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handoutMasterIdLst>
    <p:handoutMasterId r:id="rId17"/>
  </p:handoutMasterIdLst>
  <p:sldIdLst>
    <p:sldId id="256" r:id="rId2"/>
    <p:sldId id="261" r:id="rId3"/>
    <p:sldId id="262" r:id="rId4"/>
    <p:sldId id="259" r:id="rId5"/>
    <p:sldId id="260" r:id="rId6"/>
    <p:sldId id="263" r:id="rId7"/>
    <p:sldId id="265" r:id="rId8"/>
    <p:sldId id="264" r:id="rId9"/>
    <p:sldId id="267" r:id="rId10"/>
    <p:sldId id="268" r:id="rId11"/>
    <p:sldId id="272" r:id="rId12"/>
    <p:sldId id="275" r:id="rId13"/>
    <p:sldId id="278" r:id="rId14"/>
    <p:sldId id="284" r:id="rId15"/>
    <p:sldId id="280"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3668"/>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94660"/>
  </p:normalViewPr>
  <p:slideViewPr>
    <p:cSldViewPr>
      <p:cViewPr varScale="1">
        <p:scale>
          <a:sx n="105" d="100"/>
          <a:sy n="105" d="100"/>
        </p:scale>
        <p:origin x="1830" y="7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3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4" tIns="48322" rIns="96644" bIns="48322" rtlCol="0"/>
          <a:lstStyle>
            <a:lvl1pPr algn="l">
              <a:defRPr sz="1200"/>
            </a:lvl1pPr>
          </a:lstStyle>
          <a:p>
            <a:endParaRPr lang="en-US"/>
          </a:p>
        </p:txBody>
      </p:sp>
      <p:sp>
        <p:nvSpPr>
          <p:cNvPr id="3" name="Date Placeholder 2"/>
          <p:cNvSpPr>
            <a:spLocks noGrp="1"/>
          </p:cNvSpPr>
          <p:nvPr>
            <p:ph type="dt" sz="quarter" idx="1"/>
          </p:nvPr>
        </p:nvSpPr>
        <p:spPr>
          <a:xfrm>
            <a:off x="4143588" y="1"/>
            <a:ext cx="3169920" cy="480060"/>
          </a:xfrm>
          <a:prstGeom prst="rect">
            <a:avLst/>
          </a:prstGeom>
        </p:spPr>
        <p:txBody>
          <a:bodyPr vert="horz" lIns="96644" tIns="48322" rIns="96644" bIns="48322" rtlCol="0"/>
          <a:lstStyle>
            <a:lvl1pPr algn="r">
              <a:defRPr sz="1200"/>
            </a:lvl1pPr>
          </a:lstStyle>
          <a:p>
            <a:fld id="{51A73AB3-5C6B-49E3-B372-0BCD3A283EA4}" type="datetimeFigureOut">
              <a:rPr lang="en-US" smtClean="0"/>
              <a:t>5/29/2018</a:t>
            </a:fld>
            <a:endParaRPr lang="en-US"/>
          </a:p>
        </p:txBody>
      </p:sp>
      <p:sp>
        <p:nvSpPr>
          <p:cNvPr id="4" name="Footer Placeholder 3"/>
          <p:cNvSpPr>
            <a:spLocks noGrp="1"/>
          </p:cNvSpPr>
          <p:nvPr>
            <p:ph type="ftr" sz="quarter" idx="2"/>
          </p:nvPr>
        </p:nvSpPr>
        <p:spPr>
          <a:xfrm>
            <a:off x="0" y="9119475"/>
            <a:ext cx="3169920" cy="480060"/>
          </a:xfrm>
          <a:prstGeom prst="rect">
            <a:avLst/>
          </a:prstGeom>
        </p:spPr>
        <p:txBody>
          <a:bodyPr vert="horz" lIns="96644" tIns="48322" rIns="96644" bIns="48322" rtlCol="0" anchor="b"/>
          <a:lstStyle>
            <a:lvl1pPr algn="l">
              <a:defRPr sz="1200"/>
            </a:lvl1pPr>
          </a:lstStyle>
          <a:p>
            <a:endParaRPr lang="en-US"/>
          </a:p>
        </p:txBody>
      </p:sp>
      <p:sp>
        <p:nvSpPr>
          <p:cNvPr id="5" name="Slide Number Placeholder 4"/>
          <p:cNvSpPr>
            <a:spLocks noGrp="1"/>
          </p:cNvSpPr>
          <p:nvPr>
            <p:ph type="sldNum" sz="quarter" idx="3"/>
          </p:nvPr>
        </p:nvSpPr>
        <p:spPr>
          <a:xfrm>
            <a:off x="4143588" y="9119475"/>
            <a:ext cx="3169920" cy="480060"/>
          </a:xfrm>
          <a:prstGeom prst="rect">
            <a:avLst/>
          </a:prstGeom>
        </p:spPr>
        <p:txBody>
          <a:bodyPr vert="horz" lIns="96644" tIns="48322" rIns="96644" bIns="48322" rtlCol="0" anchor="b"/>
          <a:lstStyle>
            <a:lvl1pPr algn="r">
              <a:defRPr sz="1200"/>
            </a:lvl1pPr>
          </a:lstStyle>
          <a:p>
            <a:fld id="{9C8EF5EB-41DE-4A69-91AE-286D5A2014F3}" type="slidenum">
              <a:rPr lang="en-US" smtClean="0"/>
              <a:t>‹#›</a:t>
            </a:fld>
            <a:endParaRPr lang="en-US"/>
          </a:p>
        </p:txBody>
      </p:sp>
    </p:spTree>
    <p:extLst>
      <p:ext uri="{BB962C8B-B14F-4D97-AF65-F5344CB8AC3E}">
        <p14:creationId xmlns:p14="http://schemas.microsoft.com/office/powerpoint/2010/main" val="33303875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589A6A-85FA-4386-AAA4-810EE7CA1FAE}"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7C37-5024-4352-8651-7608B3A7E8E5}"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589A6A-85FA-4386-AAA4-810EE7CA1FAE}"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589A6A-85FA-4386-AAA4-810EE7CA1FAE}"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589A6A-85FA-4386-AAA4-810EE7CA1FAE}"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7C37-5024-4352-8651-7608B3A7E8E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589A6A-85FA-4386-AAA4-810EE7CA1FAE}" type="datetimeFigureOut">
              <a:rPr lang="en-US" smtClean="0"/>
              <a:t>5/29/2018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8589A6A-85FA-4386-AAA4-810EE7CA1FAE}"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7C37-5024-4352-8651-7608B3A7E8E5}"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589A6A-85FA-4386-AAA4-810EE7CA1FAE}" type="datetimeFigureOut">
              <a:rPr lang="en-US" smtClean="0"/>
              <a:t>5/29/2018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C7C37-5024-4352-8651-7608B3A7E8E5}"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589A6A-85FA-4386-AAA4-810EE7CA1FAE}" type="datetimeFigureOut">
              <a:rPr lang="en-US" smtClean="0"/>
              <a:t>5/29/2018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89A6A-85FA-4386-AAA4-810EE7CA1FAE}" type="datetimeFigureOut">
              <a:rPr lang="en-US" smtClean="0"/>
              <a:t>5/29/2018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89A6A-85FA-4386-AAA4-810EE7CA1FAE}"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7C37-5024-4352-8651-7608B3A7E8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89A6A-85FA-4386-AAA4-810EE7CA1FAE}" type="datetimeFigureOut">
              <a:rPr lang="en-US" smtClean="0"/>
              <a:t>5/29/2018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C7C37-5024-4352-8651-7608B3A7E8E5}"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8589A6A-85FA-4386-AAA4-810EE7CA1FAE}" type="datetimeFigureOut">
              <a:rPr lang="en-US" smtClean="0"/>
              <a:t>5/29/2018</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1FC7C37-5024-4352-8651-7608B3A7E8E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a:t>Ron Brackett</a:t>
            </a:r>
          </a:p>
          <a:p>
            <a:r>
              <a:rPr lang="en-US" dirty="0"/>
              <a:t>Central Florida Bible Camp</a:t>
            </a:r>
          </a:p>
        </p:txBody>
      </p:sp>
      <p:sp>
        <p:nvSpPr>
          <p:cNvPr id="2" name="Title 1"/>
          <p:cNvSpPr>
            <a:spLocks noGrp="1"/>
          </p:cNvSpPr>
          <p:nvPr>
            <p:ph type="ctrTitle"/>
          </p:nvPr>
        </p:nvSpPr>
        <p:spPr>
          <a:xfrm>
            <a:off x="228600" y="2743200"/>
            <a:ext cx="8555019" cy="1793167"/>
          </a:xfrm>
        </p:spPr>
        <p:txBody>
          <a:bodyPr>
            <a:noAutofit/>
          </a:bodyPr>
          <a:lstStyle/>
          <a:p>
            <a:r>
              <a:rPr lang="en-US" sz="4400" dirty="0"/>
              <a:t>The Value of Christian Camps to the Local Congregation</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604" y="457200"/>
            <a:ext cx="2568796" cy="1447800"/>
          </a:xfrm>
          <a:prstGeom prst="rect">
            <a:avLst/>
          </a:prstGeom>
        </p:spPr>
      </p:pic>
    </p:spTree>
    <p:extLst>
      <p:ext uri="{BB962C8B-B14F-4D97-AF65-F5344CB8AC3E}">
        <p14:creationId xmlns:p14="http://schemas.microsoft.com/office/powerpoint/2010/main" val="297112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43897" y="1578078"/>
            <a:ext cx="7895303" cy="3222522"/>
          </a:xfrm>
        </p:spPr>
        <p:txBody>
          <a:bodyPr>
            <a:noAutofit/>
          </a:bodyPr>
          <a:lstStyle/>
          <a:p>
            <a:r>
              <a:rPr lang="en-US" sz="2800" b="1" dirty="0"/>
              <a:t> 1956: A dream &amp; rented campground</a:t>
            </a:r>
          </a:p>
          <a:p>
            <a:r>
              <a:rPr lang="en-US" sz="2800" b="1" dirty="0"/>
              <a:t> A place of ministry and service</a:t>
            </a:r>
          </a:p>
          <a:p>
            <a:pPr lvl="1"/>
            <a:r>
              <a:rPr lang="en-US" sz="2600" b="1" dirty="0"/>
              <a:t> Revealing God through nature &amp; His Word</a:t>
            </a:r>
          </a:p>
          <a:p>
            <a:pPr lvl="1"/>
            <a:r>
              <a:rPr lang="en-US" sz="2600" b="1" dirty="0"/>
              <a:t> Christian “batteries” recharged</a:t>
            </a:r>
          </a:p>
          <a:p>
            <a:pPr lvl="1"/>
            <a:r>
              <a:rPr lang="en-US" sz="2600" b="1" dirty="0"/>
              <a:t> Refuge, healing, help &amp; hope</a:t>
            </a:r>
          </a:p>
          <a:p>
            <a:r>
              <a:rPr lang="en-US" sz="2800" b="1" dirty="0"/>
              <a:t> Impacting for eternity for over 60 years</a:t>
            </a:r>
          </a:p>
        </p:txBody>
      </p:sp>
      <p:sp>
        <p:nvSpPr>
          <p:cNvPr id="14" name="Title 1"/>
          <p:cNvSpPr>
            <a:spLocks noGrp="1"/>
          </p:cNvSpPr>
          <p:nvPr>
            <p:ph type="title"/>
          </p:nvPr>
        </p:nvSpPr>
        <p:spPr>
          <a:xfrm>
            <a:off x="0" y="5788152"/>
            <a:ext cx="9144000" cy="1069848"/>
          </a:xfrm>
        </p:spPr>
        <p:txBody>
          <a:bodyPr>
            <a:normAutofit/>
          </a:bodyPr>
          <a:lstStyle/>
          <a:p>
            <a:r>
              <a:rPr lang="en-US" dirty="0"/>
              <a:t>Building on a Legacy</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234987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10000"/>
                                  </p:iterate>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par>
                          <p:cTn id="13" fill="hold">
                            <p:stCondLst>
                              <p:cond delay="800"/>
                            </p:stCondLst>
                            <p:childTnLst>
                              <p:par>
                                <p:cTn id="14" presetID="10" presetClass="entr" presetSubtype="0" fill="hold" grpId="0" nodeType="afterEffect">
                                  <p:stCondLst>
                                    <p:cond delay="0"/>
                                  </p:stCondLst>
                                  <p:iterate type="wd">
                                    <p:tmPct val="10000"/>
                                  </p:iterate>
                                  <p:childTnLst>
                                    <p:set>
                                      <p:cBhvr>
                                        <p:cTn id="15" dur="1" fill="hold">
                                          <p:stCondLst>
                                            <p:cond delay="0"/>
                                          </p:stCondLst>
                                        </p:cTn>
                                        <p:tgtEl>
                                          <p:spTgt spid="11">
                                            <p:txEl>
                                              <p:pRg st="2" end="2"/>
                                            </p:txEl>
                                          </p:spTgt>
                                        </p:tgtEl>
                                        <p:attrNameLst>
                                          <p:attrName>style.visibility</p:attrName>
                                        </p:attrNameLst>
                                      </p:cBhvr>
                                      <p:to>
                                        <p:strVal val="visible"/>
                                      </p:to>
                                    </p:set>
                                    <p:animEffect transition="in" filter="fade">
                                      <p:cBhvr>
                                        <p:cTn id="16" dur="500"/>
                                        <p:tgtEl>
                                          <p:spTgt spid="11">
                                            <p:txEl>
                                              <p:pRg st="2" end="2"/>
                                            </p:txEl>
                                          </p:spTgt>
                                        </p:tgtEl>
                                      </p:cBhvr>
                                    </p:animEffect>
                                  </p:childTnLst>
                                </p:cTn>
                              </p:par>
                            </p:childTnLst>
                          </p:cTn>
                        </p:par>
                        <p:par>
                          <p:cTn id="17" fill="hold">
                            <p:stCondLst>
                              <p:cond delay="1650"/>
                            </p:stCondLst>
                            <p:childTnLst>
                              <p:par>
                                <p:cTn id="18" presetID="10" presetClass="entr" presetSubtype="0" fill="hold" grpId="0" nodeType="afterEffect">
                                  <p:stCondLst>
                                    <p:cond delay="0"/>
                                  </p:stCondLst>
                                  <p:iterate type="wd">
                                    <p:tmPct val="10000"/>
                                  </p:iterate>
                                  <p:childTnLst>
                                    <p:set>
                                      <p:cBhvr>
                                        <p:cTn id="19" dur="1" fill="hold">
                                          <p:stCondLst>
                                            <p:cond delay="0"/>
                                          </p:stCondLst>
                                        </p:cTn>
                                        <p:tgtEl>
                                          <p:spTgt spid="11">
                                            <p:txEl>
                                              <p:pRg st="3" end="3"/>
                                            </p:txEl>
                                          </p:spTgt>
                                        </p:tgtEl>
                                        <p:attrNameLst>
                                          <p:attrName>style.visibility</p:attrName>
                                        </p:attrNameLst>
                                      </p:cBhvr>
                                      <p:to>
                                        <p:strVal val="visible"/>
                                      </p:to>
                                    </p:set>
                                    <p:animEffect transition="in" filter="fade">
                                      <p:cBhvr>
                                        <p:cTn id="20" dur="500"/>
                                        <p:tgtEl>
                                          <p:spTgt spid="11">
                                            <p:txEl>
                                              <p:pRg st="3" end="3"/>
                                            </p:txEl>
                                          </p:spTgt>
                                        </p:tgtEl>
                                      </p:cBhvr>
                                    </p:animEffect>
                                  </p:childTnLst>
                                </p:cTn>
                              </p:par>
                            </p:childTnLst>
                          </p:cTn>
                        </p:par>
                        <p:par>
                          <p:cTn id="21" fill="hold">
                            <p:stCondLst>
                              <p:cond delay="24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11">
                                            <p:txEl>
                                              <p:pRg st="4" end="4"/>
                                            </p:txEl>
                                          </p:spTgt>
                                        </p:tgtEl>
                                        <p:attrNameLst>
                                          <p:attrName>style.visibility</p:attrName>
                                        </p:attrNameLst>
                                      </p:cBhvr>
                                      <p:to>
                                        <p:strVal val="visible"/>
                                      </p:to>
                                    </p:set>
                                    <p:animEffect transition="in" filter="fade">
                                      <p:cBhvr>
                                        <p:cTn id="24" dur="500"/>
                                        <p:tgtEl>
                                          <p:spTgt spid="11">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iterate type="wd">
                                    <p:tmPct val="10000"/>
                                  </p:iterate>
                                  <p:childTnLst>
                                    <p:set>
                                      <p:cBhvr>
                                        <p:cTn id="28" dur="1" fill="hold">
                                          <p:stCondLst>
                                            <p:cond delay="0"/>
                                          </p:stCondLst>
                                        </p:cTn>
                                        <p:tgtEl>
                                          <p:spTgt spid="11">
                                            <p:txEl>
                                              <p:pRg st="5" end="5"/>
                                            </p:txEl>
                                          </p:spTgt>
                                        </p:tgtEl>
                                        <p:attrNameLst>
                                          <p:attrName>style.visibility</p:attrName>
                                        </p:attrNameLst>
                                      </p:cBhvr>
                                      <p:to>
                                        <p:strVal val="visible"/>
                                      </p:to>
                                    </p:set>
                                    <p:animEffect transition="in" filter="fade">
                                      <p:cBhvr>
                                        <p:cTn id="29"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14400" y="1447800"/>
            <a:ext cx="7924800" cy="3352799"/>
          </a:xfrm>
        </p:spPr>
        <p:txBody>
          <a:bodyPr>
            <a:noAutofit/>
          </a:bodyPr>
          <a:lstStyle/>
          <a:p>
            <a:r>
              <a:rPr lang="en-US" sz="2800" b="1" dirty="0"/>
              <a:t> </a:t>
            </a:r>
            <a:r>
              <a:rPr lang="en-US" sz="3600" b="1" dirty="0"/>
              <a:t>Phase 1:</a:t>
            </a:r>
          </a:p>
          <a:p>
            <a:pPr lvl="1"/>
            <a:r>
              <a:rPr lang="en-US" sz="3200" b="1" dirty="0"/>
              <a:t> New Duplex Cabin for Girls</a:t>
            </a:r>
          </a:p>
          <a:p>
            <a:pPr lvl="1"/>
            <a:r>
              <a:rPr lang="en-US" sz="3200" b="1" dirty="0"/>
              <a:t> New Swimming Pool &amp; Bathhouse</a:t>
            </a:r>
          </a:p>
          <a:p>
            <a:pPr lvl="1"/>
            <a:r>
              <a:rPr lang="en-US" sz="3200" b="1" dirty="0"/>
              <a:t> Repurpose </a:t>
            </a:r>
            <a:r>
              <a:rPr lang="en-US" sz="3200" b="1" dirty="0" err="1"/>
              <a:t>Kahler</a:t>
            </a:r>
            <a:r>
              <a:rPr lang="en-US" sz="3200" b="1" dirty="0"/>
              <a:t> Cottage as </a:t>
            </a:r>
            <a:br>
              <a:rPr lang="en-US" sz="3200" b="1" dirty="0"/>
            </a:br>
            <a:r>
              <a:rPr lang="en-US" sz="3200" b="1" dirty="0"/>
              <a:t>  new Staff Quarters &amp; Clinic</a:t>
            </a:r>
          </a:p>
        </p:txBody>
      </p:sp>
      <p:sp>
        <p:nvSpPr>
          <p:cNvPr id="7" name="Title 1"/>
          <p:cNvSpPr>
            <a:spLocks noGrp="1"/>
          </p:cNvSpPr>
          <p:nvPr>
            <p:ph type="title"/>
          </p:nvPr>
        </p:nvSpPr>
        <p:spPr>
          <a:xfrm>
            <a:off x="0" y="5788152"/>
            <a:ext cx="9144000" cy="1069848"/>
          </a:xfrm>
        </p:spPr>
        <p:txBody>
          <a:bodyPr>
            <a:normAutofit/>
          </a:bodyPr>
          <a:lstStyle/>
          <a:p>
            <a:r>
              <a:rPr lang="en-US" dirty="0"/>
              <a:t>Equipping for the Future</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1767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14400" y="1447800"/>
            <a:ext cx="7924800" cy="3352799"/>
          </a:xfrm>
        </p:spPr>
        <p:txBody>
          <a:bodyPr>
            <a:noAutofit/>
          </a:bodyPr>
          <a:lstStyle/>
          <a:p>
            <a:r>
              <a:rPr lang="en-US" sz="2800" b="1" dirty="0"/>
              <a:t> </a:t>
            </a:r>
            <a:r>
              <a:rPr lang="en-US" sz="3600" b="1" dirty="0"/>
              <a:t>Phase 2:</a:t>
            </a:r>
          </a:p>
          <a:p>
            <a:pPr lvl="1"/>
            <a:r>
              <a:rPr lang="en-US" sz="3200" b="1" dirty="0"/>
              <a:t> Replace 6 Boys’ Cabins </a:t>
            </a:r>
            <a:br>
              <a:rPr lang="en-US" sz="3200" b="1" dirty="0"/>
            </a:br>
            <a:r>
              <a:rPr lang="en-US" sz="3200" b="1" dirty="0"/>
              <a:t> (all except Eagles’ Nest)</a:t>
            </a:r>
            <a:br>
              <a:rPr lang="en-US" sz="3200" b="1" dirty="0"/>
            </a:br>
            <a:r>
              <a:rPr lang="en-US" sz="3200" b="1" dirty="0"/>
              <a:t> with 3 New Duplex Cabins</a:t>
            </a:r>
          </a:p>
          <a:p>
            <a:pPr lvl="1"/>
            <a:r>
              <a:rPr lang="en-US" sz="3200" b="1" dirty="0"/>
              <a:t> Repurpose existing Staff Bunkhouse</a:t>
            </a:r>
            <a:br>
              <a:rPr lang="en-US" sz="3200" b="1" dirty="0"/>
            </a:br>
            <a:r>
              <a:rPr lang="en-US" sz="3200" b="1" dirty="0"/>
              <a:t>  as New Canteen &amp; Camp Store</a:t>
            </a:r>
          </a:p>
        </p:txBody>
      </p:sp>
      <p:sp>
        <p:nvSpPr>
          <p:cNvPr id="7" name="Title 1"/>
          <p:cNvSpPr>
            <a:spLocks noGrp="1"/>
          </p:cNvSpPr>
          <p:nvPr>
            <p:ph type="title"/>
          </p:nvPr>
        </p:nvSpPr>
        <p:spPr>
          <a:xfrm>
            <a:off x="0" y="5788152"/>
            <a:ext cx="9144000" cy="1069848"/>
          </a:xfrm>
        </p:spPr>
        <p:txBody>
          <a:bodyPr>
            <a:normAutofit/>
          </a:bodyPr>
          <a:lstStyle/>
          <a:p>
            <a:r>
              <a:rPr lang="en-US" dirty="0"/>
              <a:t>Equipping for the Future</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3986480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iterate type="wd">
                                    <p:tmPct val="10000"/>
                                  </p:iterate>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iterate type="wd">
                                    <p:tmPct val="10000"/>
                                  </p:iterate>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500"/>
                                        <p:tgtEl>
                                          <p:spTgt spid="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14400" y="1447800"/>
            <a:ext cx="7924800" cy="3352799"/>
          </a:xfrm>
        </p:spPr>
        <p:txBody>
          <a:bodyPr>
            <a:noAutofit/>
          </a:bodyPr>
          <a:lstStyle/>
          <a:p>
            <a:r>
              <a:rPr lang="en-US" sz="2800" b="1" dirty="0"/>
              <a:t> </a:t>
            </a:r>
            <a:r>
              <a:rPr lang="en-US" sz="3600" b="1" dirty="0"/>
              <a:t>Phase 3:</a:t>
            </a:r>
          </a:p>
          <a:p>
            <a:pPr lvl="1"/>
            <a:r>
              <a:rPr lang="en-US" sz="3200" b="1" dirty="0"/>
              <a:t> Expand Barton Chapel</a:t>
            </a:r>
          </a:p>
          <a:p>
            <a:pPr lvl="1"/>
            <a:r>
              <a:rPr lang="en-US" sz="3200" b="1" dirty="0"/>
              <a:t> Expand Dining Hall &amp; Kitchen</a:t>
            </a:r>
          </a:p>
          <a:p>
            <a:pPr lvl="1"/>
            <a:r>
              <a:rPr lang="en-US" sz="3200" b="1" dirty="0"/>
              <a:t> New Conference &amp; Activities</a:t>
            </a:r>
            <a:br>
              <a:rPr lang="en-US" sz="3200" b="1" dirty="0"/>
            </a:br>
            <a:r>
              <a:rPr lang="en-US" sz="3200" b="1" dirty="0"/>
              <a:t> Center on Boys-side of campus</a:t>
            </a:r>
          </a:p>
        </p:txBody>
      </p:sp>
      <p:sp>
        <p:nvSpPr>
          <p:cNvPr id="7" name="Title 1"/>
          <p:cNvSpPr>
            <a:spLocks noGrp="1"/>
          </p:cNvSpPr>
          <p:nvPr>
            <p:ph type="title"/>
          </p:nvPr>
        </p:nvSpPr>
        <p:spPr>
          <a:xfrm>
            <a:off x="0" y="5788152"/>
            <a:ext cx="9144000" cy="1069848"/>
          </a:xfrm>
        </p:spPr>
        <p:txBody>
          <a:bodyPr>
            <a:normAutofit/>
          </a:bodyPr>
          <a:lstStyle/>
          <a:p>
            <a:r>
              <a:rPr lang="en-US" dirty="0"/>
              <a:t>Equipping for the Future</a:t>
            </a: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1020277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fade">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fade">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fade">
                                      <p:cBhvr>
                                        <p:cTn id="17"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14400" y="1447801"/>
            <a:ext cx="7924800" cy="3581400"/>
          </a:xfrm>
        </p:spPr>
        <p:txBody>
          <a:bodyPr>
            <a:noAutofit/>
          </a:bodyPr>
          <a:lstStyle/>
          <a:p>
            <a:pPr marL="45720" indent="0">
              <a:buNone/>
            </a:pPr>
            <a:r>
              <a:rPr lang="en-US" sz="3200" b="1" dirty="0">
                <a:solidFill>
                  <a:schemeClr val="tx1"/>
                </a:solidFill>
              </a:rPr>
              <a:t>Ephesians 3:20-21</a:t>
            </a:r>
            <a:br>
              <a:rPr lang="en-US" sz="3200" b="1" dirty="0">
                <a:solidFill>
                  <a:schemeClr val="tx1"/>
                </a:solidFill>
              </a:rPr>
            </a:br>
            <a:r>
              <a:rPr lang="en-US" sz="3200" b="1" baseline="30000" dirty="0">
                <a:solidFill>
                  <a:schemeClr val="tx1"/>
                </a:solidFill>
              </a:rPr>
              <a:t>20 </a:t>
            </a:r>
            <a:r>
              <a:rPr lang="en-US" sz="3200" dirty="0">
                <a:solidFill>
                  <a:schemeClr val="tx1"/>
                </a:solidFill>
              </a:rPr>
              <a:t>Now to Him who is able to do exceedingly abundantly above all that we ask or think, according to the power that works in us, </a:t>
            </a:r>
            <a:r>
              <a:rPr lang="en-US" sz="3200" b="1" baseline="30000" dirty="0">
                <a:solidFill>
                  <a:schemeClr val="tx1"/>
                </a:solidFill>
              </a:rPr>
              <a:t>21 </a:t>
            </a:r>
            <a:r>
              <a:rPr lang="en-US" sz="3200" dirty="0">
                <a:solidFill>
                  <a:schemeClr val="tx1"/>
                </a:solidFill>
              </a:rPr>
              <a:t>to Him </a:t>
            </a:r>
            <a:r>
              <a:rPr lang="en-US" sz="3200" i="1" dirty="0">
                <a:solidFill>
                  <a:schemeClr val="tx1"/>
                </a:solidFill>
              </a:rPr>
              <a:t>be</a:t>
            </a:r>
            <a:r>
              <a:rPr lang="en-US" sz="3200" dirty="0">
                <a:solidFill>
                  <a:schemeClr val="tx1"/>
                </a:solidFill>
              </a:rPr>
              <a:t> glory in the church by Christ Jesus to all generations, forever and ever. Amen.</a:t>
            </a:r>
          </a:p>
        </p:txBody>
      </p:sp>
      <p:sp>
        <p:nvSpPr>
          <p:cNvPr id="7" name="Title 1"/>
          <p:cNvSpPr>
            <a:spLocks noGrp="1"/>
          </p:cNvSpPr>
          <p:nvPr>
            <p:ph type="title"/>
          </p:nvPr>
        </p:nvSpPr>
        <p:spPr>
          <a:xfrm>
            <a:off x="0" y="5788152"/>
            <a:ext cx="9144000" cy="1069848"/>
          </a:xfrm>
        </p:spPr>
        <p:txBody>
          <a:bodyPr>
            <a:normAutofit/>
          </a:bodyPr>
          <a:lstStyle/>
          <a:p>
            <a:r>
              <a:rPr lang="en-US" dirty="0"/>
              <a:t>Equipping for the Future</a:t>
            </a:r>
          </a:p>
        </p:txBody>
      </p:sp>
      <p:sp>
        <p:nvSpPr>
          <p:cNvPr id="10" name="Content Placeholder 2"/>
          <p:cNvSpPr txBox="1">
            <a:spLocks/>
          </p:cNvSpPr>
          <p:nvPr/>
        </p:nvSpPr>
        <p:spPr>
          <a:xfrm>
            <a:off x="914400" y="5029200"/>
            <a:ext cx="2667000" cy="60960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en-US" sz="3600" b="1" i="1" dirty="0">
                <a:solidFill>
                  <a:srgbClr val="FF0000"/>
                </a:solidFill>
                <a:effectLst>
                  <a:outerShdw blurRad="38100" dist="38100" dir="2700000" algn="tl">
                    <a:srgbClr val="000000">
                      <a:alpha val="43137"/>
                    </a:srgbClr>
                  </a:outerShdw>
                </a:effectLst>
              </a:rPr>
              <a:t>Dream Big.</a:t>
            </a:r>
            <a:endParaRPr lang="en-US" sz="3600" i="1" dirty="0">
              <a:solidFill>
                <a:srgbClr val="FF0000"/>
              </a:solidFill>
              <a:effectLst>
                <a:outerShdw blurRad="38100" dist="38100" dir="2700000" algn="tl">
                  <a:srgbClr val="000000">
                    <a:alpha val="43137"/>
                  </a:srgbClr>
                </a:outerShdw>
              </a:effectLst>
            </a:endParaRPr>
          </a:p>
        </p:txBody>
      </p:sp>
      <p:sp>
        <p:nvSpPr>
          <p:cNvPr id="12" name="Content Placeholder 2"/>
          <p:cNvSpPr txBox="1">
            <a:spLocks/>
          </p:cNvSpPr>
          <p:nvPr/>
        </p:nvSpPr>
        <p:spPr>
          <a:xfrm>
            <a:off x="3733800" y="5029200"/>
            <a:ext cx="2362200" cy="60960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en-US" sz="3600" b="1" i="1" dirty="0">
                <a:solidFill>
                  <a:srgbClr val="FF0000"/>
                </a:solidFill>
                <a:effectLst>
                  <a:outerShdw blurRad="38100" dist="38100" dir="2700000" algn="tl">
                    <a:srgbClr val="000000">
                      <a:alpha val="43137"/>
                    </a:srgbClr>
                  </a:outerShdw>
                </a:effectLst>
              </a:rPr>
              <a:t>Pray Big.</a:t>
            </a:r>
            <a:endParaRPr lang="en-US" sz="3600" i="1" dirty="0">
              <a:solidFill>
                <a:srgbClr val="FF0000"/>
              </a:solidFill>
              <a:effectLst>
                <a:outerShdw blurRad="38100" dist="38100" dir="2700000" algn="tl">
                  <a:srgbClr val="000000">
                    <a:alpha val="43137"/>
                  </a:srgbClr>
                </a:outerShdw>
              </a:effectLst>
            </a:endParaRPr>
          </a:p>
        </p:txBody>
      </p:sp>
      <p:sp>
        <p:nvSpPr>
          <p:cNvPr id="13" name="Content Placeholder 2"/>
          <p:cNvSpPr txBox="1">
            <a:spLocks/>
          </p:cNvSpPr>
          <p:nvPr/>
        </p:nvSpPr>
        <p:spPr>
          <a:xfrm>
            <a:off x="6136689" y="5022416"/>
            <a:ext cx="2626311" cy="609600"/>
          </a:xfrm>
          <a:prstGeom prst="rect">
            <a:avLst/>
          </a:prstGeom>
        </p:spPr>
        <p:txBody>
          <a:bodyPr vert="horz" lIns="91440" tIns="45720" rIns="91440" bIns="45720" rtlCol="0">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marL="45720" indent="0" algn="ctr">
              <a:buFont typeface="Georgia" pitchFamily="18" charset="0"/>
              <a:buNone/>
            </a:pPr>
            <a:r>
              <a:rPr lang="en-US" sz="3600" b="1" i="1" dirty="0">
                <a:solidFill>
                  <a:srgbClr val="FF0000"/>
                </a:solidFill>
                <a:effectLst>
                  <a:outerShdw blurRad="38100" dist="38100" dir="2700000" algn="tl">
                    <a:srgbClr val="000000">
                      <a:alpha val="43137"/>
                    </a:srgbClr>
                  </a:outerShdw>
                </a:effectLst>
              </a:rPr>
              <a:t>Trust God.</a:t>
            </a:r>
            <a:endParaRPr lang="en-US" sz="3600" i="1" dirty="0">
              <a:solidFill>
                <a:srgbClr val="FF0000"/>
              </a:solidFill>
              <a:effectLst>
                <a:outerShdw blurRad="38100" dist="38100" dir="2700000" algn="tl">
                  <a:srgbClr val="000000">
                    <a:alpha val="43137"/>
                  </a:srgbClr>
                </a:outerShdw>
              </a:effectLst>
            </a:endParaRPr>
          </a:p>
        </p:txBody>
      </p:sp>
      <p:pic>
        <p:nvPicPr>
          <p:cNvPr id="14" name="Picture 13"/>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318524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10000"/>
                                  </p:iterate>
                                  <p:childTnLst>
                                    <p:set>
                                      <p:cBhvr>
                                        <p:cTn id="11" dur="1" fill="hold">
                                          <p:stCondLst>
                                            <p:cond delay="0"/>
                                          </p:stCondLst>
                                        </p:cTn>
                                        <p:tgtEl>
                                          <p:spTgt spid="10">
                                            <p:txEl>
                                              <p:pRg st="0" end="0"/>
                                            </p:txEl>
                                          </p:spTgt>
                                        </p:tgtEl>
                                        <p:attrNameLst>
                                          <p:attrName>style.visibility</p:attrName>
                                        </p:attrNameLst>
                                      </p:cBhvr>
                                      <p:to>
                                        <p:strVal val="visible"/>
                                      </p:to>
                                    </p:set>
                                    <p:animEffect transition="in" filter="fade">
                                      <p:cBhvr>
                                        <p:cTn id="12" dur="500"/>
                                        <p:tgtEl>
                                          <p:spTgt spid="1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wd">
                                    <p:tmPct val="10000"/>
                                  </p:iterate>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iterate type="wd">
                                    <p:tmPct val="10000"/>
                                  </p:iterate>
                                  <p:childTnLst>
                                    <p:set>
                                      <p:cBhvr>
                                        <p:cTn id="21" dur="1" fill="hold">
                                          <p:stCondLst>
                                            <p:cond delay="0"/>
                                          </p:stCondLst>
                                        </p:cTn>
                                        <p:tgtEl>
                                          <p:spTgt spid="13">
                                            <p:txEl>
                                              <p:pRg st="0" end="0"/>
                                            </p:txEl>
                                          </p:spTgt>
                                        </p:tgtEl>
                                        <p:attrNameLst>
                                          <p:attrName>style.visibility</p:attrName>
                                        </p:attrNameLst>
                                      </p:cBhvr>
                                      <p:to>
                                        <p:strVal val="visible"/>
                                      </p:to>
                                    </p:set>
                                    <p:animEffect transition="in" filter="fade">
                                      <p:cBhvr>
                                        <p:cTn id="22"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P spid="10" grpId="0" build="p"/>
      <p:bldP spid="12" grpId="0" build="p"/>
      <p:bldP spid="1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9100" y="304800"/>
            <a:ext cx="1600200" cy="901890"/>
          </a:xfrm>
          <a:prstGeom prst="rect">
            <a:avLst/>
          </a:prstGeom>
        </p:spPr>
      </p:pic>
      <p:sp>
        <p:nvSpPr>
          <p:cNvPr id="11" name="Content Placeholder 2"/>
          <p:cNvSpPr>
            <a:spLocks noGrp="1"/>
          </p:cNvSpPr>
          <p:nvPr>
            <p:ph sz="quarter" idx="13"/>
          </p:nvPr>
        </p:nvSpPr>
        <p:spPr>
          <a:xfrm>
            <a:off x="914400" y="1447800"/>
            <a:ext cx="7924800" cy="3505200"/>
          </a:xfrm>
        </p:spPr>
        <p:txBody>
          <a:bodyPr>
            <a:noAutofit/>
          </a:bodyPr>
          <a:lstStyle/>
          <a:p>
            <a:r>
              <a:rPr lang="en-US" sz="2800" b="1" dirty="0"/>
              <a:t> </a:t>
            </a:r>
            <a:r>
              <a:rPr lang="en-US" sz="3600" b="1" dirty="0"/>
              <a:t>Pray</a:t>
            </a:r>
            <a:endParaRPr lang="en-US" sz="3600" b="1" strike="sngStrike" dirty="0"/>
          </a:p>
          <a:p>
            <a:pPr lvl="1"/>
            <a:r>
              <a:rPr lang="en-US" sz="3000" b="1" dirty="0"/>
              <a:t> </a:t>
            </a:r>
            <a:r>
              <a:rPr lang="en-US" sz="3200" b="1" dirty="0"/>
              <a:t>Summer campers &amp; staff</a:t>
            </a:r>
          </a:p>
          <a:p>
            <a:pPr lvl="1"/>
            <a:r>
              <a:rPr lang="en-US" sz="3200" b="1" dirty="0"/>
              <a:t> Board of Directors</a:t>
            </a:r>
          </a:p>
          <a:p>
            <a:pPr lvl="1"/>
            <a:r>
              <a:rPr lang="en-US" sz="3200" b="1" dirty="0"/>
              <a:t> The Vision &amp; Plan</a:t>
            </a:r>
          </a:p>
          <a:p>
            <a:r>
              <a:rPr lang="en-US" sz="3400" b="1" dirty="0"/>
              <a:t> </a:t>
            </a:r>
            <a:r>
              <a:rPr lang="en-US" sz="3600" b="1" dirty="0"/>
              <a:t>Continue supporting this ministry</a:t>
            </a:r>
            <a:endParaRPr lang="en-US" sz="3400" b="1" dirty="0"/>
          </a:p>
        </p:txBody>
      </p:sp>
      <p:sp>
        <p:nvSpPr>
          <p:cNvPr id="7" name="Title 1"/>
          <p:cNvSpPr>
            <a:spLocks noGrp="1"/>
          </p:cNvSpPr>
          <p:nvPr>
            <p:ph type="title"/>
          </p:nvPr>
        </p:nvSpPr>
        <p:spPr>
          <a:xfrm>
            <a:off x="0" y="5788152"/>
            <a:ext cx="9144000" cy="1069848"/>
          </a:xfrm>
        </p:spPr>
        <p:txBody>
          <a:bodyPr>
            <a:normAutofit/>
          </a:bodyPr>
          <a:lstStyle/>
          <a:p>
            <a:r>
              <a:rPr lang="en-US" dirty="0"/>
              <a:t>Leaving Your Footprint</a:t>
            </a: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4757" b="14451"/>
          <a:stretch/>
        </p:blipFill>
        <p:spPr>
          <a:xfrm>
            <a:off x="5736041" y="0"/>
            <a:ext cx="3407959" cy="1295400"/>
          </a:xfrm>
          <a:prstGeom prst="rect">
            <a:avLst/>
          </a:prstGeom>
        </p:spPr>
      </p:pic>
    </p:spTree>
    <p:extLst>
      <p:ext uri="{BB962C8B-B14F-4D97-AF65-F5344CB8AC3E}">
        <p14:creationId xmlns:p14="http://schemas.microsoft.com/office/powerpoint/2010/main" val="358939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par>
                          <p:cTn id="8" fill="hold">
                            <p:stCondLst>
                              <p:cond delay="550"/>
                            </p:stCondLst>
                            <p:childTnLst>
                              <p:par>
                                <p:cTn id="9" presetID="10" presetClass="entr" presetSubtype="0" fill="hold" grpId="0" nodeType="afterEffect">
                                  <p:stCondLst>
                                    <p:cond delay="0"/>
                                  </p:stCondLst>
                                  <p:iterate type="wd">
                                    <p:tmPct val="10000"/>
                                  </p:iterate>
                                  <p:childTnLst>
                                    <p:set>
                                      <p:cBhvr>
                                        <p:cTn id="10" dur="1" fill="hold">
                                          <p:stCondLst>
                                            <p:cond delay="0"/>
                                          </p:stCondLst>
                                        </p:cTn>
                                        <p:tgtEl>
                                          <p:spTgt spid="11">
                                            <p:txEl>
                                              <p:pRg st="1" end="1"/>
                                            </p:txEl>
                                          </p:spTgt>
                                        </p:tgtEl>
                                        <p:attrNameLst>
                                          <p:attrName>style.visibility</p:attrName>
                                        </p:attrNameLst>
                                      </p:cBhvr>
                                      <p:to>
                                        <p:strVal val="visible"/>
                                      </p:to>
                                    </p:set>
                                    <p:animEffect transition="in" filter="fade">
                                      <p:cBhvr>
                                        <p:cTn id="11" dur="500"/>
                                        <p:tgtEl>
                                          <p:spTgt spid="11">
                                            <p:txEl>
                                              <p:pRg st="1" end="1"/>
                                            </p:txEl>
                                          </p:spTgt>
                                        </p:tgtEl>
                                      </p:cBhvr>
                                    </p:animEffect>
                                  </p:childTnLst>
                                </p:cTn>
                              </p:par>
                            </p:childTnLst>
                          </p:cTn>
                        </p:par>
                        <p:par>
                          <p:cTn id="12" fill="hold">
                            <p:stCondLst>
                              <p:cond delay="1250"/>
                            </p:stCondLst>
                            <p:childTnLst>
                              <p:par>
                                <p:cTn id="13" presetID="10" presetClass="entr" presetSubtype="0" fill="hold" grpId="0" nodeType="afterEffect">
                                  <p:stCondLst>
                                    <p:cond delay="0"/>
                                  </p:stCondLst>
                                  <p:iterate type="wd">
                                    <p:tmPct val="10000"/>
                                  </p:iterate>
                                  <p:childTnLst>
                                    <p:set>
                                      <p:cBhvr>
                                        <p:cTn id="14" dur="1" fill="hold">
                                          <p:stCondLst>
                                            <p:cond delay="0"/>
                                          </p:stCondLst>
                                        </p:cTn>
                                        <p:tgtEl>
                                          <p:spTgt spid="11">
                                            <p:txEl>
                                              <p:pRg st="2" end="2"/>
                                            </p:txEl>
                                          </p:spTgt>
                                        </p:tgtEl>
                                        <p:attrNameLst>
                                          <p:attrName>style.visibility</p:attrName>
                                        </p:attrNameLst>
                                      </p:cBhvr>
                                      <p:to>
                                        <p:strVal val="visible"/>
                                      </p:to>
                                    </p:set>
                                    <p:animEffect transition="in" filter="fade">
                                      <p:cBhvr>
                                        <p:cTn id="15" dur="500"/>
                                        <p:tgtEl>
                                          <p:spTgt spid="11">
                                            <p:txEl>
                                              <p:pRg st="2" end="2"/>
                                            </p:txEl>
                                          </p:spTgt>
                                        </p:tgtEl>
                                      </p:cBhvr>
                                    </p:animEffect>
                                  </p:childTnLst>
                                </p:cTn>
                              </p:par>
                            </p:childTnLst>
                          </p:cTn>
                        </p:par>
                        <p:par>
                          <p:cTn id="16" fill="hold">
                            <p:stCondLst>
                              <p:cond delay="1900"/>
                            </p:stCondLst>
                            <p:childTnLst>
                              <p:par>
                                <p:cTn id="17" presetID="10" presetClass="entr" presetSubtype="0" fill="hold" grpId="0" nodeType="afterEffect">
                                  <p:stCondLst>
                                    <p:cond delay="0"/>
                                  </p:stCondLst>
                                  <p:iterate type="wd">
                                    <p:tmPct val="10000"/>
                                  </p:iterate>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fade">
                                      <p:cBhvr>
                                        <p:cTn id="19" dur="500"/>
                                        <p:tgtEl>
                                          <p:spTgt spid="11">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iterate type="wd">
                                    <p:tmPct val="10000"/>
                                  </p:iterate>
                                  <p:childTnLst>
                                    <p:set>
                                      <p:cBhvr>
                                        <p:cTn id="23" dur="1" fill="hold">
                                          <p:stCondLst>
                                            <p:cond delay="0"/>
                                          </p:stCondLst>
                                        </p:cTn>
                                        <p:tgtEl>
                                          <p:spTgt spid="11">
                                            <p:txEl>
                                              <p:pRg st="4" end="4"/>
                                            </p:txEl>
                                          </p:spTgt>
                                        </p:tgtEl>
                                        <p:attrNameLst>
                                          <p:attrName>style.visibility</p:attrName>
                                        </p:attrNameLst>
                                      </p:cBhvr>
                                      <p:to>
                                        <p:strVal val="visible"/>
                                      </p:to>
                                    </p:set>
                                    <p:animEffect transition="in" filter="fade">
                                      <p:cBhvr>
                                        <p:cTn id="24"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91200"/>
            <a:ext cx="9144000" cy="1066800"/>
          </a:xfrm>
        </p:spPr>
        <p:txBody>
          <a:bodyPr/>
          <a:lstStyle/>
          <a:p>
            <a:r>
              <a:rPr lang="en-US" dirty="0"/>
              <a:t>The Greatest Commandment</a:t>
            </a:r>
          </a:p>
        </p:txBody>
      </p:sp>
      <p:sp>
        <p:nvSpPr>
          <p:cNvPr id="3" name="Content Placeholder 2"/>
          <p:cNvSpPr>
            <a:spLocks noGrp="1"/>
          </p:cNvSpPr>
          <p:nvPr>
            <p:ph sz="quarter" idx="13"/>
          </p:nvPr>
        </p:nvSpPr>
        <p:spPr>
          <a:xfrm>
            <a:off x="457200" y="731520"/>
            <a:ext cx="8229600" cy="3474720"/>
          </a:xfrm>
        </p:spPr>
        <p:txBody>
          <a:bodyPr>
            <a:noAutofit/>
          </a:bodyPr>
          <a:lstStyle/>
          <a:p>
            <a:pPr marL="45720" indent="0">
              <a:buNone/>
            </a:pPr>
            <a:r>
              <a:rPr lang="en-US" sz="2400" baseline="30000" dirty="0"/>
              <a:t>1</a:t>
            </a:r>
            <a:r>
              <a:rPr lang="en-US" sz="2400" dirty="0"/>
              <a:t> “Now this </a:t>
            </a:r>
            <a:r>
              <a:rPr lang="en-US" sz="2400" i="1" dirty="0"/>
              <a:t>is</a:t>
            </a:r>
            <a:r>
              <a:rPr lang="en-US" sz="2400" dirty="0"/>
              <a:t> the commandment, </a:t>
            </a:r>
            <a:r>
              <a:rPr lang="en-US" sz="2400" i="1" dirty="0"/>
              <a:t>and these are</a:t>
            </a:r>
            <a:r>
              <a:rPr lang="en-US" sz="2400" dirty="0"/>
              <a:t> the statutes and judgments which the </a:t>
            </a:r>
            <a:r>
              <a:rPr lang="en-US" sz="2400" cap="small" dirty="0"/>
              <a:t>Lord</a:t>
            </a:r>
            <a:r>
              <a:rPr lang="en-US" sz="2400" dirty="0"/>
              <a:t> your God has commanded to teach you, that you may observe </a:t>
            </a:r>
            <a:r>
              <a:rPr lang="en-US" sz="2400" i="1" dirty="0"/>
              <a:t>them</a:t>
            </a:r>
            <a:r>
              <a:rPr lang="en-US" sz="2400" dirty="0"/>
              <a:t> in the land which you are crossing over to possess, </a:t>
            </a:r>
            <a:r>
              <a:rPr lang="en-US" sz="2400" baseline="30000" dirty="0"/>
              <a:t>2 </a:t>
            </a:r>
            <a:r>
              <a:rPr lang="en-US" sz="2400" dirty="0"/>
              <a:t>that you may fear the </a:t>
            </a:r>
            <a:r>
              <a:rPr lang="en-US" sz="2400" cap="small" dirty="0"/>
              <a:t>Lord</a:t>
            </a:r>
            <a:r>
              <a:rPr lang="en-US" sz="2400" dirty="0"/>
              <a:t> your God, to keep all His statutes and His commandments which I command you, you and your son and your grandson, all the days of your life, and that your days may be prolonged. </a:t>
            </a:r>
            <a:r>
              <a:rPr lang="en-US" sz="2400" baseline="30000" dirty="0"/>
              <a:t>3 </a:t>
            </a:r>
            <a:r>
              <a:rPr lang="en-US" sz="2400" dirty="0"/>
              <a:t>Therefore hear, O Israel, and be careful to observe </a:t>
            </a:r>
            <a:r>
              <a:rPr lang="en-US" sz="2400" i="1" dirty="0"/>
              <a:t>it,</a:t>
            </a:r>
            <a:r>
              <a:rPr lang="en-US" sz="2400" dirty="0"/>
              <a:t> that it may be well with you, and that you may multiply greatly as the </a:t>
            </a:r>
            <a:r>
              <a:rPr lang="en-US" sz="2400" cap="small" dirty="0"/>
              <a:t>Lord</a:t>
            </a:r>
            <a:r>
              <a:rPr lang="en-US" sz="2400" dirty="0"/>
              <a:t> God of your fathers has promised you—‘a land flowing with milk and honey.’</a:t>
            </a:r>
          </a:p>
          <a:p>
            <a:endParaRPr lang="en-US" sz="2400" dirty="0"/>
          </a:p>
        </p:txBody>
      </p:sp>
      <p:sp>
        <p:nvSpPr>
          <p:cNvPr id="4" name="Rectangle 3"/>
          <p:cNvSpPr/>
          <p:nvPr/>
        </p:nvSpPr>
        <p:spPr>
          <a:xfrm>
            <a:off x="491613" y="287553"/>
            <a:ext cx="2401619" cy="461665"/>
          </a:xfrm>
          <a:prstGeom prst="rect">
            <a:avLst/>
          </a:prstGeom>
        </p:spPr>
        <p:txBody>
          <a:bodyPr wrap="none">
            <a:spAutoFit/>
          </a:bodyPr>
          <a:lstStyle/>
          <a:p>
            <a:r>
              <a:rPr lang="en-US" sz="2400" b="1" dirty="0"/>
              <a:t>Deuteronomy 6</a:t>
            </a:r>
            <a:endParaRPr lang="en-US" sz="2400" dirty="0"/>
          </a:p>
        </p:txBody>
      </p:sp>
    </p:spTree>
    <p:extLst>
      <p:ext uri="{BB962C8B-B14F-4D97-AF65-F5344CB8AC3E}">
        <p14:creationId xmlns:p14="http://schemas.microsoft.com/office/powerpoint/2010/main" val="109629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731520"/>
            <a:ext cx="8229600" cy="4297680"/>
          </a:xfrm>
        </p:spPr>
        <p:txBody>
          <a:bodyPr>
            <a:noAutofit/>
          </a:bodyPr>
          <a:lstStyle/>
          <a:p>
            <a:pPr marL="0" lvl="1" indent="0">
              <a:buNone/>
            </a:pPr>
            <a:r>
              <a:rPr lang="en-US" baseline="30000" dirty="0"/>
              <a:t>4</a:t>
            </a:r>
            <a:r>
              <a:rPr lang="en-US" sz="2400" baseline="30000" dirty="0"/>
              <a:t> </a:t>
            </a:r>
            <a:r>
              <a:rPr lang="en-US" sz="2400" dirty="0"/>
              <a:t>“Hear, O Israel: The </a:t>
            </a:r>
            <a:r>
              <a:rPr lang="en-US" sz="2400" cap="small" dirty="0"/>
              <a:t>Lord</a:t>
            </a:r>
            <a:r>
              <a:rPr lang="en-US" sz="2400" dirty="0"/>
              <a:t> our God, the </a:t>
            </a:r>
            <a:r>
              <a:rPr lang="en-US" sz="2400" cap="small" dirty="0"/>
              <a:t>Lord</a:t>
            </a:r>
            <a:r>
              <a:rPr lang="en-US" sz="2400" dirty="0"/>
              <a:t> </a:t>
            </a:r>
            <a:r>
              <a:rPr lang="en-US" sz="2400" i="1" dirty="0"/>
              <a:t>is</a:t>
            </a:r>
            <a:r>
              <a:rPr lang="en-US" sz="2400" dirty="0"/>
              <a:t> one! </a:t>
            </a:r>
            <a:br>
              <a:rPr lang="en-US" sz="2400" dirty="0"/>
            </a:br>
            <a:r>
              <a:rPr lang="en-US" sz="2400" baseline="30000" dirty="0"/>
              <a:t>5 </a:t>
            </a:r>
            <a:r>
              <a:rPr lang="en-US" sz="2400" dirty="0">
                <a:solidFill>
                  <a:srgbClr val="FF0000"/>
                </a:solidFill>
              </a:rPr>
              <a:t>You shall love the </a:t>
            </a:r>
            <a:r>
              <a:rPr lang="en-US" sz="2400" cap="small" dirty="0">
                <a:solidFill>
                  <a:srgbClr val="FF0000"/>
                </a:solidFill>
              </a:rPr>
              <a:t>Lord</a:t>
            </a:r>
            <a:r>
              <a:rPr lang="en-US" sz="2400" dirty="0">
                <a:solidFill>
                  <a:srgbClr val="FF0000"/>
                </a:solidFill>
              </a:rPr>
              <a:t> your God with all your heart, with all your soul, and with all your strength.</a:t>
            </a:r>
            <a:br>
              <a:rPr lang="en-US" sz="2400" dirty="0">
                <a:solidFill>
                  <a:srgbClr val="FF0000"/>
                </a:solidFill>
              </a:rPr>
            </a:br>
            <a:r>
              <a:rPr lang="en-US" sz="2400" baseline="30000" dirty="0"/>
              <a:t>6 </a:t>
            </a:r>
            <a:r>
              <a:rPr lang="en-US" sz="2400" dirty="0"/>
              <a:t>“And these words which I command you today shall be in your heart. </a:t>
            </a:r>
            <a:r>
              <a:rPr lang="en-US" sz="2400" baseline="30000" dirty="0"/>
              <a:t>7 </a:t>
            </a:r>
            <a:r>
              <a:rPr lang="en-US" sz="2400" dirty="0"/>
              <a:t>You shall teach them diligently to your children, and shall talk of them when you sit in your house, when you walk by the way, when you lie down, and when you rise up. </a:t>
            </a:r>
            <a:r>
              <a:rPr lang="en-US" sz="2400" baseline="30000" dirty="0"/>
              <a:t>8 </a:t>
            </a:r>
            <a:r>
              <a:rPr lang="en-US" sz="2400" dirty="0"/>
              <a:t>You shall bind them as a sign on your hand, and they shall be as frontlets between your eyes. </a:t>
            </a:r>
            <a:r>
              <a:rPr lang="en-US" sz="2400" baseline="30000" dirty="0"/>
              <a:t>9 </a:t>
            </a:r>
            <a:r>
              <a:rPr lang="en-US" sz="2400" dirty="0"/>
              <a:t>You shall write them on the doorposts of your house and on your gates.</a:t>
            </a:r>
          </a:p>
        </p:txBody>
      </p:sp>
      <p:sp>
        <p:nvSpPr>
          <p:cNvPr id="7" name="TextBox 6"/>
          <p:cNvSpPr txBox="1"/>
          <p:nvPr/>
        </p:nvSpPr>
        <p:spPr>
          <a:xfrm>
            <a:off x="2286000" y="2286000"/>
            <a:ext cx="6400800" cy="369332"/>
          </a:xfrm>
          <a:prstGeom prst="rect">
            <a:avLst/>
          </a:prstGeom>
          <a:noFill/>
        </p:spPr>
        <p:txBody>
          <a:bodyPr wrap="square" rtlCol="0">
            <a:spAutoFit/>
          </a:bodyPr>
          <a:lstStyle/>
          <a:p>
            <a:r>
              <a:rPr lang="en-US" dirty="0">
                <a:solidFill>
                  <a:srgbClr val="FF0000"/>
                </a:solidFill>
              </a:rPr>
              <a:t>____________________________________________</a:t>
            </a:r>
          </a:p>
        </p:txBody>
      </p:sp>
      <p:sp>
        <p:nvSpPr>
          <p:cNvPr id="8" name="TextBox 7"/>
          <p:cNvSpPr txBox="1"/>
          <p:nvPr/>
        </p:nvSpPr>
        <p:spPr>
          <a:xfrm>
            <a:off x="457200" y="2655332"/>
            <a:ext cx="8229600" cy="369332"/>
          </a:xfrm>
          <a:prstGeom prst="rect">
            <a:avLst/>
          </a:prstGeom>
          <a:noFill/>
        </p:spPr>
        <p:txBody>
          <a:bodyPr wrap="square" rtlCol="0">
            <a:spAutoFit/>
          </a:bodyPr>
          <a:lstStyle/>
          <a:p>
            <a:r>
              <a:rPr lang="en-US" dirty="0">
                <a:solidFill>
                  <a:srgbClr val="FF0000"/>
                </a:solidFill>
              </a:rPr>
              <a:t>____________________________________________________________</a:t>
            </a:r>
          </a:p>
        </p:txBody>
      </p:sp>
      <p:sp>
        <p:nvSpPr>
          <p:cNvPr id="9" name="TextBox 8"/>
          <p:cNvSpPr txBox="1"/>
          <p:nvPr/>
        </p:nvSpPr>
        <p:spPr>
          <a:xfrm>
            <a:off x="457200" y="3384850"/>
            <a:ext cx="8229600" cy="369332"/>
          </a:xfrm>
          <a:prstGeom prst="rect">
            <a:avLst/>
          </a:prstGeom>
          <a:noFill/>
        </p:spPr>
        <p:txBody>
          <a:bodyPr wrap="square" rtlCol="0">
            <a:spAutoFit/>
          </a:bodyPr>
          <a:lstStyle/>
          <a:p>
            <a:r>
              <a:rPr lang="en-US" dirty="0">
                <a:solidFill>
                  <a:srgbClr val="FF0000"/>
                </a:solidFill>
              </a:rPr>
              <a:t>________________________________________________________________</a:t>
            </a:r>
          </a:p>
        </p:txBody>
      </p:sp>
      <p:sp>
        <p:nvSpPr>
          <p:cNvPr id="10" name="TextBox 9"/>
          <p:cNvSpPr txBox="1"/>
          <p:nvPr/>
        </p:nvSpPr>
        <p:spPr>
          <a:xfrm>
            <a:off x="457200" y="3745468"/>
            <a:ext cx="8229600" cy="369332"/>
          </a:xfrm>
          <a:prstGeom prst="rect">
            <a:avLst/>
          </a:prstGeom>
          <a:noFill/>
        </p:spPr>
        <p:txBody>
          <a:bodyPr wrap="square" rtlCol="0">
            <a:spAutoFit/>
          </a:bodyPr>
          <a:lstStyle/>
          <a:p>
            <a:r>
              <a:rPr lang="en-US" dirty="0">
                <a:solidFill>
                  <a:srgbClr val="FF0000"/>
                </a:solidFill>
              </a:rPr>
              <a:t>________________________________________________________________</a:t>
            </a:r>
          </a:p>
        </p:txBody>
      </p:sp>
      <p:sp>
        <p:nvSpPr>
          <p:cNvPr id="11" name="TextBox 10"/>
          <p:cNvSpPr txBox="1"/>
          <p:nvPr/>
        </p:nvSpPr>
        <p:spPr>
          <a:xfrm>
            <a:off x="609600" y="4126468"/>
            <a:ext cx="8229600" cy="369332"/>
          </a:xfrm>
          <a:prstGeom prst="rect">
            <a:avLst/>
          </a:prstGeom>
          <a:noFill/>
        </p:spPr>
        <p:txBody>
          <a:bodyPr wrap="square" rtlCol="0">
            <a:spAutoFit/>
          </a:bodyPr>
          <a:lstStyle/>
          <a:p>
            <a:r>
              <a:rPr lang="en-US" dirty="0">
                <a:solidFill>
                  <a:srgbClr val="FF0000"/>
                </a:solidFill>
              </a:rPr>
              <a:t>________________________________________________________________</a:t>
            </a:r>
          </a:p>
        </p:txBody>
      </p:sp>
      <p:sp>
        <p:nvSpPr>
          <p:cNvPr id="12" name="TextBox 11"/>
          <p:cNvSpPr txBox="1"/>
          <p:nvPr/>
        </p:nvSpPr>
        <p:spPr>
          <a:xfrm>
            <a:off x="457200" y="4507468"/>
            <a:ext cx="8229600" cy="369332"/>
          </a:xfrm>
          <a:prstGeom prst="rect">
            <a:avLst/>
          </a:prstGeom>
          <a:noFill/>
        </p:spPr>
        <p:txBody>
          <a:bodyPr wrap="square" rtlCol="0">
            <a:spAutoFit/>
          </a:bodyPr>
          <a:lstStyle/>
          <a:p>
            <a:r>
              <a:rPr lang="en-US" dirty="0">
                <a:solidFill>
                  <a:srgbClr val="FF0000"/>
                </a:solidFill>
              </a:rPr>
              <a:t>________________</a:t>
            </a:r>
          </a:p>
        </p:txBody>
      </p:sp>
      <p:sp>
        <p:nvSpPr>
          <p:cNvPr id="13" name="TextBox 12"/>
          <p:cNvSpPr txBox="1"/>
          <p:nvPr/>
        </p:nvSpPr>
        <p:spPr>
          <a:xfrm>
            <a:off x="457200" y="3041202"/>
            <a:ext cx="8382000" cy="369332"/>
          </a:xfrm>
          <a:prstGeom prst="rect">
            <a:avLst/>
          </a:prstGeom>
          <a:noFill/>
        </p:spPr>
        <p:txBody>
          <a:bodyPr wrap="square" rtlCol="0">
            <a:spAutoFit/>
          </a:bodyPr>
          <a:lstStyle/>
          <a:p>
            <a:r>
              <a:rPr lang="en-US" dirty="0">
                <a:solidFill>
                  <a:srgbClr val="FF0000"/>
                </a:solidFill>
              </a:rPr>
              <a:t>___________________________________________________________________</a:t>
            </a:r>
          </a:p>
        </p:txBody>
      </p:sp>
      <p:sp>
        <p:nvSpPr>
          <p:cNvPr id="14" name="Rectangle 13"/>
          <p:cNvSpPr/>
          <p:nvPr/>
        </p:nvSpPr>
        <p:spPr>
          <a:xfrm>
            <a:off x="491613" y="287553"/>
            <a:ext cx="2401619" cy="461665"/>
          </a:xfrm>
          <a:prstGeom prst="rect">
            <a:avLst/>
          </a:prstGeom>
        </p:spPr>
        <p:txBody>
          <a:bodyPr wrap="none">
            <a:spAutoFit/>
          </a:bodyPr>
          <a:lstStyle/>
          <a:p>
            <a:r>
              <a:rPr lang="en-US" sz="2400" b="1" dirty="0"/>
              <a:t>Deuteronomy 6</a:t>
            </a:r>
            <a:endParaRPr lang="en-US" sz="2400" dirty="0"/>
          </a:p>
        </p:txBody>
      </p:sp>
      <p:sp>
        <p:nvSpPr>
          <p:cNvPr id="16" name="Title 1"/>
          <p:cNvSpPr>
            <a:spLocks noGrp="1"/>
          </p:cNvSpPr>
          <p:nvPr>
            <p:ph type="title"/>
          </p:nvPr>
        </p:nvSpPr>
        <p:spPr>
          <a:xfrm>
            <a:off x="0" y="5791200"/>
            <a:ext cx="9144000" cy="1066800"/>
          </a:xfrm>
        </p:spPr>
        <p:txBody>
          <a:bodyPr/>
          <a:lstStyle/>
          <a:p>
            <a:r>
              <a:rPr lang="en-US" dirty="0"/>
              <a:t>The Greatest Commandment</a:t>
            </a:r>
          </a:p>
        </p:txBody>
      </p:sp>
    </p:spTree>
    <p:extLst>
      <p:ext uri="{BB962C8B-B14F-4D97-AF65-F5344CB8AC3E}">
        <p14:creationId xmlns:p14="http://schemas.microsoft.com/office/powerpoint/2010/main" val="3400176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P spid="9"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788152"/>
            <a:ext cx="9144000" cy="1069848"/>
          </a:xfrm>
        </p:spPr>
        <p:txBody>
          <a:bodyPr>
            <a:normAutofit fontScale="90000"/>
          </a:bodyPr>
          <a:lstStyle/>
          <a:p>
            <a:r>
              <a:rPr lang="en-US" dirty="0"/>
              <a:t>Parents’ Greatest Responsibility</a:t>
            </a:r>
          </a:p>
        </p:txBody>
      </p:sp>
      <p:sp>
        <p:nvSpPr>
          <p:cNvPr id="3" name="Content Placeholder 2"/>
          <p:cNvSpPr>
            <a:spLocks noGrp="1"/>
          </p:cNvSpPr>
          <p:nvPr>
            <p:ph sz="quarter" idx="13"/>
          </p:nvPr>
        </p:nvSpPr>
        <p:spPr>
          <a:xfrm>
            <a:off x="457200" y="731520"/>
            <a:ext cx="8229600" cy="3474720"/>
          </a:xfrm>
        </p:spPr>
        <p:txBody>
          <a:bodyPr>
            <a:normAutofit lnSpcReduction="10000"/>
          </a:bodyPr>
          <a:lstStyle/>
          <a:p>
            <a:r>
              <a:rPr lang="en-US" b="1" dirty="0"/>
              <a:t>Proverbs 22:6</a:t>
            </a:r>
            <a:br>
              <a:rPr lang="en-US" b="1" dirty="0"/>
            </a:br>
            <a:r>
              <a:rPr lang="en-US" baseline="30000" dirty="0"/>
              <a:t>6 </a:t>
            </a:r>
            <a:r>
              <a:rPr lang="en-US" dirty="0"/>
              <a:t>Train up a child in the way he should go,</a:t>
            </a:r>
            <a:br>
              <a:rPr lang="en-US" dirty="0"/>
            </a:br>
            <a:r>
              <a:rPr lang="en-US" dirty="0"/>
              <a:t>And when he is old he will not depart from it.</a:t>
            </a:r>
          </a:p>
          <a:p>
            <a:endParaRPr lang="en-US" b="1" dirty="0"/>
          </a:p>
          <a:p>
            <a:r>
              <a:rPr lang="en-US" b="1" dirty="0"/>
              <a:t>Ephesians 6:4</a:t>
            </a:r>
            <a:br>
              <a:rPr lang="en-US" dirty="0"/>
            </a:br>
            <a:r>
              <a:rPr lang="en-US" baseline="30000" dirty="0"/>
              <a:t>4 </a:t>
            </a:r>
            <a:r>
              <a:rPr lang="en-US" dirty="0"/>
              <a:t>And you, fathers, do not provoke your children to wrath, but bring them up in the training and admonition of the Lord.</a:t>
            </a:r>
          </a:p>
          <a:p>
            <a:endParaRPr lang="en-US" b="1" dirty="0"/>
          </a:p>
          <a:p>
            <a:r>
              <a:rPr lang="en-US" b="1" dirty="0"/>
              <a:t>Does it “Take a Village?”</a:t>
            </a:r>
          </a:p>
        </p:txBody>
      </p:sp>
    </p:spTree>
    <p:extLst>
      <p:ext uri="{BB962C8B-B14F-4D97-AF65-F5344CB8AC3E}">
        <p14:creationId xmlns:p14="http://schemas.microsoft.com/office/powerpoint/2010/main" val="4276888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124200" y="533400"/>
            <a:ext cx="2590800" cy="10668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Parents </a:t>
            </a:r>
            <a:br>
              <a:rPr lang="en-US" sz="2800" b="1" dirty="0">
                <a:solidFill>
                  <a:schemeClr val="bg1"/>
                </a:solidFill>
              </a:rPr>
            </a:br>
            <a:r>
              <a:rPr lang="en-US" b="1" dirty="0">
                <a:solidFill>
                  <a:schemeClr val="bg1"/>
                </a:solidFill>
              </a:rPr>
              <a:t>&amp; Family</a:t>
            </a:r>
          </a:p>
        </p:txBody>
      </p:sp>
      <p:sp>
        <p:nvSpPr>
          <p:cNvPr id="7" name="Oval 6"/>
          <p:cNvSpPr/>
          <p:nvPr/>
        </p:nvSpPr>
        <p:spPr>
          <a:xfrm>
            <a:off x="3124200" y="3048000"/>
            <a:ext cx="2590800" cy="10668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Christian Camps</a:t>
            </a:r>
          </a:p>
        </p:txBody>
      </p:sp>
      <p:sp>
        <p:nvSpPr>
          <p:cNvPr id="8" name="Oval 7"/>
          <p:cNvSpPr/>
          <p:nvPr/>
        </p:nvSpPr>
        <p:spPr>
          <a:xfrm>
            <a:off x="457200" y="1828800"/>
            <a:ext cx="2590800" cy="10668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Church</a:t>
            </a:r>
          </a:p>
        </p:txBody>
      </p:sp>
      <p:sp>
        <p:nvSpPr>
          <p:cNvPr id="9" name="Oval 8"/>
          <p:cNvSpPr/>
          <p:nvPr/>
        </p:nvSpPr>
        <p:spPr>
          <a:xfrm>
            <a:off x="5791200" y="1828800"/>
            <a:ext cx="2590800" cy="1066800"/>
          </a:xfrm>
          <a:prstGeom prst="ellipse">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rPr>
              <a:t>Schools</a:t>
            </a:r>
          </a:p>
        </p:txBody>
      </p:sp>
      <p:cxnSp>
        <p:nvCxnSpPr>
          <p:cNvPr id="12" name="Straight Arrow Connector 11"/>
          <p:cNvCxnSpPr/>
          <p:nvPr/>
        </p:nvCxnSpPr>
        <p:spPr>
          <a:xfrm flipH="1">
            <a:off x="2895600" y="1524000"/>
            <a:ext cx="304800" cy="304800"/>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562600" y="1600200"/>
            <a:ext cx="304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419600" y="1752600"/>
            <a:ext cx="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285135" y="3914168"/>
            <a:ext cx="8858865" cy="2898112"/>
          </a:xfrm>
          <a:prstGeom prst="rect">
            <a:avLst/>
          </a:prstGeom>
        </p:spPr>
        <p:txBody>
          <a:bodyPr wrap="square" numCol="2" spcCol="182880">
            <a:noAutofit/>
          </a:bodyPr>
          <a:lstStyle/>
          <a:p>
            <a:r>
              <a:rPr lang="en-US" sz="2000" b="1" dirty="0"/>
              <a:t>Ephesians 4</a:t>
            </a:r>
          </a:p>
          <a:p>
            <a:r>
              <a:rPr lang="en-US" sz="2000" b="1" baseline="30000" dirty="0"/>
              <a:t>11 </a:t>
            </a:r>
            <a:r>
              <a:rPr lang="en-US" sz="2000" b="1" dirty="0"/>
              <a:t>And He Himself gave some </a:t>
            </a:r>
            <a:r>
              <a:rPr lang="en-US" sz="2000" b="1" i="1" dirty="0"/>
              <a:t>to be</a:t>
            </a:r>
            <a:r>
              <a:rPr lang="en-US" sz="2000" b="1" dirty="0"/>
              <a:t> apostles, some prophets, some evangelists, and some pastors and teachers, </a:t>
            </a:r>
            <a:r>
              <a:rPr lang="en-US" sz="2000" b="1" baseline="30000" dirty="0"/>
              <a:t>12 </a:t>
            </a:r>
            <a:r>
              <a:rPr lang="en-US" sz="2000" b="1" dirty="0"/>
              <a:t>for the equipping of the saints for the work of ministry, for the edifying of the body of Christ,… </a:t>
            </a:r>
            <a:r>
              <a:rPr lang="en-US" sz="2000" b="1" baseline="30000" dirty="0"/>
              <a:t>16 </a:t>
            </a:r>
            <a:r>
              <a:rPr lang="en-US" sz="2000" b="1" dirty="0"/>
              <a:t>from whom the whole body, joined and knit together by </a:t>
            </a:r>
            <a:br>
              <a:rPr lang="en-US" sz="2000" b="1" dirty="0"/>
            </a:br>
            <a:br>
              <a:rPr lang="en-US" sz="2000" b="1" dirty="0"/>
            </a:br>
            <a:r>
              <a:rPr lang="en-US" sz="2000" b="1" dirty="0"/>
              <a:t>what every joint supplies, </a:t>
            </a:r>
            <a:br>
              <a:rPr lang="en-US" sz="2000" b="1" dirty="0"/>
            </a:br>
            <a:r>
              <a:rPr lang="en-US" sz="2000" b="1" dirty="0"/>
              <a:t>according to the effective working by which every part does its share, causes growth of the body for the edifying of itself in love.</a:t>
            </a:r>
          </a:p>
          <a:p>
            <a:endParaRPr lang="en-US" sz="2000" b="1" dirty="0"/>
          </a:p>
        </p:txBody>
      </p:sp>
      <p:cxnSp>
        <p:nvCxnSpPr>
          <p:cNvPr id="21" name="Straight Arrow Connector 20"/>
          <p:cNvCxnSpPr/>
          <p:nvPr/>
        </p:nvCxnSpPr>
        <p:spPr>
          <a:xfrm>
            <a:off x="2819400" y="2895600"/>
            <a:ext cx="3048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5943600" y="609600"/>
            <a:ext cx="3124200" cy="1631216"/>
          </a:xfrm>
          <a:prstGeom prst="rect">
            <a:avLst/>
          </a:prstGeom>
        </p:spPr>
        <p:txBody>
          <a:bodyPr wrap="square">
            <a:spAutoFit/>
          </a:bodyPr>
          <a:lstStyle/>
          <a:p>
            <a:r>
              <a:rPr lang="en-US" sz="2000" b="1" dirty="0"/>
              <a:t>Luke 2</a:t>
            </a:r>
          </a:p>
          <a:p>
            <a:r>
              <a:rPr lang="en-US" sz="2000" b="1" baseline="30000" dirty="0"/>
              <a:t>52 </a:t>
            </a:r>
            <a:r>
              <a:rPr lang="en-US" sz="2000" b="1" dirty="0"/>
              <a:t>And Jesus increased in wisdom and stature, and in favor with God and men</a:t>
            </a:r>
            <a:r>
              <a:rPr lang="en-US" b="1" dirty="0"/>
              <a:t>.</a:t>
            </a:r>
          </a:p>
        </p:txBody>
      </p:sp>
      <p:sp>
        <p:nvSpPr>
          <p:cNvPr id="14" name="Title 1"/>
          <p:cNvSpPr>
            <a:spLocks noGrp="1"/>
          </p:cNvSpPr>
          <p:nvPr>
            <p:ph type="title"/>
          </p:nvPr>
        </p:nvSpPr>
        <p:spPr>
          <a:xfrm>
            <a:off x="0" y="5788152"/>
            <a:ext cx="9144000" cy="1069848"/>
          </a:xfrm>
        </p:spPr>
        <p:txBody>
          <a:bodyPr>
            <a:normAutofit/>
          </a:bodyPr>
          <a:lstStyle/>
          <a:p>
            <a:r>
              <a:rPr lang="en-US" dirty="0"/>
              <a:t>Partnerships</a:t>
            </a:r>
          </a:p>
        </p:txBody>
      </p:sp>
    </p:spTree>
    <p:extLst>
      <p:ext uri="{BB962C8B-B14F-4D97-AF65-F5344CB8AC3E}">
        <p14:creationId xmlns:p14="http://schemas.microsoft.com/office/powerpoint/2010/main" val="271259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wd">
                                    <p:tmPct val="10000"/>
                                  </p:iterate>
                                  <p:childTnLst>
                                    <p:set>
                                      <p:cBhvr>
                                        <p:cTn id="11" dur="1" fill="hold">
                                          <p:stCondLst>
                                            <p:cond delay="0"/>
                                          </p:stCondLst>
                                        </p:cTn>
                                        <p:tgtEl>
                                          <p:spTgt spid="22"/>
                                        </p:tgtEl>
                                        <p:attrNameLst>
                                          <p:attrName>style.visibility</p:attrName>
                                        </p:attrNameLst>
                                      </p:cBhvr>
                                      <p:to>
                                        <p:strVal val="visible"/>
                                      </p:to>
                                    </p:set>
                                    <p:animEffect transition="in" filter="fade">
                                      <p:cBhvr>
                                        <p:cTn id="12" dur="500"/>
                                        <p:tgtEl>
                                          <p:spTgt spid="22"/>
                                        </p:tgtEl>
                                      </p:cBhvr>
                                    </p:animEffect>
                                  </p:childTnLst>
                                  <p:subTnLst>
                                    <p:set>
                                      <p:cBhvr override="childStyle">
                                        <p:cTn dur="1" fill="hold" display="0" masterRel="nextClick" afterEffect="1"/>
                                        <p:tgtEl>
                                          <p:spTgt spid="22"/>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iterate type="wd">
                                    <p:tmPct val="10000"/>
                                  </p:iterate>
                                  <p:childTnLst>
                                    <p:set>
                                      <p:cBhvr>
                                        <p:cTn id="34" dur="1" fill="hold">
                                          <p:stCondLst>
                                            <p:cond delay="0"/>
                                          </p:stCondLst>
                                        </p:cTn>
                                        <p:tgtEl>
                                          <p:spTgt spid="20"/>
                                        </p:tgtEl>
                                        <p:attrNameLst>
                                          <p:attrName>style.visibility</p:attrName>
                                        </p:attrNameLst>
                                      </p:cBhvr>
                                      <p:to>
                                        <p:strVal val="visible"/>
                                      </p:to>
                                    </p:set>
                                    <p:animEffect transition="in" filter="fade">
                                      <p:cBhvr>
                                        <p:cTn id="35" dur="500"/>
                                        <p:tgtEl>
                                          <p:spTgt spid="20"/>
                                        </p:tgtEl>
                                      </p:cBhvr>
                                    </p:animEffec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fade">
                                      <p:cBhvr>
                                        <p:cTn id="40" dur="500"/>
                                        <p:tgtEl>
                                          <p:spTgt spid="17"/>
                                        </p:tgtEl>
                                      </p:cBhvr>
                                    </p:animEffect>
                                  </p:childTnLst>
                                </p:cTn>
                              </p:par>
                            </p:childTnLst>
                          </p:cTn>
                        </p:par>
                        <p:par>
                          <p:cTn id="41" fill="hold">
                            <p:stCondLst>
                              <p:cond delay="500"/>
                            </p:stCondLst>
                            <p:childTnLst>
                              <p:par>
                                <p:cTn id="42" presetID="10" presetClass="entr" presetSubtype="0" fill="hold"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par>
                          <p:cTn id="45" fill="hold">
                            <p:stCondLst>
                              <p:cond delay="1000"/>
                            </p:stCondLst>
                            <p:childTnLst>
                              <p:par>
                                <p:cTn id="46" presetID="10" presetClass="entr" presetSubtype="0" fill="hold" grpId="0" nodeType="afterEffect">
                                  <p:stCondLst>
                                    <p:cond delay="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9" grpId="0" animBg="1"/>
      <p:bldP spid="20"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g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58" y="0"/>
            <a:ext cx="9155057"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0" y="0"/>
            <a:ext cx="4968987" cy="3046988"/>
          </a:xfrm>
          <a:prstGeom prst="rect">
            <a:avLst/>
          </a:prstGeom>
        </p:spPr>
        <p:txBody>
          <a:bodyPr wrap="square">
            <a:spAutoFit/>
          </a:bodyPr>
          <a:lstStyle/>
          <a:p>
            <a:r>
              <a:rPr lang="en-US" sz="2400" dirty="0">
                <a:solidFill>
                  <a:srgbClr val="FFFF00"/>
                </a:solidFill>
              </a:rPr>
              <a:t>Central Florida Bible Camp ministers to enhance spiritual growth in individuals and families, throughout their lives, in a setting that is experiential, close to nature, includes Biblically sound principles, and is enriched with Fun, Friends and Faith.</a:t>
            </a:r>
            <a:endParaRPr lang="en-US" sz="2800" b="1" dirty="0">
              <a:solidFill>
                <a:srgbClr val="FFFF00"/>
              </a:solidFill>
            </a:endParaRPr>
          </a:p>
        </p:txBody>
      </p:sp>
      <p:sp>
        <p:nvSpPr>
          <p:cNvPr id="4" name="Rectangle 3"/>
          <p:cNvSpPr/>
          <p:nvPr/>
        </p:nvSpPr>
        <p:spPr>
          <a:xfrm>
            <a:off x="3581400" y="4222955"/>
            <a:ext cx="2580578" cy="1077218"/>
          </a:xfrm>
          <a:prstGeom prst="rect">
            <a:avLst/>
          </a:prstGeom>
        </p:spPr>
        <p:txBody>
          <a:bodyPr wrap="none">
            <a:spAutoFit/>
          </a:bodyPr>
          <a:lstStyle/>
          <a:p>
            <a:pPr marL="457200" indent="-457200">
              <a:buFont typeface="Wingdings" panose="05000000000000000000" pitchFamily="2" charset="2"/>
              <a:buChar char="v"/>
            </a:pPr>
            <a:r>
              <a:rPr lang="en-US" sz="3200" dirty="0">
                <a:solidFill>
                  <a:srgbClr val="FFFF00"/>
                </a:solidFill>
              </a:rPr>
              <a:t>Creation</a:t>
            </a:r>
          </a:p>
          <a:p>
            <a:pPr marL="457200" indent="-457200">
              <a:buFont typeface="Wingdings" panose="05000000000000000000" pitchFamily="2" charset="2"/>
              <a:buChar char="v"/>
            </a:pPr>
            <a:r>
              <a:rPr lang="en-US" sz="3200" dirty="0">
                <a:solidFill>
                  <a:srgbClr val="FFFF00"/>
                </a:solidFill>
              </a:rPr>
              <a:t>Revelation</a:t>
            </a:r>
          </a:p>
        </p:txBody>
      </p:sp>
      <p:sp>
        <p:nvSpPr>
          <p:cNvPr id="11" name="Title 1"/>
          <p:cNvSpPr>
            <a:spLocks noGrp="1"/>
          </p:cNvSpPr>
          <p:nvPr>
            <p:ph type="title"/>
          </p:nvPr>
        </p:nvSpPr>
        <p:spPr>
          <a:xfrm>
            <a:off x="0" y="5788152"/>
            <a:ext cx="9144000" cy="1069848"/>
          </a:xfrm>
        </p:spPr>
        <p:txBody>
          <a:bodyPr>
            <a:normAutofit/>
          </a:bodyPr>
          <a:lstStyle/>
          <a:p>
            <a:r>
              <a:rPr lang="en-US" dirty="0">
                <a:solidFill>
                  <a:schemeClr val="bg1"/>
                </a:solidFill>
              </a:rPr>
              <a:t>Partnering with You</a:t>
            </a:r>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3000" y="5562600"/>
            <a:ext cx="1828800" cy="1051326"/>
          </a:xfrm>
          <a:prstGeom prst="rect">
            <a:avLst/>
          </a:prstGeom>
        </p:spPr>
      </p:pic>
    </p:spTree>
    <p:extLst>
      <p:ext uri="{BB962C8B-B14F-4D97-AF65-F5344CB8AC3E}">
        <p14:creationId xmlns:p14="http://schemas.microsoft.com/office/powerpoint/2010/main" val="2811620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type="wd">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p:nvPr/>
        </p:nvSpPr>
        <p:spPr>
          <a:xfrm>
            <a:off x="838200" y="4133671"/>
            <a:ext cx="8294542" cy="1200329"/>
          </a:xfrm>
          <a:prstGeom prst="rect">
            <a:avLst/>
          </a:prstGeom>
        </p:spPr>
        <p:txBody>
          <a:bodyPr wrap="square">
            <a:spAutoFit/>
          </a:bodyPr>
          <a:lstStyle/>
          <a:p>
            <a:r>
              <a:rPr lang="en-US" sz="2400" i="1" dirty="0">
                <a:solidFill>
                  <a:srgbClr val="FF0000"/>
                </a:solidFill>
              </a:rPr>
              <a:t>Let no one despise your youth, but be an example to the believers in word, in conduct, in love, in spirit, in faith, in purity</a:t>
            </a:r>
            <a:endParaRPr lang="en-US" sz="3200" i="1" dirty="0">
              <a:solidFill>
                <a:srgbClr val="FF0000"/>
              </a:solidFill>
            </a:endParaRPr>
          </a:p>
        </p:txBody>
      </p:sp>
      <p:sp>
        <p:nvSpPr>
          <p:cNvPr id="4" name="TextBox 3"/>
          <p:cNvSpPr txBox="1"/>
          <p:nvPr/>
        </p:nvSpPr>
        <p:spPr>
          <a:xfrm rot="20815299">
            <a:off x="680644" y="777249"/>
            <a:ext cx="1234633" cy="769441"/>
          </a:xfrm>
          <a:prstGeom prst="rect">
            <a:avLst/>
          </a:prstGeom>
          <a:noFill/>
        </p:spPr>
        <p:txBody>
          <a:bodyPr wrap="none" rtlCol="0">
            <a:spAutoFit/>
          </a:bodyPr>
          <a:lstStyle/>
          <a:p>
            <a:r>
              <a:rPr lang="en-US" sz="4400" b="1" dirty="0">
                <a:solidFill>
                  <a:srgbClr val="FF0000"/>
                </a:solidFill>
                <a:latin typeface="Segoe Print" pitchFamily="2" charset="0"/>
              </a:rPr>
              <a:t>Fun</a:t>
            </a:r>
          </a:p>
        </p:txBody>
      </p:sp>
      <p:sp>
        <p:nvSpPr>
          <p:cNvPr id="5" name="TextBox 4"/>
          <p:cNvSpPr txBox="1"/>
          <p:nvPr/>
        </p:nvSpPr>
        <p:spPr>
          <a:xfrm rot="20815299">
            <a:off x="667567" y="1570412"/>
            <a:ext cx="2242922" cy="699492"/>
          </a:xfrm>
          <a:prstGeom prst="rect">
            <a:avLst/>
          </a:prstGeom>
          <a:noFill/>
        </p:spPr>
        <p:txBody>
          <a:bodyPr wrap="none" rtlCol="0">
            <a:spAutoFit/>
          </a:bodyPr>
          <a:lstStyle/>
          <a:p>
            <a:r>
              <a:rPr lang="en-US" sz="4400" b="1" dirty="0">
                <a:solidFill>
                  <a:srgbClr val="FF0000"/>
                </a:solidFill>
                <a:latin typeface="Segoe Print" pitchFamily="2" charset="0"/>
              </a:rPr>
              <a:t>Friends</a:t>
            </a:r>
          </a:p>
        </p:txBody>
      </p:sp>
      <p:sp>
        <p:nvSpPr>
          <p:cNvPr id="6" name="TextBox 5"/>
          <p:cNvSpPr txBox="1"/>
          <p:nvPr/>
        </p:nvSpPr>
        <p:spPr>
          <a:xfrm rot="20815299">
            <a:off x="675571" y="2561796"/>
            <a:ext cx="1625766" cy="769441"/>
          </a:xfrm>
          <a:prstGeom prst="rect">
            <a:avLst/>
          </a:prstGeom>
          <a:noFill/>
        </p:spPr>
        <p:txBody>
          <a:bodyPr wrap="none" rtlCol="0">
            <a:spAutoFit/>
          </a:bodyPr>
          <a:lstStyle/>
          <a:p>
            <a:r>
              <a:rPr lang="en-US" sz="4400" b="1" dirty="0">
                <a:solidFill>
                  <a:srgbClr val="FF0000"/>
                </a:solidFill>
                <a:latin typeface="Segoe Print" pitchFamily="2" charset="0"/>
              </a:rPr>
              <a:t>Faith</a:t>
            </a:r>
          </a:p>
        </p:txBody>
      </p:sp>
      <p:sp>
        <p:nvSpPr>
          <p:cNvPr id="7" name="TextBox 6"/>
          <p:cNvSpPr txBox="1"/>
          <p:nvPr/>
        </p:nvSpPr>
        <p:spPr>
          <a:xfrm>
            <a:off x="2971800" y="838200"/>
            <a:ext cx="5486400" cy="461665"/>
          </a:xfrm>
          <a:prstGeom prst="rect">
            <a:avLst/>
          </a:prstGeom>
          <a:noFill/>
        </p:spPr>
        <p:txBody>
          <a:bodyPr wrap="square" rtlCol="0">
            <a:spAutoFit/>
          </a:bodyPr>
          <a:lstStyle/>
          <a:p>
            <a:pPr marL="342900" indent="-342900">
              <a:buFont typeface="Arial" pitchFamily="34" charset="0"/>
              <a:buChar char="•"/>
            </a:pPr>
            <a:r>
              <a:rPr lang="en-US" sz="2400" dirty="0"/>
              <a:t>Summer camp </a:t>
            </a:r>
            <a:r>
              <a:rPr lang="en-US" sz="2400" i="1" dirty="0"/>
              <a:t>must</a:t>
            </a:r>
            <a:r>
              <a:rPr lang="en-US" sz="2400" dirty="0"/>
              <a:t> be fun.</a:t>
            </a:r>
          </a:p>
        </p:txBody>
      </p:sp>
      <p:sp>
        <p:nvSpPr>
          <p:cNvPr id="8" name="TextBox 7"/>
          <p:cNvSpPr txBox="1"/>
          <p:nvPr/>
        </p:nvSpPr>
        <p:spPr>
          <a:xfrm>
            <a:off x="2971800" y="1519535"/>
            <a:ext cx="5943600" cy="830997"/>
          </a:xfrm>
          <a:prstGeom prst="rect">
            <a:avLst/>
          </a:prstGeom>
          <a:noFill/>
        </p:spPr>
        <p:txBody>
          <a:bodyPr wrap="square" rtlCol="0">
            <a:spAutoFit/>
          </a:bodyPr>
          <a:lstStyle/>
          <a:p>
            <a:pPr marL="342900" indent="-342900">
              <a:buFont typeface="Arial" pitchFamily="34" charset="0"/>
              <a:buChar char="•"/>
            </a:pPr>
            <a:r>
              <a:rPr lang="en-US" sz="2400" dirty="0"/>
              <a:t>Christian peers; positive peer pressure.</a:t>
            </a:r>
          </a:p>
          <a:p>
            <a:pPr marL="342900" indent="-342900">
              <a:buFont typeface="Arial" pitchFamily="34" charset="0"/>
              <a:buChar char="•"/>
            </a:pPr>
            <a:r>
              <a:rPr lang="en-US" sz="2400" dirty="0"/>
              <a:t>Christian adult mentors.</a:t>
            </a:r>
          </a:p>
        </p:txBody>
      </p:sp>
      <p:sp>
        <p:nvSpPr>
          <p:cNvPr id="11" name="TextBox 10"/>
          <p:cNvSpPr txBox="1"/>
          <p:nvPr/>
        </p:nvSpPr>
        <p:spPr>
          <a:xfrm>
            <a:off x="2971800" y="2496170"/>
            <a:ext cx="5943600" cy="830997"/>
          </a:xfrm>
          <a:prstGeom prst="rect">
            <a:avLst/>
          </a:prstGeom>
          <a:noFill/>
        </p:spPr>
        <p:txBody>
          <a:bodyPr wrap="square" rtlCol="0">
            <a:spAutoFit/>
          </a:bodyPr>
          <a:lstStyle/>
          <a:p>
            <a:pPr marL="342900" indent="-342900">
              <a:buFont typeface="Arial" pitchFamily="34" charset="0"/>
              <a:buChar char="•"/>
            </a:pPr>
            <a:r>
              <a:rPr lang="en-US" sz="2400" dirty="0"/>
              <a:t>Progress on their “spiritual journey”</a:t>
            </a:r>
          </a:p>
          <a:p>
            <a:pPr marL="342900" indent="-342900">
              <a:buFont typeface="Arial" pitchFamily="34" charset="0"/>
              <a:buChar char="•"/>
            </a:pPr>
            <a:r>
              <a:rPr lang="en-US" sz="2400" dirty="0"/>
              <a:t>Christian principles instilled.</a:t>
            </a:r>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79" y="5757876"/>
            <a:ext cx="1681521" cy="947724"/>
          </a:xfrm>
          <a:prstGeom prst="rect">
            <a:avLst/>
          </a:prstGeom>
        </p:spPr>
      </p:pic>
      <p:sp>
        <p:nvSpPr>
          <p:cNvPr id="10" name="Rectangle 9"/>
          <p:cNvSpPr/>
          <p:nvPr/>
        </p:nvSpPr>
        <p:spPr>
          <a:xfrm>
            <a:off x="838200" y="3657600"/>
            <a:ext cx="7848600" cy="461665"/>
          </a:xfrm>
          <a:prstGeom prst="rect">
            <a:avLst/>
          </a:prstGeom>
        </p:spPr>
        <p:txBody>
          <a:bodyPr wrap="square">
            <a:spAutoFit/>
          </a:bodyPr>
          <a:lstStyle/>
          <a:p>
            <a:r>
              <a:rPr lang="en-US" sz="2400" i="1" dirty="0">
                <a:solidFill>
                  <a:srgbClr val="FF0000"/>
                </a:solidFill>
              </a:rPr>
              <a:t>Remember your Creator in the days of your youth…</a:t>
            </a:r>
          </a:p>
        </p:txBody>
      </p:sp>
      <p:sp>
        <p:nvSpPr>
          <p:cNvPr id="13" name="TextBox 12"/>
          <p:cNvSpPr txBox="1"/>
          <p:nvPr/>
        </p:nvSpPr>
        <p:spPr>
          <a:xfrm>
            <a:off x="3429000" y="3223418"/>
            <a:ext cx="1981200" cy="507832"/>
          </a:xfrm>
          <a:prstGeom prst="rect">
            <a:avLst/>
          </a:prstGeom>
          <a:noFill/>
        </p:spPr>
        <p:txBody>
          <a:bodyPr wrap="square" rtlCol="0">
            <a:spAutoFit/>
          </a:bodyPr>
          <a:lstStyle/>
          <a:p>
            <a:pPr marL="339725" lvl="1" indent="-339725">
              <a:buFont typeface="Arial" pitchFamily="34" charset="0"/>
              <a:buChar char="•"/>
            </a:pPr>
            <a:r>
              <a:rPr lang="en-US" sz="2400" dirty="0"/>
              <a:t>Eccl. 12:1</a:t>
            </a:r>
          </a:p>
        </p:txBody>
      </p:sp>
      <p:sp>
        <p:nvSpPr>
          <p:cNvPr id="14" name="TextBox 13"/>
          <p:cNvSpPr txBox="1"/>
          <p:nvPr/>
        </p:nvSpPr>
        <p:spPr>
          <a:xfrm>
            <a:off x="6172200" y="3234834"/>
            <a:ext cx="2209800" cy="461665"/>
          </a:xfrm>
          <a:prstGeom prst="rect">
            <a:avLst/>
          </a:prstGeom>
          <a:noFill/>
        </p:spPr>
        <p:txBody>
          <a:bodyPr wrap="square" rtlCol="0">
            <a:spAutoFit/>
          </a:bodyPr>
          <a:lstStyle/>
          <a:p>
            <a:pPr marL="0" lvl="1"/>
            <a:r>
              <a:rPr lang="en-US" sz="2400" dirty="0">
                <a:sym typeface="Wingdings"/>
              </a:rPr>
              <a:t>  </a:t>
            </a:r>
            <a:r>
              <a:rPr lang="en-US" sz="2400" dirty="0"/>
              <a:t>1 Tim. 4:12</a:t>
            </a:r>
          </a:p>
        </p:txBody>
      </p:sp>
      <p:sp>
        <p:nvSpPr>
          <p:cNvPr id="17" name="Title 1"/>
          <p:cNvSpPr>
            <a:spLocks noGrp="1"/>
          </p:cNvSpPr>
          <p:nvPr>
            <p:ph type="title"/>
          </p:nvPr>
        </p:nvSpPr>
        <p:spPr>
          <a:xfrm>
            <a:off x="0" y="5788152"/>
            <a:ext cx="9144000" cy="1069848"/>
          </a:xfrm>
        </p:spPr>
        <p:txBody>
          <a:bodyPr>
            <a:normAutofit/>
          </a:bodyPr>
          <a:lstStyle/>
          <a:p>
            <a:r>
              <a:rPr lang="en-US" dirty="0"/>
              <a:t>Fun.  Friends.  Faith.</a:t>
            </a:r>
          </a:p>
        </p:txBody>
      </p:sp>
    </p:spTree>
    <p:extLst>
      <p:ext uri="{BB962C8B-B14F-4D97-AF65-F5344CB8AC3E}">
        <p14:creationId xmlns:p14="http://schemas.microsoft.com/office/powerpoint/2010/main" val="3627083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wd">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par>
                          <p:cTn id="17" fill="hold">
                            <p:stCondLst>
                              <p:cond delay="500"/>
                            </p:stCondLst>
                            <p:childTnLst>
                              <p:par>
                                <p:cTn id="18" presetID="10" presetClass="entr" presetSubtype="0" fill="hold" grpId="0" nodeType="afterEffect">
                                  <p:stCondLst>
                                    <p:cond delay="0"/>
                                  </p:stCondLst>
                                  <p:iterate type="wd">
                                    <p:tmPct val="10000"/>
                                  </p:iterate>
                                  <p:childTnLst>
                                    <p:set>
                                      <p:cBhvr>
                                        <p:cTn id="19" dur="1" fill="hold">
                                          <p:stCondLst>
                                            <p:cond delay="0"/>
                                          </p:stCondLst>
                                        </p:cTn>
                                        <p:tgtEl>
                                          <p:spTgt spid="8">
                                            <p:txEl>
                                              <p:pRg st="0" end="0"/>
                                            </p:txEl>
                                          </p:spTgt>
                                        </p:tgtEl>
                                        <p:attrNameLst>
                                          <p:attrName>style.visibility</p:attrName>
                                        </p:attrNameLst>
                                      </p:cBhvr>
                                      <p:to>
                                        <p:strVal val="visible"/>
                                      </p:to>
                                    </p:set>
                                    <p:animEffect transition="in" filter="fade">
                                      <p:cBhvr>
                                        <p:cTn id="20" dur="500"/>
                                        <p:tgtEl>
                                          <p:spTgt spid="8">
                                            <p:txEl>
                                              <p:pRg st="0" end="0"/>
                                            </p:txEl>
                                          </p:spTgt>
                                        </p:tgtEl>
                                      </p:cBhvr>
                                    </p:animEffect>
                                  </p:childTnLst>
                                </p:cTn>
                              </p:par>
                            </p:childTnLst>
                          </p:cTn>
                        </p:par>
                        <p:par>
                          <p:cTn id="21" fill="hold">
                            <p:stCondLst>
                              <p:cond delay="1300"/>
                            </p:stCondLst>
                            <p:childTnLst>
                              <p:par>
                                <p:cTn id="22" presetID="10" presetClass="entr" presetSubtype="0" fill="hold" grpId="0" nodeType="afterEffect">
                                  <p:stCondLst>
                                    <p:cond delay="0"/>
                                  </p:stCondLst>
                                  <p:iterate type="wd">
                                    <p:tmPct val="10000"/>
                                  </p:iterate>
                                  <p:childTnLst>
                                    <p:set>
                                      <p:cBhvr>
                                        <p:cTn id="23" dur="1" fill="hold">
                                          <p:stCondLst>
                                            <p:cond delay="0"/>
                                          </p:stCondLst>
                                        </p:cTn>
                                        <p:tgtEl>
                                          <p:spTgt spid="8">
                                            <p:txEl>
                                              <p:pRg st="1" end="1"/>
                                            </p:txEl>
                                          </p:spTgt>
                                        </p:tgtEl>
                                        <p:attrNameLst>
                                          <p:attrName>style.visibility</p:attrName>
                                        </p:attrNameLst>
                                      </p:cBhvr>
                                      <p:to>
                                        <p:strVal val="visible"/>
                                      </p:to>
                                    </p:set>
                                    <p:animEffect transition="in" filter="fade">
                                      <p:cBhvr>
                                        <p:cTn id="24" dur="500"/>
                                        <p:tgtEl>
                                          <p:spTgt spid="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fade">
                                      <p:cBhvr>
                                        <p:cTn id="29" dur="500"/>
                                        <p:tgtEl>
                                          <p:spTgt spid="6"/>
                                        </p:tgtEl>
                                      </p:cBhvr>
                                    </p:animEffect>
                                  </p:childTnLst>
                                </p:cTn>
                              </p:par>
                            </p:childTnLst>
                          </p:cTn>
                        </p:par>
                        <p:par>
                          <p:cTn id="30" fill="hold">
                            <p:stCondLst>
                              <p:cond delay="500"/>
                            </p:stCondLst>
                            <p:childTnLst>
                              <p:par>
                                <p:cTn id="31" presetID="10" presetClass="entr" presetSubtype="0" fill="hold" grpId="0" nodeType="afterEffect">
                                  <p:stCondLst>
                                    <p:cond delay="0"/>
                                  </p:stCondLst>
                                  <p:iterate type="wd">
                                    <p:tmPct val="10000"/>
                                  </p:iterate>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childTnLst>
                          </p:cTn>
                        </p:par>
                        <p:par>
                          <p:cTn id="34" fill="hold">
                            <p:stCondLst>
                              <p:cond delay="1300"/>
                            </p:stCondLst>
                            <p:childTnLst>
                              <p:par>
                                <p:cTn id="35" presetID="10" presetClass="entr" presetSubtype="0" fill="hold" grpId="0" nodeType="afterEffect">
                                  <p:stCondLst>
                                    <p:cond delay="0"/>
                                  </p:stCondLst>
                                  <p:iterate type="wd">
                                    <p:tmPct val="10000"/>
                                  </p:iterate>
                                  <p:childTnLst>
                                    <p:set>
                                      <p:cBhvr>
                                        <p:cTn id="36" dur="1" fill="hold">
                                          <p:stCondLst>
                                            <p:cond delay="0"/>
                                          </p:stCondLst>
                                        </p:cTn>
                                        <p:tgtEl>
                                          <p:spTgt spid="11">
                                            <p:txEl>
                                              <p:pRg st="1" end="1"/>
                                            </p:txEl>
                                          </p:spTgt>
                                        </p:tgtEl>
                                        <p:attrNameLst>
                                          <p:attrName>style.visibility</p:attrName>
                                        </p:attrNameLst>
                                      </p:cBhvr>
                                      <p:to>
                                        <p:strVal val="visible"/>
                                      </p:to>
                                    </p:set>
                                    <p:animEffect transition="in" filter="fade">
                                      <p:cBhvr>
                                        <p:cTn id="37" dur="500"/>
                                        <p:tgtEl>
                                          <p:spTgt spid="11">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iterate type="wd">
                                    <p:tmPct val="10000"/>
                                  </p:iterate>
                                  <p:childTnLst>
                                    <p:set>
                                      <p:cBhvr>
                                        <p:cTn id="41" dur="1" fill="hold">
                                          <p:stCondLst>
                                            <p:cond delay="0"/>
                                          </p:stCondLst>
                                        </p:cTn>
                                        <p:tgtEl>
                                          <p:spTgt spid="13">
                                            <p:txEl>
                                              <p:pRg st="0" end="0"/>
                                            </p:txEl>
                                          </p:spTgt>
                                        </p:tgtEl>
                                        <p:attrNameLst>
                                          <p:attrName>style.visibility</p:attrName>
                                        </p:attrNameLst>
                                      </p:cBhvr>
                                      <p:to>
                                        <p:strVal val="visible"/>
                                      </p:to>
                                    </p:set>
                                    <p:animEffect transition="in" filter="fade">
                                      <p:cBhvr>
                                        <p:cTn id="42" dur="500"/>
                                        <p:tgtEl>
                                          <p:spTgt spid="13">
                                            <p:txEl>
                                              <p:pRg st="0" end="0"/>
                                            </p:txEl>
                                          </p:spTgt>
                                        </p:tgtEl>
                                      </p:cBhvr>
                                    </p:animEffect>
                                  </p:childTnLst>
                                </p:cTn>
                              </p:par>
                            </p:childTnLst>
                          </p:cTn>
                        </p:par>
                        <p:par>
                          <p:cTn id="43" fill="hold">
                            <p:stCondLst>
                              <p:cond delay="600"/>
                            </p:stCondLst>
                            <p:childTnLst>
                              <p:par>
                                <p:cTn id="44" presetID="10" presetClass="entr" presetSubtype="0" fill="hold" grpId="0" nodeType="afterEffect">
                                  <p:stCondLst>
                                    <p:cond delay="0"/>
                                  </p:stCondLst>
                                  <p:iterate type="wd">
                                    <p:tmPct val="10000"/>
                                  </p:iterate>
                                  <p:childTnLst>
                                    <p:set>
                                      <p:cBhvr>
                                        <p:cTn id="45" dur="1" fill="hold">
                                          <p:stCondLst>
                                            <p:cond delay="0"/>
                                          </p:stCondLst>
                                        </p:cTn>
                                        <p:tgtEl>
                                          <p:spTgt spid="10"/>
                                        </p:tgtEl>
                                        <p:attrNameLst>
                                          <p:attrName>style.visibility</p:attrName>
                                        </p:attrNameLst>
                                      </p:cBhvr>
                                      <p:to>
                                        <p:strVal val="visible"/>
                                      </p:to>
                                    </p:set>
                                    <p:animEffect transition="in" filter="fade">
                                      <p:cBhvr>
                                        <p:cTn id="46" dur="500"/>
                                        <p:tgtEl>
                                          <p:spTgt spid="10"/>
                                        </p:tgtEl>
                                      </p:cBhvr>
                                    </p:animEffec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iterate type="wd">
                                    <p:tmPct val="10000"/>
                                  </p:iterate>
                                  <p:childTnLst>
                                    <p:set>
                                      <p:cBhvr>
                                        <p:cTn id="50" dur="1" fill="hold">
                                          <p:stCondLst>
                                            <p:cond delay="0"/>
                                          </p:stCondLst>
                                        </p:cTn>
                                        <p:tgtEl>
                                          <p:spTgt spid="14">
                                            <p:txEl>
                                              <p:pRg st="0" end="0"/>
                                            </p:txEl>
                                          </p:spTgt>
                                        </p:tgtEl>
                                        <p:attrNameLst>
                                          <p:attrName>style.visibility</p:attrName>
                                        </p:attrNameLst>
                                      </p:cBhvr>
                                      <p:to>
                                        <p:strVal val="visible"/>
                                      </p:to>
                                    </p:set>
                                    <p:animEffect transition="in" filter="fade">
                                      <p:cBhvr>
                                        <p:cTn id="51" dur="500"/>
                                        <p:tgtEl>
                                          <p:spTgt spid="14">
                                            <p:txEl>
                                              <p:pRg st="0" end="0"/>
                                            </p:txEl>
                                          </p:spTgt>
                                        </p:tgtEl>
                                      </p:cBhvr>
                                    </p:animEffect>
                                  </p:childTnLst>
                                </p:cTn>
                              </p:par>
                            </p:childTnLst>
                          </p:cTn>
                        </p:par>
                        <p:par>
                          <p:cTn id="52" fill="hold">
                            <p:stCondLst>
                              <p:cond delay="700"/>
                            </p:stCondLst>
                            <p:childTnLst>
                              <p:par>
                                <p:cTn id="53" presetID="10" presetClass="entr" presetSubtype="0" fill="hold" grpId="0" nodeType="afterEffect">
                                  <p:stCondLst>
                                    <p:cond delay="0"/>
                                  </p:stCondLst>
                                  <p:iterate type="wd">
                                    <p:tmPct val="10000"/>
                                  </p:iterate>
                                  <p:childTnLst>
                                    <p:set>
                                      <p:cBhvr>
                                        <p:cTn id="54" dur="1" fill="hold">
                                          <p:stCondLst>
                                            <p:cond delay="0"/>
                                          </p:stCondLst>
                                        </p:cTn>
                                        <p:tgtEl>
                                          <p:spTgt spid="15"/>
                                        </p:tgtEl>
                                        <p:attrNameLst>
                                          <p:attrName>style.visibility</p:attrName>
                                        </p:attrNameLst>
                                      </p:cBhvr>
                                      <p:to>
                                        <p:strVal val="visible"/>
                                      </p:to>
                                    </p:set>
                                    <p:animEffect transition="in" filter="fade">
                                      <p:cBhvr>
                                        <p:cTn id="5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P spid="5" grpId="0"/>
      <p:bldP spid="6" grpId="0"/>
      <p:bldP spid="7" grpId="0" build="p"/>
      <p:bldP spid="8" grpId="0" build="p"/>
      <p:bldP spid="11" grpId="0" uiExpand="1" build="p" bldLvl="2"/>
      <p:bldP spid="10" grpId="0"/>
      <p:bldP spid="13" grpId="0" build="p" bldLvl="2"/>
      <p:bldP spid="14"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4150612460"/>
              </p:ext>
            </p:extLst>
          </p:nvPr>
        </p:nvGraphicFramePr>
        <p:xfrm>
          <a:off x="762000" y="228600"/>
          <a:ext cx="7467600" cy="4584565"/>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438848">
                <a:tc>
                  <a:txBody>
                    <a:bodyPr/>
                    <a:lstStyle/>
                    <a:p>
                      <a:pPr algn="ctr"/>
                      <a:r>
                        <a:rPr lang="en-US" sz="2400" dirty="0"/>
                        <a:t>Year</a:t>
                      </a:r>
                    </a:p>
                  </a:txBody>
                  <a:tcPr/>
                </a:tc>
                <a:tc>
                  <a:txBody>
                    <a:bodyPr/>
                    <a:lstStyle/>
                    <a:p>
                      <a:pPr algn="ctr"/>
                      <a:r>
                        <a:rPr lang="en-US" sz="2400" dirty="0"/>
                        <a:t>Campers</a:t>
                      </a:r>
                    </a:p>
                  </a:txBody>
                  <a:tcPr/>
                </a:tc>
                <a:tc>
                  <a:txBody>
                    <a:bodyPr/>
                    <a:lstStyle/>
                    <a:p>
                      <a:pPr algn="ctr"/>
                      <a:r>
                        <a:rPr lang="en-US" sz="2400" dirty="0"/>
                        <a:t>Staff</a:t>
                      </a:r>
                    </a:p>
                  </a:txBody>
                  <a:tcPr/>
                </a:tc>
                <a:tc>
                  <a:txBody>
                    <a:bodyPr/>
                    <a:lstStyle/>
                    <a:p>
                      <a:pPr algn="ctr"/>
                      <a:r>
                        <a:rPr lang="en-US" sz="2400" dirty="0"/>
                        <a:t>Baptisms</a:t>
                      </a:r>
                    </a:p>
                  </a:txBody>
                  <a:tcPr/>
                </a:tc>
                <a:extLst>
                  <a:ext uri="{0D108BD9-81ED-4DB2-BD59-A6C34878D82A}">
                    <a16:rowId xmlns:a16="http://schemas.microsoft.com/office/drawing/2014/main" val="10000"/>
                  </a:ext>
                </a:extLst>
              </a:tr>
              <a:tr h="375215">
                <a:tc>
                  <a:txBody>
                    <a:bodyPr/>
                    <a:lstStyle/>
                    <a:p>
                      <a:pPr algn="ctr"/>
                      <a:r>
                        <a:rPr lang="en-US" sz="1800" b="1" dirty="0"/>
                        <a:t>2008*</a:t>
                      </a:r>
                    </a:p>
                  </a:txBody>
                  <a:tcPr/>
                </a:tc>
                <a:tc>
                  <a:txBody>
                    <a:bodyPr/>
                    <a:lstStyle/>
                    <a:p>
                      <a:pPr algn="ctr"/>
                      <a:r>
                        <a:rPr lang="en-US" sz="1800" b="1" dirty="0"/>
                        <a:t>892</a:t>
                      </a:r>
                    </a:p>
                  </a:txBody>
                  <a:tcPr/>
                </a:tc>
                <a:tc>
                  <a:txBody>
                    <a:bodyPr/>
                    <a:lstStyle/>
                    <a:p>
                      <a:pPr algn="ctr"/>
                      <a:r>
                        <a:rPr lang="en-US" sz="1800" b="1" dirty="0"/>
                        <a:t>359</a:t>
                      </a:r>
                    </a:p>
                  </a:txBody>
                  <a:tcPr/>
                </a:tc>
                <a:tc>
                  <a:txBody>
                    <a:bodyPr/>
                    <a:lstStyle/>
                    <a:p>
                      <a:pPr algn="ctr"/>
                      <a:r>
                        <a:rPr lang="en-US" sz="1800" b="1" dirty="0"/>
                        <a:t>33</a:t>
                      </a:r>
                    </a:p>
                  </a:txBody>
                  <a:tcPr/>
                </a:tc>
                <a:extLst>
                  <a:ext uri="{0D108BD9-81ED-4DB2-BD59-A6C34878D82A}">
                    <a16:rowId xmlns:a16="http://schemas.microsoft.com/office/drawing/2014/main" val="10001"/>
                  </a:ext>
                </a:extLst>
              </a:tr>
              <a:tr h="375215">
                <a:tc>
                  <a:txBody>
                    <a:bodyPr/>
                    <a:lstStyle/>
                    <a:p>
                      <a:pPr algn="ctr"/>
                      <a:r>
                        <a:rPr lang="en-US" sz="1800" b="1" dirty="0"/>
                        <a:t>2009*</a:t>
                      </a:r>
                    </a:p>
                  </a:txBody>
                  <a:tcPr/>
                </a:tc>
                <a:tc>
                  <a:txBody>
                    <a:bodyPr/>
                    <a:lstStyle/>
                    <a:p>
                      <a:pPr algn="ctr"/>
                      <a:r>
                        <a:rPr lang="en-US" sz="1800" b="1" dirty="0"/>
                        <a:t>913</a:t>
                      </a:r>
                    </a:p>
                  </a:txBody>
                  <a:tcPr/>
                </a:tc>
                <a:tc>
                  <a:txBody>
                    <a:bodyPr/>
                    <a:lstStyle/>
                    <a:p>
                      <a:pPr algn="ctr"/>
                      <a:r>
                        <a:rPr lang="en-US" sz="1800" b="1" dirty="0"/>
                        <a:t>375</a:t>
                      </a:r>
                    </a:p>
                  </a:txBody>
                  <a:tcPr/>
                </a:tc>
                <a:tc>
                  <a:txBody>
                    <a:bodyPr/>
                    <a:lstStyle/>
                    <a:p>
                      <a:pPr algn="ctr"/>
                      <a:r>
                        <a:rPr lang="en-US" sz="1800" b="1" dirty="0"/>
                        <a:t>25</a:t>
                      </a:r>
                    </a:p>
                  </a:txBody>
                  <a:tcPr/>
                </a:tc>
                <a:extLst>
                  <a:ext uri="{0D108BD9-81ED-4DB2-BD59-A6C34878D82A}">
                    <a16:rowId xmlns:a16="http://schemas.microsoft.com/office/drawing/2014/main" val="689419703"/>
                  </a:ext>
                </a:extLst>
              </a:tr>
              <a:tr h="375215">
                <a:tc>
                  <a:txBody>
                    <a:bodyPr/>
                    <a:lstStyle/>
                    <a:p>
                      <a:pPr algn="ctr"/>
                      <a:r>
                        <a:rPr lang="en-US" sz="1800" b="1" dirty="0"/>
                        <a:t>2010*</a:t>
                      </a:r>
                    </a:p>
                  </a:txBody>
                  <a:tcPr/>
                </a:tc>
                <a:tc>
                  <a:txBody>
                    <a:bodyPr/>
                    <a:lstStyle/>
                    <a:p>
                      <a:pPr algn="ctr"/>
                      <a:r>
                        <a:rPr lang="en-US" sz="1800" b="1" dirty="0"/>
                        <a:t>889</a:t>
                      </a:r>
                    </a:p>
                  </a:txBody>
                  <a:tcPr/>
                </a:tc>
                <a:tc>
                  <a:txBody>
                    <a:bodyPr/>
                    <a:lstStyle/>
                    <a:p>
                      <a:pPr algn="ctr"/>
                      <a:r>
                        <a:rPr lang="en-US" sz="1800" b="1" dirty="0"/>
                        <a:t>376</a:t>
                      </a:r>
                    </a:p>
                  </a:txBody>
                  <a:tcPr/>
                </a:tc>
                <a:tc>
                  <a:txBody>
                    <a:bodyPr/>
                    <a:lstStyle/>
                    <a:p>
                      <a:pPr algn="ctr"/>
                      <a:r>
                        <a:rPr lang="en-US" sz="1800" b="1" dirty="0"/>
                        <a:t>29</a:t>
                      </a:r>
                    </a:p>
                  </a:txBody>
                  <a:tcPr/>
                </a:tc>
                <a:extLst>
                  <a:ext uri="{0D108BD9-81ED-4DB2-BD59-A6C34878D82A}">
                    <a16:rowId xmlns:a16="http://schemas.microsoft.com/office/drawing/2014/main" val="2527892681"/>
                  </a:ext>
                </a:extLst>
              </a:tr>
              <a:tr h="375215">
                <a:tc>
                  <a:txBody>
                    <a:bodyPr/>
                    <a:lstStyle/>
                    <a:p>
                      <a:pPr algn="ctr"/>
                      <a:r>
                        <a:rPr lang="en-US" sz="1800" b="1" dirty="0"/>
                        <a:t>2011*</a:t>
                      </a:r>
                    </a:p>
                  </a:txBody>
                  <a:tcPr/>
                </a:tc>
                <a:tc>
                  <a:txBody>
                    <a:bodyPr/>
                    <a:lstStyle/>
                    <a:p>
                      <a:pPr algn="ctr"/>
                      <a:r>
                        <a:rPr lang="en-US" sz="1800" b="1" dirty="0"/>
                        <a:t>869</a:t>
                      </a:r>
                    </a:p>
                  </a:txBody>
                  <a:tcPr/>
                </a:tc>
                <a:tc>
                  <a:txBody>
                    <a:bodyPr/>
                    <a:lstStyle/>
                    <a:p>
                      <a:pPr algn="ctr"/>
                      <a:r>
                        <a:rPr lang="en-US" sz="1800" b="1" dirty="0"/>
                        <a:t>334</a:t>
                      </a:r>
                    </a:p>
                  </a:txBody>
                  <a:tcPr/>
                </a:tc>
                <a:tc>
                  <a:txBody>
                    <a:bodyPr/>
                    <a:lstStyle/>
                    <a:p>
                      <a:pPr algn="ctr"/>
                      <a:r>
                        <a:rPr lang="en-US" sz="1800" b="1" dirty="0"/>
                        <a:t>34</a:t>
                      </a:r>
                    </a:p>
                  </a:txBody>
                  <a:tcPr/>
                </a:tc>
                <a:extLst>
                  <a:ext uri="{0D108BD9-81ED-4DB2-BD59-A6C34878D82A}">
                    <a16:rowId xmlns:a16="http://schemas.microsoft.com/office/drawing/2014/main" val="733232478"/>
                  </a:ext>
                </a:extLst>
              </a:tr>
              <a:tr h="375215">
                <a:tc>
                  <a:txBody>
                    <a:bodyPr/>
                    <a:lstStyle/>
                    <a:p>
                      <a:pPr algn="ctr"/>
                      <a:r>
                        <a:rPr lang="en-US" sz="1800" b="1" dirty="0"/>
                        <a:t>2012*</a:t>
                      </a:r>
                    </a:p>
                  </a:txBody>
                  <a:tcPr/>
                </a:tc>
                <a:tc>
                  <a:txBody>
                    <a:bodyPr/>
                    <a:lstStyle/>
                    <a:p>
                      <a:pPr algn="ctr"/>
                      <a:r>
                        <a:rPr lang="en-US" sz="1800" b="1" dirty="0"/>
                        <a:t>836</a:t>
                      </a:r>
                    </a:p>
                  </a:txBody>
                  <a:tcPr/>
                </a:tc>
                <a:tc>
                  <a:txBody>
                    <a:bodyPr/>
                    <a:lstStyle/>
                    <a:p>
                      <a:pPr algn="ctr"/>
                      <a:r>
                        <a:rPr lang="en-US" sz="1800" b="1" dirty="0"/>
                        <a:t>350</a:t>
                      </a:r>
                    </a:p>
                  </a:txBody>
                  <a:tcPr/>
                </a:tc>
                <a:tc>
                  <a:txBody>
                    <a:bodyPr/>
                    <a:lstStyle/>
                    <a:p>
                      <a:pPr algn="ctr"/>
                      <a:r>
                        <a:rPr lang="en-US" sz="1800" b="1" dirty="0"/>
                        <a:t>18</a:t>
                      </a:r>
                    </a:p>
                  </a:txBody>
                  <a:tcPr/>
                </a:tc>
                <a:extLst>
                  <a:ext uri="{0D108BD9-81ED-4DB2-BD59-A6C34878D82A}">
                    <a16:rowId xmlns:a16="http://schemas.microsoft.com/office/drawing/2014/main" val="1315503682"/>
                  </a:ext>
                </a:extLst>
              </a:tr>
              <a:tr h="375215">
                <a:tc>
                  <a:txBody>
                    <a:bodyPr/>
                    <a:lstStyle/>
                    <a:p>
                      <a:pPr algn="ctr"/>
                      <a:r>
                        <a:rPr lang="en-US" sz="1800" b="1" dirty="0"/>
                        <a:t>2013</a:t>
                      </a:r>
                    </a:p>
                  </a:txBody>
                  <a:tcPr/>
                </a:tc>
                <a:tc>
                  <a:txBody>
                    <a:bodyPr/>
                    <a:lstStyle/>
                    <a:p>
                      <a:pPr algn="ctr"/>
                      <a:r>
                        <a:rPr lang="en-US" sz="1800" b="1" dirty="0"/>
                        <a:t>1,530</a:t>
                      </a:r>
                    </a:p>
                  </a:txBody>
                  <a:tcPr/>
                </a:tc>
                <a:tc>
                  <a:txBody>
                    <a:bodyPr/>
                    <a:lstStyle/>
                    <a:p>
                      <a:pPr algn="ctr"/>
                      <a:r>
                        <a:rPr lang="en-US" sz="1800" b="1" dirty="0"/>
                        <a:t>439</a:t>
                      </a:r>
                    </a:p>
                  </a:txBody>
                  <a:tcPr/>
                </a:tc>
                <a:tc>
                  <a:txBody>
                    <a:bodyPr/>
                    <a:lstStyle/>
                    <a:p>
                      <a:pPr algn="ctr"/>
                      <a:r>
                        <a:rPr lang="en-US" sz="1800" b="1" dirty="0"/>
                        <a:t>27</a:t>
                      </a:r>
                    </a:p>
                  </a:txBody>
                  <a:tcPr/>
                </a:tc>
                <a:extLst>
                  <a:ext uri="{0D108BD9-81ED-4DB2-BD59-A6C34878D82A}">
                    <a16:rowId xmlns:a16="http://schemas.microsoft.com/office/drawing/2014/main" val="1504078671"/>
                  </a:ext>
                </a:extLst>
              </a:tr>
              <a:tr h="375215">
                <a:tc>
                  <a:txBody>
                    <a:bodyPr/>
                    <a:lstStyle/>
                    <a:p>
                      <a:pPr algn="ctr"/>
                      <a:r>
                        <a:rPr lang="en-US" sz="1800" b="1" dirty="0"/>
                        <a:t>2014</a:t>
                      </a:r>
                    </a:p>
                  </a:txBody>
                  <a:tcPr/>
                </a:tc>
                <a:tc>
                  <a:txBody>
                    <a:bodyPr/>
                    <a:lstStyle/>
                    <a:p>
                      <a:pPr algn="ctr"/>
                      <a:r>
                        <a:rPr lang="en-US" sz="1800" b="1" dirty="0"/>
                        <a:t>1,561</a:t>
                      </a:r>
                    </a:p>
                  </a:txBody>
                  <a:tcPr/>
                </a:tc>
                <a:tc>
                  <a:txBody>
                    <a:bodyPr/>
                    <a:lstStyle/>
                    <a:p>
                      <a:pPr algn="ctr"/>
                      <a:r>
                        <a:rPr lang="en-US" sz="1800" b="1" dirty="0"/>
                        <a:t>519</a:t>
                      </a:r>
                    </a:p>
                  </a:txBody>
                  <a:tcPr/>
                </a:tc>
                <a:tc>
                  <a:txBody>
                    <a:bodyPr/>
                    <a:lstStyle/>
                    <a:p>
                      <a:pPr algn="ctr"/>
                      <a:r>
                        <a:rPr lang="en-US" sz="1800" b="1" dirty="0"/>
                        <a:t>27</a:t>
                      </a:r>
                    </a:p>
                  </a:txBody>
                  <a:tcPr/>
                </a:tc>
                <a:extLst>
                  <a:ext uri="{0D108BD9-81ED-4DB2-BD59-A6C34878D82A}">
                    <a16:rowId xmlns:a16="http://schemas.microsoft.com/office/drawing/2014/main" val="1108248171"/>
                  </a:ext>
                </a:extLst>
              </a:tr>
              <a:tr h="375215">
                <a:tc>
                  <a:txBody>
                    <a:bodyPr/>
                    <a:lstStyle/>
                    <a:p>
                      <a:pPr algn="ctr"/>
                      <a:r>
                        <a:rPr lang="en-US" sz="1800" b="1" dirty="0"/>
                        <a:t>2015</a:t>
                      </a:r>
                    </a:p>
                  </a:txBody>
                  <a:tcPr/>
                </a:tc>
                <a:tc>
                  <a:txBody>
                    <a:bodyPr/>
                    <a:lstStyle/>
                    <a:p>
                      <a:pPr algn="ctr"/>
                      <a:r>
                        <a:rPr lang="en-US" sz="1800" b="1" dirty="0"/>
                        <a:t>1,617</a:t>
                      </a:r>
                    </a:p>
                  </a:txBody>
                  <a:tcPr/>
                </a:tc>
                <a:tc>
                  <a:txBody>
                    <a:bodyPr/>
                    <a:lstStyle/>
                    <a:p>
                      <a:pPr algn="ctr"/>
                      <a:r>
                        <a:rPr lang="en-US" sz="1800" b="1" dirty="0"/>
                        <a:t>460</a:t>
                      </a:r>
                    </a:p>
                  </a:txBody>
                  <a:tcPr/>
                </a:tc>
                <a:tc>
                  <a:txBody>
                    <a:bodyPr/>
                    <a:lstStyle/>
                    <a:p>
                      <a:pPr algn="ctr"/>
                      <a:r>
                        <a:rPr lang="en-US" sz="1800" b="1" dirty="0"/>
                        <a:t>22</a:t>
                      </a:r>
                    </a:p>
                  </a:txBody>
                  <a:tcPr/>
                </a:tc>
                <a:extLst>
                  <a:ext uri="{0D108BD9-81ED-4DB2-BD59-A6C34878D82A}">
                    <a16:rowId xmlns:a16="http://schemas.microsoft.com/office/drawing/2014/main" val="1277739492"/>
                  </a:ext>
                </a:extLst>
              </a:tr>
              <a:tr h="375215">
                <a:tc>
                  <a:txBody>
                    <a:bodyPr/>
                    <a:lstStyle/>
                    <a:p>
                      <a:pPr algn="ctr"/>
                      <a:r>
                        <a:rPr lang="en-US" sz="1800" b="1" dirty="0"/>
                        <a:t>2016</a:t>
                      </a:r>
                    </a:p>
                  </a:txBody>
                  <a:tcPr/>
                </a:tc>
                <a:tc>
                  <a:txBody>
                    <a:bodyPr/>
                    <a:lstStyle/>
                    <a:p>
                      <a:pPr algn="ctr"/>
                      <a:r>
                        <a:rPr lang="en-US" sz="1800" b="1" dirty="0"/>
                        <a:t>1,633</a:t>
                      </a:r>
                    </a:p>
                  </a:txBody>
                  <a:tcPr/>
                </a:tc>
                <a:tc>
                  <a:txBody>
                    <a:bodyPr/>
                    <a:lstStyle/>
                    <a:p>
                      <a:pPr algn="ctr"/>
                      <a:r>
                        <a:rPr lang="en-US" sz="1800" b="1" dirty="0"/>
                        <a:t>440</a:t>
                      </a:r>
                    </a:p>
                  </a:txBody>
                  <a:tcPr/>
                </a:tc>
                <a:tc>
                  <a:txBody>
                    <a:bodyPr/>
                    <a:lstStyle/>
                    <a:p>
                      <a:pPr algn="ctr"/>
                      <a:r>
                        <a:rPr lang="en-US" sz="1800" b="1" dirty="0"/>
                        <a:t>26</a:t>
                      </a:r>
                    </a:p>
                  </a:txBody>
                  <a:tcPr/>
                </a:tc>
                <a:extLst>
                  <a:ext uri="{0D108BD9-81ED-4DB2-BD59-A6C34878D82A}">
                    <a16:rowId xmlns:a16="http://schemas.microsoft.com/office/drawing/2014/main" val="535196990"/>
                  </a:ext>
                </a:extLst>
              </a:tr>
              <a:tr h="375215">
                <a:tc>
                  <a:txBody>
                    <a:bodyPr/>
                    <a:lstStyle/>
                    <a:p>
                      <a:pPr algn="ctr"/>
                      <a:r>
                        <a:rPr lang="en-US" sz="1800" b="1" dirty="0"/>
                        <a:t>2017</a:t>
                      </a:r>
                    </a:p>
                  </a:txBody>
                  <a:tcPr/>
                </a:tc>
                <a:tc>
                  <a:txBody>
                    <a:bodyPr/>
                    <a:lstStyle/>
                    <a:p>
                      <a:pPr algn="ctr"/>
                      <a:r>
                        <a:rPr lang="en-US" sz="1800" b="1" dirty="0"/>
                        <a:t>1,557</a:t>
                      </a:r>
                    </a:p>
                  </a:txBody>
                  <a:tcPr/>
                </a:tc>
                <a:tc>
                  <a:txBody>
                    <a:bodyPr/>
                    <a:lstStyle/>
                    <a:p>
                      <a:pPr algn="ctr"/>
                      <a:r>
                        <a:rPr lang="en-US" sz="1800" b="1" dirty="0"/>
                        <a:t>429</a:t>
                      </a:r>
                    </a:p>
                  </a:txBody>
                  <a:tcPr/>
                </a:tc>
                <a:tc>
                  <a:txBody>
                    <a:bodyPr/>
                    <a:lstStyle/>
                    <a:p>
                      <a:pPr algn="ctr"/>
                      <a:r>
                        <a:rPr lang="en-US" sz="1800" b="1" dirty="0"/>
                        <a:t>9</a:t>
                      </a:r>
                    </a:p>
                  </a:txBody>
                  <a:tcPr/>
                </a:tc>
                <a:extLst>
                  <a:ext uri="{0D108BD9-81ED-4DB2-BD59-A6C34878D82A}">
                    <a16:rowId xmlns:a16="http://schemas.microsoft.com/office/drawing/2014/main" val="3293723209"/>
                  </a:ext>
                </a:extLst>
              </a:tr>
              <a:tr h="375215">
                <a:tc>
                  <a:txBody>
                    <a:bodyPr/>
                    <a:lstStyle/>
                    <a:p>
                      <a:pPr algn="ctr"/>
                      <a:r>
                        <a:rPr lang="en-US" sz="1800" b="1" dirty="0"/>
                        <a:t>2018 (to Mar.)</a:t>
                      </a:r>
                    </a:p>
                  </a:txBody>
                  <a:tcPr/>
                </a:tc>
                <a:tc>
                  <a:txBody>
                    <a:bodyPr/>
                    <a:lstStyle/>
                    <a:p>
                      <a:pPr algn="ctr"/>
                      <a:r>
                        <a:rPr lang="en-US" sz="1800" b="1" dirty="0"/>
                        <a:t>464</a:t>
                      </a:r>
                    </a:p>
                  </a:txBody>
                  <a:tcPr/>
                </a:tc>
                <a:tc>
                  <a:txBody>
                    <a:bodyPr/>
                    <a:lstStyle/>
                    <a:p>
                      <a:pPr algn="ctr"/>
                      <a:r>
                        <a:rPr lang="en-US" sz="1800" b="1" dirty="0"/>
                        <a:t>57</a:t>
                      </a:r>
                    </a:p>
                  </a:txBody>
                  <a:tcPr/>
                </a:tc>
                <a:tc>
                  <a:txBody>
                    <a:bodyPr/>
                    <a:lstStyle/>
                    <a:p>
                      <a:pPr algn="ctr"/>
                      <a:r>
                        <a:rPr lang="en-US" sz="1800" b="1" dirty="0"/>
                        <a:t>1</a:t>
                      </a:r>
                    </a:p>
                  </a:txBody>
                  <a:tcPr/>
                </a:tc>
                <a:extLst>
                  <a:ext uri="{0D108BD9-81ED-4DB2-BD59-A6C34878D82A}">
                    <a16:rowId xmlns:a16="http://schemas.microsoft.com/office/drawing/2014/main" val="2399006733"/>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181575844"/>
              </p:ext>
            </p:extLst>
          </p:nvPr>
        </p:nvGraphicFramePr>
        <p:xfrm>
          <a:off x="762000" y="4800600"/>
          <a:ext cx="7467600" cy="4572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616070831"/>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tblGrid>
              <a:tr h="370840">
                <a:tc>
                  <a:txBody>
                    <a:bodyPr/>
                    <a:lstStyle/>
                    <a:p>
                      <a:pPr algn="ctr"/>
                      <a:r>
                        <a:rPr lang="en-US" sz="2400" dirty="0"/>
                        <a:t>Last 11 yrs.</a:t>
                      </a:r>
                    </a:p>
                  </a:txBody>
                  <a:tcPr/>
                </a:tc>
                <a:tc>
                  <a:txBody>
                    <a:bodyPr/>
                    <a:lstStyle/>
                    <a:p>
                      <a:pPr algn="ctr"/>
                      <a:r>
                        <a:rPr lang="en-US" sz="2400" dirty="0"/>
                        <a:t>12,761</a:t>
                      </a:r>
                    </a:p>
                  </a:txBody>
                  <a:tcPr/>
                </a:tc>
                <a:tc>
                  <a:txBody>
                    <a:bodyPr/>
                    <a:lstStyle/>
                    <a:p>
                      <a:pPr algn="ctr"/>
                      <a:r>
                        <a:rPr lang="en-US" sz="2400" dirty="0"/>
                        <a:t>1,138</a:t>
                      </a:r>
                    </a:p>
                  </a:txBody>
                  <a:tcPr/>
                </a:tc>
                <a:tc>
                  <a:txBody>
                    <a:bodyPr/>
                    <a:lstStyle/>
                    <a:p>
                      <a:pPr algn="ctr"/>
                      <a:r>
                        <a:rPr lang="en-US" sz="2400" dirty="0"/>
                        <a:t>251</a:t>
                      </a:r>
                    </a:p>
                  </a:txBody>
                  <a:tcPr/>
                </a:tc>
                <a:extLst>
                  <a:ext uri="{0D108BD9-81ED-4DB2-BD59-A6C34878D82A}">
                    <a16:rowId xmlns:a16="http://schemas.microsoft.com/office/drawing/2014/main" val="10000"/>
                  </a:ext>
                </a:extLst>
              </a:tr>
            </a:tbl>
          </a:graphicData>
        </a:graphic>
      </p:graphicFrame>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079" y="5757876"/>
            <a:ext cx="1681521" cy="947724"/>
          </a:xfrm>
          <a:prstGeom prst="rect">
            <a:avLst/>
          </a:prstGeom>
        </p:spPr>
      </p:pic>
      <p:sp>
        <p:nvSpPr>
          <p:cNvPr id="12" name="Title 1"/>
          <p:cNvSpPr>
            <a:spLocks noGrp="1"/>
          </p:cNvSpPr>
          <p:nvPr>
            <p:ph type="title"/>
          </p:nvPr>
        </p:nvSpPr>
        <p:spPr>
          <a:xfrm>
            <a:off x="0" y="5788152"/>
            <a:ext cx="9144000" cy="1069848"/>
          </a:xfrm>
        </p:spPr>
        <p:txBody>
          <a:bodyPr>
            <a:normAutofit/>
          </a:bodyPr>
          <a:lstStyle/>
          <a:p>
            <a:r>
              <a:rPr lang="en-US" dirty="0"/>
              <a:t>The Results</a:t>
            </a:r>
          </a:p>
        </p:txBody>
      </p:sp>
      <p:sp>
        <p:nvSpPr>
          <p:cNvPr id="2" name="TextBox 1"/>
          <p:cNvSpPr txBox="1"/>
          <p:nvPr/>
        </p:nvSpPr>
        <p:spPr>
          <a:xfrm>
            <a:off x="1981200" y="990600"/>
            <a:ext cx="1447800" cy="1200329"/>
          </a:xfrm>
          <a:prstGeom prst="rect">
            <a:avLst/>
          </a:prstGeom>
          <a:noFill/>
        </p:spPr>
        <p:txBody>
          <a:bodyPr wrap="square" rtlCol="0">
            <a:spAutoFit/>
          </a:bodyPr>
          <a:lstStyle/>
          <a:p>
            <a:pPr algn="ctr"/>
            <a:r>
              <a:rPr lang="en-US" dirty="0"/>
              <a:t>* Summer</a:t>
            </a:r>
            <a:br>
              <a:rPr lang="en-US" dirty="0"/>
            </a:br>
            <a:r>
              <a:rPr lang="en-US" dirty="0"/>
              <a:t>Camp Attendance</a:t>
            </a:r>
            <a:br>
              <a:rPr lang="en-US" dirty="0"/>
            </a:br>
            <a:r>
              <a:rPr lang="en-US" dirty="0"/>
              <a:t>only</a:t>
            </a:r>
          </a:p>
        </p:txBody>
      </p:sp>
      <p:sp>
        <p:nvSpPr>
          <p:cNvPr id="8" name="Rectangle 7"/>
          <p:cNvSpPr/>
          <p:nvPr/>
        </p:nvSpPr>
        <p:spPr>
          <a:xfrm>
            <a:off x="1676400" y="5294531"/>
            <a:ext cx="6019800" cy="461665"/>
          </a:xfrm>
          <a:prstGeom prst="rect">
            <a:avLst/>
          </a:prstGeom>
        </p:spPr>
        <p:txBody>
          <a:bodyPr wrap="square">
            <a:spAutoFit/>
          </a:bodyPr>
          <a:lstStyle/>
          <a:p>
            <a:r>
              <a:rPr lang="en-US" sz="2400" i="1" dirty="0">
                <a:solidFill>
                  <a:srgbClr val="FF0000"/>
                </a:solidFill>
              </a:rPr>
              <a:t>1 Cor. 3:6-7  “…God gives the increase.</a:t>
            </a:r>
          </a:p>
        </p:txBody>
      </p:sp>
    </p:spTree>
    <p:extLst>
      <p:ext uri="{BB962C8B-B14F-4D97-AF65-F5344CB8AC3E}">
        <p14:creationId xmlns:p14="http://schemas.microsoft.com/office/powerpoint/2010/main" val="2215541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iterate type="wd">
                                    <p:tmPct val="10000"/>
                                  </p:iterate>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2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iterate type="wd">
                                    <p:tmPct val="10000"/>
                                  </p:iterate>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rot="20815299">
            <a:off x="4871644" y="929649"/>
            <a:ext cx="1234633" cy="769441"/>
          </a:xfrm>
          <a:prstGeom prst="rect">
            <a:avLst/>
          </a:prstGeom>
          <a:noFill/>
        </p:spPr>
        <p:txBody>
          <a:bodyPr wrap="none" rtlCol="0">
            <a:spAutoFit/>
          </a:bodyPr>
          <a:lstStyle/>
          <a:p>
            <a:r>
              <a:rPr lang="en-US" sz="4400" b="1" dirty="0">
                <a:solidFill>
                  <a:srgbClr val="FF0000"/>
                </a:solidFill>
                <a:latin typeface="Segoe Print" pitchFamily="2" charset="0"/>
              </a:rPr>
              <a:t>Fun</a:t>
            </a:r>
          </a:p>
        </p:txBody>
      </p:sp>
      <p:sp>
        <p:nvSpPr>
          <p:cNvPr id="6" name="TextBox 5"/>
          <p:cNvSpPr txBox="1"/>
          <p:nvPr/>
        </p:nvSpPr>
        <p:spPr>
          <a:xfrm rot="20815299">
            <a:off x="4858567" y="1997296"/>
            <a:ext cx="2242922" cy="699492"/>
          </a:xfrm>
          <a:prstGeom prst="rect">
            <a:avLst/>
          </a:prstGeom>
          <a:noFill/>
        </p:spPr>
        <p:txBody>
          <a:bodyPr wrap="none" rtlCol="0">
            <a:spAutoFit/>
          </a:bodyPr>
          <a:lstStyle/>
          <a:p>
            <a:r>
              <a:rPr lang="en-US" sz="4400" b="1" dirty="0">
                <a:solidFill>
                  <a:srgbClr val="FF0000"/>
                </a:solidFill>
                <a:latin typeface="Segoe Print" pitchFamily="2" charset="0"/>
              </a:rPr>
              <a:t>Friends</a:t>
            </a:r>
          </a:p>
        </p:txBody>
      </p:sp>
      <p:sp>
        <p:nvSpPr>
          <p:cNvPr id="7" name="TextBox 6"/>
          <p:cNvSpPr txBox="1"/>
          <p:nvPr/>
        </p:nvSpPr>
        <p:spPr>
          <a:xfrm rot="20815299">
            <a:off x="4866571" y="3247596"/>
            <a:ext cx="1625766" cy="769441"/>
          </a:xfrm>
          <a:prstGeom prst="rect">
            <a:avLst/>
          </a:prstGeom>
          <a:noFill/>
        </p:spPr>
        <p:txBody>
          <a:bodyPr wrap="none" rtlCol="0">
            <a:spAutoFit/>
          </a:bodyPr>
          <a:lstStyle/>
          <a:p>
            <a:r>
              <a:rPr lang="en-US" sz="4400" b="1" dirty="0">
                <a:solidFill>
                  <a:srgbClr val="FF0000"/>
                </a:solidFill>
                <a:latin typeface="Segoe Print" pitchFamily="2" charset="0"/>
              </a:rPr>
              <a:t>Faith</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990600"/>
            <a:ext cx="2974392" cy="1676400"/>
          </a:xfrm>
          <a:prstGeom prst="rect">
            <a:avLst/>
          </a:prstGeom>
        </p:spPr>
      </p:pic>
      <p:sp>
        <p:nvSpPr>
          <p:cNvPr id="10" name="Rectangle 9"/>
          <p:cNvSpPr/>
          <p:nvPr/>
        </p:nvSpPr>
        <p:spPr>
          <a:xfrm>
            <a:off x="1219200" y="2598003"/>
            <a:ext cx="2331087" cy="830997"/>
          </a:xfrm>
          <a:prstGeom prst="rect">
            <a:avLst/>
          </a:prstGeom>
        </p:spPr>
        <p:txBody>
          <a:bodyPr wrap="none">
            <a:spAutoFit/>
          </a:bodyPr>
          <a:lstStyle/>
          <a:p>
            <a:pPr algn="ctr"/>
            <a:r>
              <a:rPr lang="en-US" sz="2400" b="1" dirty="0">
                <a:solidFill>
                  <a:srgbClr val="1A3668"/>
                </a:solidFill>
                <a:effectLst>
                  <a:outerShdw blurRad="38100" dist="38100" dir="2700000" algn="tl">
                    <a:srgbClr val="000000">
                      <a:alpha val="43137"/>
                    </a:srgbClr>
                  </a:outerShdw>
                </a:effectLst>
              </a:rPr>
              <a:t>Central Florida</a:t>
            </a:r>
            <a:br>
              <a:rPr lang="en-US" sz="2400" b="1" dirty="0">
                <a:solidFill>
                  <a:srgbClr val="1A3668"/>
                </a:solidFill>
                <a:effectLst>
                  <a:outerShdw blurRad="38100" dist="38100" dir="2700000" algn="tl">
                    <a:srgbClr val="000000">
                      <a:alpha val="43137"/>
                    </a:srgbClr>
                  </a:outerShdw>
                </a:effectLst>
              </a:rPr>
            </a:br>
            <a:r>
              <a:rPr lang="en-US" sz="2400" b="1" dirty="0">
                <a:solidFill>
                  <a:srgbClr val="1A3668"/>
                </a:solidFill>
                <a:effectLst>
                  <a:outerShdw blurRad="38100" dist="38100" dir="2700000" algn="tl">
                    <a:srgbClr val="000000">
                      <a:alpha val="43137"/>
                    </a:srgbClr>
                  </a:outerShdw>
                </a:effectLst>
              </a:rPr>
              <a:t>Bible Camp</a:t>
            </a:r>
          </a:p>
        </p:txBody>
      </p:sp>
      <p:sp>
        <p:nvSpPr>
          <p:cNvPr id="12" name="Title 1"/>
          <p:cNvSpPr>
            <a:spLocks noGrp="1"/>
          </p:cNvSpPr>
          <p:nvPr>
            <p:ph type="title"/>
          </p:nvPr>
        </p:nvSpPr>
        <p:spPr>
          <a:xfrm>
            <a:off x="0" y="5788152"/>
            <a:ext cx="9144000" cy="1069848"/>
          </a:xfrm>
        </p:spPr>
        <p:txBody>
          <a:bodyPr>
            <a:normAutofit/>
          </a:bodyPr>
          <a:lstStyle/>
          <a:p>
            <a:r>
              <a:rPr lang="en-US" dirty="0"/>
              <a:t>Partnering with You</a:t>
            </a:r>
          </a:p>
        </p:txBody>
      </p:sp>
    </p:spTree>
    <p:extLst>
      <p:ext uri="{BB962C8B-B14F-4D97-AF65-F5344CB8AC3E}">
        <p14:creationId xmlns:p14="http://schemas.microsoft.com/office/powerpoint/2010/main" val="3041534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17133</TotalTime>
  <Words>414</Words>
  <Application>Microsoft Office PowerPoint</Application>
  <PresentationFormat>On-screen Show (4:3)</PresentationFormat>
  <Paragraphs>140</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Georgia</vt:lpstr>
      <vt:lpstr>Segoe Print</vt:lpstr>
      <vt:lpstr>Trebuchet MS</vt:lpstr>
      <vt:lpstr>Wingdings</vt:lpstr>
      <vt:lpstr>Slipstream</vt:lpstr>
      <vt:lpstr>The Value of Christian Camps to the Local Congregation</vt:lpstr>
      <vt:lpstr>The Greatest Commandment</vt:lpstr>
      <vt:lpstr>The Greatest Commandment</vt:lpstr>
      <vt:lpstr>Parents’ Greatest Responsibility</vt:lpstr>
      <vt:lpstr>Partnerships</vt:lpstr>
      <vt:lpstr>Partnering with You</vt:lpstr>
      <vt:lpstr>Fun.  Friends.  Faith.</vt:lpstr>
      <vt:lpstr>The Results</vt:lpstr>
      <vt:lpstr>Partnering with You</vt:lpstr>
      <vt:lpstr>Building on a Legacy</vt:lpstr>
      <vt:lpstr>Equipping for the Future</vt:lpstr>
      <vt:lpstr>Equipping for the Future</vt:lpstr>
      <vt:lpstr>Equipping for the Future</vt:lpstr>
      <vt:lpstr>Equipping for the Future</vt:lpstr>
      <vt:lpstr>Leaving Your Footprint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Up the Church Through Bible Camps</dc:title>
  <dc:creator>Ron Brackett</dc:creator>
  <cp:lastModifiedBy>Cindy Nelson</cp:lastModifiedBy>
  <cp:revision>120</cp:revision>
  <cp:lastPrinted>2018-05-20T18:06:10Z</cp:lastPrinted>
  <dcterms:created xsi:type="dcterms:W3CDTF">2012-05-28T15:05:08Z</dcterms:created>
  <dcterms:modified xsi:type="dcterms:W3CDTF">2018-05-29T15:08:42Z</dcterms:modified>
</cp:coreProperties>
</file>