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22"/>
  </p:handoutMasterIdLst>
  <p:sldIdLst>
    <p:sldId id="256" r:id="rId2"/>
    <p:sldId id="287" r:id="rId3"/>
    <p:sldId id="315" r:id="rId4"/>
    <p:sldId id="319" r:id="rId5"/>
    <p:sldId id="320" r:id="rId6"/>
    <p:sldId id="321" r:id="rId7"/>
    <p:sldId id="322" r:id="rId8"/>
    <p:sldId id="335" r:id="rId9"/>
    <p:sldId id="336" r:id="rId10"/>
    <p:sldId id="318" r:id="rId11"/>
    <p:sldId id="332" r:id="rId12"/>
    <p:sldId id="334" r:id="rId13"/>
    <p:sldId id="290" r:id="rId14"/>
    <p:sldId id="289" r:id="rId15"/>
    <p:sldId id="333" r:id="rId16"/>
    <p:sldId id="337" r:id="rId17"/>
    <p:sldId id="338" r:id="rId18"/>
    <p:sldId id="339" r:id="rId19"/>
    <p:sldId id="340" r:id="rId20"/>
    <p:sldId id="281" r:id="rId21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79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78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BA118943-2997-42B5-A6E8-319E01D80E37}" type="datetimeFigureOut">
              <a:rPr lang="en-US" smtClean="0"/>
              <a:t>5/20/2018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EAD9F2B2-4D16-47E8-9C20-B72F80A03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937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3FD798-19E6-4E85-B1F1-66E52CB193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918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78336-1BCE-41BF-904D-213081BFB67A}" type="datetimeFigureOut">
              <a:rPr lang="en-US" smtClean="0"/>
              <a:t>5/20/2018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30918-3D73-400F-B5A2-D8A80C49A3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867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78336-1BCE-41BF-904D-213081BFB67A}" type="datetimeFigureOut">
              <a:rPr lang="en-US" smtClean="0"/>
              <a:t>5/20/2018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30918-3D73-400F-B5A2-D8A80C49A3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1142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78336-1BCE-41BF-904D-213081BFB67A}" type="datetimeFigureOut">
              <a:rPr lang="en-US" smtClean="0"/>
              <a:t>5/20/2018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30918-3D73-400F-B5A2-D8A80C49A3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6766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78336-1BCE-41BF-904D-213081BFB67A}" type="datetimeFigureOut">
              <a:rPr lang="en-US" smtClean="0"/>
              <a:t>5/20/2018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30918-3D73-400F-B5A2-D8A80C49A3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682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9FB4596-1DF6-47AC-B1D7-7C0F5FF11C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AC6A09C-A323-4887-9F4F-AEB45D3CFC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10D99E2-2658-4A5C-9264-418BD7A1A4B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196" y="2123211"/>
            <a:ext cx="4821383" cy="782891"/>
          </a:xfrm>
          <a:solidFill>
            <a:schemeClr val="bg1"/>
          </a:solidFill>
          <a:effectLst>
            <a:glow rad="101600">
              <a:schemeClr val="accent1">
                <a:lumMod val="75000"/>
                <a:alpha val="40000"/>
              </a:schemeClr>
            </a:glow>
          </a:effectLst>
        </p:spPr>
        <p:txBody>
          <a:bodyPr>
            <a:noAutofit/>
          </a:bodyPr>
          <a:lstStyle>
            <a:lvl1pPr algn="ctr">
              <a:defRPr sz="5000" b="1">
                <a:solidFill>
                  <a:schemeClr val="accent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125" y="3075706"/>
            <a:ext cx="8743950" cy="3782293"/>
          </a:xfrm>
        </p:spPr>
        <p:txBody>
          <a:bodyPr/>
          <a:lstStyle>
            <a:lvl1pPr>
              <a:defRPr b="1">
                <a:solidFill>
                  <a:schemeClr val="accent1">
                    <a:lumMod val="50000"/>
                  </a:schemeClr>
                </a:solidFill>
              </a:defRPr>
            </a:lvl1pPr>
            <a:lvl2pPr marL="571500" indent="-285750">
              <a:buFont typeface="Calibri" panose="020F0502020204030204" pitchFamily="34" charset="0"/>
              <a:buChar char="−"/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20883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125" y="2078182"/>
            <a:ext cx="8743950" cy="4779820"/>
          </a:xfrm>
        </p:spPr>
        <p:txBody>
          <a:bodyPr/>
          <a:lstStyle>
            <a:lvl1pPr>
              <a:defRPr b="1">
                <a:solidFill>
                  <a:schemeClr val="accent1">
                    <a:lumMod val="50000"/>
                  </a:schemeClr>
                </a:solidFill>
              </a:defRPr>
            </a:lvl1pPr>
            <a:lvl2pPr marL="571500" indent="-285750">
              <a:buFont typeface="Calibri" panose="020F0502020204030204" pitchFamily="34" charset="0"/>
              <a:buChar char="−"/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2502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125" y="2929812"/>
            <a:ext cx="8743950" cy="3928189"/>
          </a:xfrm>
        </p:spPr>
        <p:txBody>
          <a:bodyPr/>
          <a:lstStyle>
            <a:lvl1pPr>
              <a:defRPr b="1">
                <a:solidFill>
                  <a:schemeClr val="accent1">
                    <a:lumMod val="50000"/>
                  </a:schemeClr>
                </a:solidFill>
              </a:defRPr>
            </a:lvl1pPr>
            <a:lvl2pPr marL="571500" indent="-285750">
              <a:buFont typeface="Calibri" panose="020F0502020204030204" pitchFamily="34" charset="0"/>
              <a:buChar char="−"/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6773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78336-1BCE-41BF-904D-213081BFB67A}" type="datetimeFigureOut">
              <a:rPr lang="en-US" smtClean="0"/>
              <a:t>5/20/2018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30918-3D73-400F-B5A2-D8A80C49A3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75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78336-1BCE-41BF-904D-213081BFB67A}" type="datetimeFigureOut">
              <a:rPr lang="en-US" smtClean="0"/>
              <a:t>5/20/2018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30918-3D73-400F-B5A2-D8A80C49A3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397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78336-1BCE-41BF-904D-213081BFB67A}" type="datetimeFigureOut">
              <a:rPr lang="en-US" smtClean="0"/>
              <a:t>5/20/2018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30918-3D73-400F-B5A2-D8A80C49A3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25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78336-1BCE-41BF-904D-213081BFB67A}" type="datetimeFigureOut">
              <a:rPr lang="en-US" smtClean="0"/>
              <a:t>5/20/2018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30918-3D73-400F-B5A2-D8A80C49A3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71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78336-1BCE-41BF-904D-213081BFB67A}" type="datetimeFigureOut">
              <a:rPr lang="en-US" smtClean="0"/>
              <a:t>5/20/2018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30918-3D73-400F-B5A2-D8A80C49A3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818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678336-1BCE-41BF-904D-213081BFB67A}" type="datetimeFigureOut">
              <a:rPr lang="en-US" smtClean="0"/>
              <a:t>5/20/2018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D30918-3D73-400F-B5A2-D8A80C49A3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929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3" r:id="rId2"/>
    <p:sldLayoutId id="2147483662" r:id="rId3"/>
    <p:sldLayoutId id="214748367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9416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D95389D-A585-4017-B948-305E331F77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"/>
          <a:stretch/>
        </p:blipFill>
        <p:spPr>
          <a:xfrm>
            <a:off x="-99281" y="0"/>
            <a:ext cx="93194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188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1FFA3C6-47E8-4C7D-9FC8-66584C3A19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4428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21CD49-6B2F-443E-8DBC-CE50E9A8C7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983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40654A-1294-4E2D-9B44-8C074960ED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6802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2B12CF-5418-4F8D-81CD-59065B7D59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" r="272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5206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7269" y="1931187"/>
            <a:ext cx="5714619" cy="782891"/>
          </a:xfrm>
        </p:spPr>
        <p:txBody>
          <a:bodyPr/>
          <a:lstStyle/>
          <a:p>
            <a:r>
              <a:rPr lang="en-US" sz="4400" dirty="0"/>
              <a:t>The Right Model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38125" y="2907792"/>
            <a:ext cx="8743950" cy="3950207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Early Christian’s were a magnificent example of compassion &amp; selflessness (4:32, 34-35)</a:t>
            </a:r>
          </a:p>
          <a:p>
            <a:pPr lvl="0"/>
            <a:r>
              <a:rPr lang="en-US" dirty="0"/>
              <a:t>Barnabas was known by the apostles for his heart of encouragement and benevolence (4:36-37)</a:t>
            </a:r>
          </a:p>
          <a:p>
            <a:pPr lvl="0"/>
            <a:r>
              <a:rPr lang="en-US" dirty="0"/>
              <a:t>Members of the Lord’s church today need to be a model for others to follow</a:t>
            </a:r>
          </a:p>
          <a:p>
            <a:pPr lvl="0"/>
            <a:r>
              <a:rPr lang="en-US" dirty="0"/>
              <a:t>Members of the Lord’s church today need Christian models to follow</a:t>
            </a:r>
          </a:p>
        </p:txBody>
      </p:sp>
    </p:spTree>
    <p:extLst>
      <p:ext uri="{BB962C8B-B14F-4D97-AF65-F5344CB8AC3E}">
        <p14:creationId xmlns:p14="http://schemas.microsoft.com/office/powerpoint/2010/main" val="7018621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7269" y="1931187"/>
            <a:ext cx="5714619" cy="782891"/>
          </a:xfrm>
        </p:spPr>
        <p:txBody>
          <a:bodyPr/>
          <a:lstStyle/>
          <a:p>
            <a:r>
              <a:rPr lang="en-US" sz="4400" dirty="0"/>
              <a:t>The Right Motive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38125" y="2907792"/>
            <a:ext cx="8743950" cy="3950207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Ananias &amp; Sapphira probably wanted the same reputation as Barnabas, but without the sacrifice</a:t>
            </a:r>
          </a:p>
          <a:p>
            <a:pPr lvl="0"/>
            <a:r>
              <a:rPr lang="en-US" dirty="0"/>
              <a:t>Ananias &amp; Sapphira loved the praise of men and loved money (Matt. 6:1-7; John 12:42-43; 1 Tim. 6:10; Luke 12:15-21)</a:t>
            </a:r>
          </a:p>
          <a:p>
            <a:pPr lvl="0"/>
            <a:r>
              <a:rPr lang="en-US" dirty="0"/>
              <a:t>Members of the Lord’s church today need to ensure that they are properly motivated in their service to Christ </a:t>
            </a:r>
          </a:p>
        </p:txBody>
      </p:sp>
    </p:spTree>
    <p:extLst>
      <p:ext uri="{BB962C8B-B14F-4D97-AF65-F5344CB8AC3E}">
        <p14:creationId xmlns:p14="http://schemas.microsoft.com/office/powerpoint/2010/main" val="4006347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7269" y="1931187"/>
            <a:ext cx="5714619" cy="782891"/>
          </a:xfrm>
        </p:spPr>
        <p:txBody>
          <a:bodyPr/>
          <a:lstStyle/>
          <a:p>
            <a:r>
              <a:rPr lang="en-US" sz="4400" dirty="0"/>
              <a:t>The Right Mindfulness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38125" y="2907792"/>
            <a:ext cx="8743950" cy="3950207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n-US" dirty="0"/>
              <a:t>The devil filled their hearts to lie to God (5:3)</a:t>
            </a:r>
          </a:p>
          <a:p>
            <a:pPr lvl="0"/>
            <a:r>
              <a:rPr lang="en-US" dirty="0"/>
              <a:t>But, they conceived in their own hearts to lie (5:4)</a:t>
            </a:r>
          </a:p>
          <a:p>
            <a:pPr lvl="0"/>
            <a:r>
              <a:rPr lang="en-US" dirty="0"/>
              <a:t>They were influenced by Satan, but still responsible and held responsible for personal conduct</a:t>
            </a:r>
          </a:p>
          <a:p>
            <a:pPr lvl="0"/>
            <a:r>
              <a:rPr lang="en-US" dirty="0"/>
              <a:t>They agreed together (5:9), but they sinned individually &amp; were individually accountable to God</a:t>
            </a:r>
          </a:p>
          <a:p>
            <a:pPr lvl="0"/>
            <a:r>
              <a:rPr lang="en-US" dirty="0"/>
              <a:t>The devil only works within the framework of our desires (Jas. 1:13-15)</a:t>
            </a:r>
          </a:p>
          <a:p>
            <a:pPr lvl="0"/>
            <a:r>
              <a:rPr lang="en-US" dirty="0"/>
              <a:t>The devil cannot make you do anything that you are not willing to do yourself!</a:t>
            </a:r>
          </a:p>
        </p:txBody>
      </p:sp>
    </p:spTree>
    <p:extLst>
      <p:ext uri="{BB962C8B-B14F-4D97-AF65-F5344CB8AC3E}">
        <p14:creationId xmlns:p14="http://schemas.microsoft.com/office/powerpoint/2010/main" val="3289455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7269" y="1931187"/>
            <a:ext cx="5714619" cy="782891"/>
          </a:xfrm>
        </p:spPr>
        <p:txBody>
          <a:bodyPr/>
          <a:lstStyle/>
          <a:p>
            <a:r>
              <a:rPr lang="en-US" sz="4400" dirty="0"/>
              <a:t>The Right Management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38125" y="2907792"/>
            <a:ext cx="8743950" cy="3950207"/>
          </a:xfrm>
        </p:spPr>
        <p:txBody>
          <a:bodyPr>
            <a:normAutofit/>
          </a:bodyPr>
          <a:lstStyle/>
          <a:p>
            <a:pPr lvl="0"/>
            <a:r>
              <a:rPr lang="en-US" sz="2600" dirty="0"/>
              <a:t>Their land and their money were their “own” and in their “own control” (5:4)</a:t>
            </a:r>
          </a:p>
          <a:p>
            <a:pPr lvl="0"/>
            <a:r>
              <a:rPr lang="en-US" sz="2600" dirty="0"/>
              <a:t>They were responsible to God as good managers (1 Cor. 4:2)</a:t>
            </a:r>
          </a:p>
          <a:p>
            <a:pPr lvl="0"/>
            <a:r>
              <a:rPr lang="en-US" sz="2600" dirty="0"/>
              <a:t>Those who “have” are responsible to God for what they “have” and how they “use” it, including giving to others who are in need (Matt. 25:14-30; Eph. 4:28; Luke 12:48)</a:t>
            </a:r>
          </a:p>
          <a:p>
            <a:pPr lvl="0"/>
            <a:r>
              <a:rPr lang="en-US" sz="2600" dirty="0"/>
              <a:t>The standard for stewardship or benevolence is not comparing ourselves to others (cf. 2 Cor. 10:12)!  It is being faithful managers of that which the Lord blesses us!</a:t>
            </a:r>
          </a:p>
        </p:txBody>
      </p:sp>
    </p:spTree>
    <p:extLst>
      <p:ext uri="{BB962C8B-B14F-4D97-AF65-F5344CB8AC3E}">
        <p14:creationId xmlns:p14="http://schemas.microsoft.com/office/powerpoint/2010/main" val="439019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7269" y="1931187"/>
            <a:ext cx="5714619" cy="782891"/>
          </a:xfrm>
        </p:spPr>
        <p:txBody>
          <a:bodyPr/>
          <a:lstStyle/>
          <a:p>
            <a:r>
              <a:rPr lang="en-US" sz="4400" dirty="0"/>
              <a:t>The Right Measure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38124" y="2907792"/>
            <a:ext cx="8905875" cy="3950207"/>
          </a:xfrm>
        </p:spPr>
        <p:txBody>
          <a:bodyPr>
            <a:normAutofit/>
          </a:bodyPr>
          <a:lstStyle/>
          <a:p>
            <a:pPr lvl="0"/>
            <a:r>
              <a:rPr lang="en-US" sz="2400" dirty="0"/>
              <a:t>We must learn to measure the way God measures (and not man)</a:t>
            </a:r>
          </a:p>
          <a:p>
            <a:pPr lvl="0"/>
            <a:r>
              <a:rPr lang="en-US" sz="2400" dirty="0"/>
              <a:t>The Lord knows the hearts of all men (Acts 1:24)</a:t>
            </a:r>
          </a:p>
          <a:p>
            <a:pPr lvl="0"/>
            <a:r>
              <a:rPr lang="en-US" sz="2400" dirty="0"/>
              <a:t>The Lord knows all things (1 John 2:20)</a:t>
            </a:r>
          </a:p>
          <a:p>
            <a:pPr lvl="0"/>
            <a:r>
              <a:rPr lang="en-US" sz="2400" dirty="0"/>
              <a:t>“The ways of the Lord are right” (Hos. 14:9; Gen. 18:25)</a:t>
            </a:r>
          </a:p>
          <a:p>
            <a:pPr lvl="0"/>
            <a:r>
              <a:rPr lang="en-US" sz="2400" dirty="0"/>
              <a:t>The events in Acts 5 resulted in:</a:t>
            </a:r>
          </a:p>
          <a:p>
            <a:pPr lvl="1"/>
            <a:r>
              <a:rPr lang="en-US" sz="2300" dirty="0"/>
              <a:t>Great fear, deep reverence came upon all (5:5)</a:t>
            </a:r>
          </a:p>
          <a:p>
            <a:pPr lvl="1"/>
            <a:r>
              <a:rPr lang="en-US" sz="2300" dirty="0"/>
              <a:t>Great fear, deep reverence came upon the church (5:11)</a:t>
            </a:r>
          </a:p>
          <a:p>
            <a:pPr lvl="1"/>
            <a:r>
              <a:rPr lang="en-US" sz="2300" dirty="0"/>
              <a:t>“Believers were increasing added to the Lord, multitudes…” (5:14)</a:t>
            </a:r>
          </a:p>
        </p:txBody>
      </p:sp>
    </p:spTree>
    <p:extLst>
      <p:ext uri="{BB962C8B-B14F-4D97-AF65-F5344CB8AC3E}">
        <p14:creationId xmlns:p14="http://schemas.microsoft.com/office/powerpoint/2010/main" val="32012863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FE5B274-442A-4968-9FF4-ECE94985FC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9" b="4127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9794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66531" y="2929812"/>
            <a:ext cx="8515544" cy="3928189"/>
          </a:xfrm>
        </p:spPr>
        <p:txBody>
          <a:bodyPr/>
          <a:lstStyle/>
          <a:p>
            <a:r>
              <a:rPr lang="en-US" dirty="0"/>
              <a:t>Believe Jesus is God’s Son – John 20:30-31</a:t>
            </a:r>
          </a:p>
          <a:p>
            <a:r>
              <a:rPr lang="en-US" dirty="0"/>
              <a:t>Repent of your sins and turn to God – Acts 2:38</a:t>
            </a:r>
          </a:p>
          <a:p>
            <a:r>
              <a:rPr lang="en-US" dirty="0"/>
              <a:t>Confess your faith in Jesus – Romans 10:9-10</a:t>
            </a:r>
          </a:p>
          <a:p>
            <a:r>
              <a:rPr lang="en-US" dirty="0"/>
              <a:t>Be immersed into Christ – Galatians 3:27</a:t>
            </a:r>
          </a:p>
          <a:p>
            <a:pPr lvl="1"/>
            <a:r>
              <a:rPr lang="en-US" dirty="0"/>
              <a:t>God will forgive all of your sins – Acts 22:16</a:t>
            </a:r>
          </a:p>
          <a:p>
            <a:pPr lvl="1"/>
            <a:r>
              <a:rPr lang="en-US" dirty="0"/>
              <a:t>God will add you to His church – Acts 2:47</a:t>
            </a:r>
          </a:p>
          <a:p>
            <a:pPr lvl="1"/>
            <a:r>
              <a:rPr lang="en-US" dirty="0"/>
              <a:t>God will register you in heaven – Hebrews 12:23</a:t>
            </a:r>
          </a:p>
          <a:p>
            <a:r>
              <a:rPr lang="en-US" dirty="0"/>
              <a:t>Serve the Lord faithfully – 1 Corinthians 15:58</a:t>
            </a:r>
          </a:p>
        </p:txBody>
      </p:sp>
    </p:spTree>
    <p:extLst>
      <p:ext uri="{BB962C8B-B14F-4D97-AF65-F5344CB8AC3E}">
        <p14:creationId xmlns:p14="http://schemas.microsoft.com/office/powerpoint/2010/main" val="7090253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A25C0C9-7FB4-4AFD-BDB5-C54D01D262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" b="2490"/>
          <a:stretch/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188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A59AF1-9B2E-4A3D-AFD6-7CB95D262B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5"/>
          <a:stretch/>
        </p:blipFill>
        <p:spPr>
          <a:xfrm>
            <a:off x="0" y="-1"/>
            <a:ext cx="9143999" cy="6895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2526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84B3F3-AE54-4F3B-9CBB-64C87E4036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2"/>
          <a:stretch/>
        </p:blipFill>
        <p:spPr>
          <a:xfrm>
            <a:off x="0" y="-1"/>
            <a:ext cx="9143999" cy="6853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5316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229600"/>
            <a:ext cx="9485477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4AB0B5-5878-4436-8767-2119C31983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"/>
          <a:stretch/>
        </p:blipFill>
        <p:spPr>
          <a:xfrm>
            <a:off x="0" y="9524"/>
            <a:ext cx="9144000" cy="6837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2192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AB6223-3FDB-4687-B9F9-C50E5E25A1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204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229600"/>
            <a:ext cx="9485477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687FE7-CB8F-4309-BCAB-C3458A01D8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"/>
          <a:stretch/>
        </p:blipFill>
        <p:spPr>
          <a:xfrm>
            <a:off x="0" y="-1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6855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8B4B43-6217-4166-ACC9-45EDACADF8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" r="2210"/>
          <a:stretch/>
        </p:blipFill>
        <p:spPr>
          <a:xfrm>
            <a:off x="1" y="1102"/>
            <a:ext cx="9144000" cy="6856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5325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1781</TotalTime>
  <Words>500</Words>
  <Application>Microsoft Office PowerPoint</Application>
  <PresentationFormat>On-screen Show (4:3)</PresentationFormat>
  <Paragraphs>38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Right Model</vt:lpstr>
      <vt:lpstr>The Right Motive</vt:lpstr>
      <vt:lpstr>The Right Mindfulness</vt:lpstr>
      <vt:lpstr>The Right Management</vt:lpstr>
      <vt:lpstr>The Right Measure</vt:lpstr>
      <vt:lpstr>PowerPoint Presentation</vt:lpstr>
    </vt:vector>
  </TitlesOfParts>
  <Company>Palm Beach Lakes church of Christ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</dc:creator>
  <cp:lastModifiedBy>David Sproule</cp:lastModifiedBy>
  <cp:revision>67</cp:revision>
  <cp:lastPrinted>2016-11-27T19:30:45Z</cp:lastPrinted>
  <dcterms:created xsi:type="dcterms:W3CDTF">2016-01-16T20:57:20Z</dcterms:created>
  <dcterms:modified xsi:type="dcterms:W3CDTF">2018-05-20T19:09:24Z</dcterms:modified>
</cp:coreProperties>
</file>