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990"/>
    <a:srgbClr val="9A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2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9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E18C-9D27-4230-ADB3-F635CD7E7A83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A9CE-C43E-4FF7-80B1-07F16FE8F36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988887-B0EF-4A03-8FB5-F7E8FC3E33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654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E18C-9D27-4230-ADB3-F635CD7E7A83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A9CE-C43E-4FF7-80B1-07F16FE8F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147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E18C-9D27-4230-ADB3-F635CD7E7A83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A9CE-C43E-4FF7-80B1-07F16FE8F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541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E18C-9D27-4230-ADB3-F635CD7E7A83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A9CE-C43E-4FF7-80B1-07F16FE8F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040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816656-80F8-4B83-AAD3-7B0C08A264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496291"/>
            <a:ext cx="9144000" cy="623454"/>
          </a:xfrm>
          <a:prstGeom prst="rect">
            <a:avLst/>
          </a:prstGeom>
          <a:solidFill>
            <a:srgbClr val="9A02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1496291"/>
            <a:ext cx="8339328" cy="623454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316" y="2177935"/>
            <a:ext cx="9002684" cy="4680065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rgbClr val="000990"/>
                </a:solidFill>
              </a:defRPr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65815" y="1521458"/>
            <a:ext cx="647249" cy="559012"/>
          </a:xfrm>
          <a:prstGeom prst="ellipse">
            <a:avLst/>
          </a:prstGeom>
          <a:solidFill>
            <a:srgbClr val="000990"/>
          </a:solidFill>
          <a:ln>
            <a:noFill/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400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1862051"/>
            <a:ext cx="7996844" cy="4488873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rgbClr val="000990"/>
                </a:solidFill>
              </a:defRPr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4952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E18C-9D27-4230-ADB3-F635CD7E7A83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A9CE-C43E-4FF7-80B1-07F16FE8F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313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E18C-9D27-4230-ADB3-F635CD7E7A83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A9CE-C43E-4FF7-80B1-07F16FE8F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83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E18C-9D27-4230-ADB3-F635CD7E7A83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A9CE-C43E-4FF7-80B1-07F16FE8F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213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E18C-9D27-4230-ADB3-F635CD7E7A83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A9CE-C43E-4FF7-80B1-07F16FE8F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779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E18C-9D27-4230-ADB3-F635CD7E7A83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A9CE-C43E-4FF7-80B1-07F16FE8F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36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E18C-9D27-4230-ADB3-F635CD7E7A83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A9CE-C43E-4FF7-80B1-07F16FE8F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34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6E18C-9D27-4230-ADB3-F635CD7E7A83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0A9CE-C43E-4FF7-80B1-07F16FE8F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265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4D8E98-7F32-46FE-8717-5F02890FF4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13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The Ten Commandments Are Still Binding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Lutheran church teaches:</a:t>
            </a:r>
            <a:endParaRPr lang="en-US" sz="4000" dirty="0"/>
          </a:p>
          <a:p>
            <a:pPr lvl="1"/>
            <a:r>
              <a:rPr lang="en-US" dirty="0"/>
              <a:t>“The moral law sets forth our duties to God and man”</a:t>
            </a:r>
            <a:endParaRPr lang="en-US" sz="3600" dirty="0"/>
          </a:p>
          <a:p>
            <a:pPr lvl="1"/>
            <a:r>
              <a:rPr lang="en-US" dirty="0"/>
              <a:t>“Moral law is the Ten Commandments and is binding on all men”</a:t>
            </a:r>
            <a:endParaRPr lang="en-US" sz="3600" dirty="0"/>
          </a:p>
          <a:p>
            <a:pPr lvl="1"/>
            <a:r>
              <a:rPr lang="en-US" dirty="0"/>
              <a:t>Sunday is the “Christian Sabbath”</a:t>
            </a:r>
            <a:endParaRPr lang="en-US" sz="3600" dirty="0"/>
          </a:p>
          <a:p>
            <a:r>
              <a:rPr lang="en-US" dirty="0"/>
              <a:t>The Bible teaches:</a:t>
            </a:r>
            <a:endParaRPr lang="en-US" sz="4000" dirty="0"/>
          </a:p>
          <a:p>
            <a:pPr lvl="1"/>
            <a:r>
              <a:rPr lang="en-US" dirty="0"/>
              <a:t>The Ten Commandments were part of the covenant that God made with Israel at Mt. Sinai (Ex. 34:27-28; Deut. 5:1-2; 4:13; 1 Kgs. 8:9+21)</a:t>
            </a:r>
            <a:endParaRPr lang="en-US" sz="3600" dirty="0"/>
          </a:p>
          <a:p>
            <a:pPr lvl="1"/>
            <a:r>
              <a:rPr lang="en-US" dirty="0"/>
              <a:t>The Ten Commandments (along with all the O.T. law) were abrogated in Christ, being removed at the cross (Rom. 7:1-7; Col. 2:14-17)</a:t>
            </a:r>
            <a:endParaRPr lang="en-US" sz="3600" dirty="0"/>
          </a:p>
          <a:p>
            <a:pPr lvl="1"/>
            <a:r>
              <a:rPr lang="en-US" dirty="0"/>
              <a:t>The Sabbath was the 7</a:t>
            </a:r>
            <a:r>
              <a:rPr lang="en-US" baseline="30000" dirty="0"/>
              <a:t>th</a:t>
            </a:r>
            <a:r>
              <a:rPr lang="en-US" dirty="0"/>
              <a:t> day (Ex. 16:26, 29; 20:8-11; 31:15; 35:2)</a:t>
            </a:r>
            <a:endParaRPr lang="en-US" sz="3600" dirty="0"/>
          </a:p>
          <a:p>
            <a:pPr lvl="1"/>
            <a:r>
              <a:rPr lang="en-US" dirty="0"/>
              <a:t>The Lord’s Day was/is the first day of the week (Matt. 28:1-10; John 20:19-29; Acts 20:7; 1 Cor. 16:1-2; Rev. 1:10)</a:t>
            </a:r>
            <a:endParaRPr lang="en-US" sz="36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8389" y="1493164"/>
            <a:ext cx="788565" cy="651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3000" dirty="0"/>
              <a:t>#9</a:t>
            </a:r>
          </a:p>
        </p:txBody>
      </p:sp>
    </p:spTree>
    <p:extLst>
      <p:ext uri="{BB962C8B-B14F-4D97-AF65-F5344CB8AC3E}">
        <p14:creationId xmlns:p14="http://schemas.microsoft.com/office/powerpoint/2010/main" val="23131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The Doctrine of Consubstantiation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1316" y="2177935"/>
            <a:ext cx="8911244" cy="4680065"/>
          </a:xfrm>
        </p:spPr>
        <p:txBody>
          <a:bodyPr>
            <a:normAutofit fontScale="92500"/>
          </a:bodyPr>
          <a:lstStyle/>
          <a:p>
            <a:r>
              <a:rPr lang="en-US" dirty="0"/>
              <a:t>The Lutheran church teaches:</a:t>
            </a:r>
            <a:endParaRPr lang="en-US" sz="4000" dirty="0"/>
          </a:p>
          <a:p>
            <a:pPr lvl="1"/>
            <a:r>
              <a:rPr lang="en-US" dirty="0"/>
              <a:t>The true body and blood of Jesus Christ is “under” the bread and wine</a:t>
            </a:r>
            <a:endParaRPr lang="en-US" sz="3600" dirty="0"/>
          </a:p>
          <a:p>
            <a:pPr lvl="1"/>
            <a:r>
              <a:rPr lang="en-US" dirty="0"/>
              <a:t>“With and under” the bread and wine are the actual body and blood of Jesus</a:t>
            </a:r>
            <a:endParaRPr lang="en-US" sz="3600" dirty="0"/>
          </a:p>
          <a:p>
            <a:pPr lvl="1"/>
            <a:r>
              <a:rPr lang="en-US" dirty="0"/>
              <a:t>Thus, we receive the body and blood of Christ when we partake</a:t>
            </a:r>
            <a:endParaRPr lang="en-US" sz="3600" dirty="0"/>
          </a:p>
          <a:p>
            <a:r>
              <a:rPr lang="en-US" dirty="0"/>
              <a:t>The Bible teaches:</a:t>
            </a:r>
            <a:endParaRPr lang="en-US" sz="4000" dirty="0"/>
          </a:p>
          <a:p>
            <a:pPr lvl="1"/>
            <a:r>
              <a:rPr lang="en-US" dirty="0"/>
              <a:t>Christ’s body &amp; blood are separate from the emblems (Luke 22:19-20)</a:t>
            </a:r>
            <a:endParaRPr lang="en-US" sz="3600" dirty="0"/>
          </a:p>
          <a:p>
            <a:pPr lvl="1"/>
            <a:r>
              <a:rPr lang="en-US" dirty="0"/>
              <a:t>Partaking of the emblems is a memorial, not a material reenactment </a:t>
            </a:r>
            <a:br>
              <a:rPr lang="en-US" dirty="0"/>
            </a:br>
            <a:r>
              <a:rPr lang="en-US" dirty="0"/>
              <a:t>(1 Cor. 11:24-25)</a:t>
            </a:r>
            <a:endParaRPr lang="en-US" sz="3600" dirty="0"/>
          </a:p>
          <a:p>
            <a:pPr lvl="1"/>
            <a:r>
              <a:rPr lang="en-US" dirty="0"/>
              <a:t>When Jesus said, “This is my body” and “This is my blood,” He was obviously speaking figuratively – the same way in which He said, “I am the door” (John 10:9) and “I am the vine” (John 15:5)</a:t>
            </a:r>
            <a:endParaRPr lang="en-US" sz="36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8389" y="1493164"/>
            <a:ext cx="788565" cy="651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3000" dirty="0"/>
              <a:t>#10</a:t>
            </a:r>
          </a:p>
        </p:txBody>
      </p:sp>
    </p:spTree>
    <p:extLst>
      <p:ext uri="{BB962C8B-B14F-4D97-AF65-F5344CB8AC3E}">
        <p14:creationId xmlns:p14="http://schemas.microsoft.com/office/powerpoint/2010/main" val="11509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Believe Jesus is God’s Son – John 20:30-31</a:t>
            </a:r>
          </a:p>
          <a:p>
            <a:pPr>
              <a:lnSpc>
                <a:spcPct val="100000"/>
              </a:lnSpc>
            </a:pPr>
            <a:r>
              <a:rPr lang="en-US" dirty="0"/>
              <a:t>Repent of your sins and turn to God – Acts 17:30</a:t>
            </a:r>
          </a:p>
          <a:p>
            <a:pPr>
              <a:lnSpc>
                <a:spcPct val="100000"/>
              </a:lnSpc>
            </a:pPr>
            <a:r>
              <a:rPr lang="en-US" dirty="0"/>
              <a:t>Confess your faith in Jesus – Romans 10:9</a:t>
            </a:r>
          </a:p>
          <a:p>
            <a:pPr>
              <a:lnSpc>
                <a:spcPct val="100000"/>
              </a:lnSpc>
            </a:pPr>
            <a:r>
              <a:rPr lang="en-US" dirty="0"/>
              <a:t>Be immersed into Christ – Mark 16:16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forgive all of your sins – Acts 2:38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register you in heaven – Hebrews 12:23</a:t>
            </a:r>
          </a:p>
          <a:p>
            <a:pPr>
              <a:lnSpc>
                <a:spcPct val="100000"/>
              </a:lnSpc>
            </a:pPr>
            <a:r>
              <a:rPr lang="en-US" dirty="0"/>
              <a:t>Serve faithfully in His kingdom – Matthew 25:23</a:t>
            </a:r>
          </a:p>
        </p:txBody>
      </p:sp>
    </p:spTree>
    <p:extLst>
      <p:ext uri="{BB962C8B-B14F-4D97-AF65-F5344CB8AC3E}">
        <p14:creationId xmlns:p14="http://schemas.microsoft.com/office/powerpoint/2010/main" val="344828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Origin of the Church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Lutheran church is the oldest Protestant denomination</a:t>
            </a:r>
            <a:endParaRPr lang="en-US" sz="4000" dirty="0"/>
          </a:p>
          <a:p>
            <a:r>
              <a:rPr lang="en-US" dirty="0"/>
              <a:t>It did not exist before October 31, 1517</a:t>
            </a:r>
            <a:endParaRPr lang="en-US" sz="4000" dirty="0"/>
          </a:p>
          <a:p>
            <a:r>
              <a:rPr lang="en-US" dirty="0"/>
              <a:t>Luther’s intention was to reform the Roman Catholic church</a:t>
            </a:r>
            <a:endParaRPr lang="en-US" sz="4000" dirty="0"/>
          </a:p>
          <a:p>
            <a:r>
              <a:rPr lang="en-US" dirty="0"/>
              <a:t>Luther was protesting the sale of indulgences</a:t>
            </a:r>
            <a:endParaRPr lang="en-US" sz="4000" dirty="0"/>
          </a:p>
          <a:p>
            <a:r>
              <a:rPr lang="en-US" dirty="0"/>
              <a:t>A ban was pronounced against Luther on May 25, 1521</a:t>
            </a:r>
            <a:endParaRPr lang="en-US" sz="4000" dirty="0"/>
          </a:p>
          <a:p>
            <a:r>
              <a:rPr lang="en-US" dirty="0"/>
              <a:t>Luther began </a:t>
            </a:r>
            <a:r>
              <a:rPr lang="en-US"/>
              <a:t>a reformed church, </a:t>
            </a:r>
            <a:r>
              <a:rPr lang="en-US" dirty="0"/>
              <a:t>with a sizeable following</a:t>
            </a:r>
          </a:p>
          <a:p>
            <a:r>
              <a:rPr lang="en-US" dirty="0"/>
              <a:t>The Bible teaches:</a:t>
            </a:r>
            <a:endParaRPr lang="en-US" sz="4000" dirty="0"/>
          </a:p>
          <a:p>
            <a:pPr lvl="1"/>
            <a:r>
              <a:rPr lang="en-US" dirty="0"/>
              <a:t>The church was founded by Jesus Christ (Matt. 16:18; Acts 20:28)</a:t>
            </a:r>
            <a:endParaRPr lang="en-US" sz="3600" dirty="0"/>
          </a:p>
          <a:p>
            <a:pPr lvl="1"/>
            <a:r>
              <a:rPr lang="en-US" dirty="0"/>
              <a:t>The church was founded upon Jesus Christ (1 Cor. 3:11)</a:t>
            </a:r>
            <a:endParaRPr lang="en-US" sz="3600" dirty="0"/>
          </a:p>
          <a:p>
            <a:pPr lvl="1"/>
            <a:r>
              <a:rPr lang="en-US" dirty="0"/>
              <a:t>The church was established on Pentecost in A.D. 33 in Acts 2</a:t>
            </a:r>
            <a:endParaRPr lang="en-US" sz="3600" dirty="0"/>
          </a:p>
          <a:p>
            <a:pPr lvl="1"/>
            <a:r>
              <a:rPr lang="en-US" dirty="0"/>
              <a:t>No human institution could be the N.T. church (Matt. 15:13)</a:t>
            </a:r>
            <a:endParaRPr lang="en-US" sz="36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8389" y="1493164"/>
            <a:ext cx="788565" cy="651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3000" dirty="0"/>
              <a:t>#1</a:t>
            </a:r>
          </a:p>
        </p:txBody>
      </p:sp>
    </p:spTree>
    <p:extLst>
      <p:ext uri="{BB962C8B-B14F-4D97-AF65-F5344CB8AC3E}">
        <p14:creationId xmlns:p14="http://schemas.microsoft.com/office/powerpoint/2010/main" val="200731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</a:t>
            </a:r>
            <a:r>
              <a:rPr lang="en-US" dirty="0"/>
              <a:t>Denominational Nature of the </a:t>
            </a:r>
            <a:r>
              <a:rPr lang="en-US" sz="3200" dirty="0"/>
              <a:t>Church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5000"/>
              </a:lnSpc>
            </a:pPr>
            <a:r>
              <a:rPr lang="en-US" dirty="0"/>
              <a:t>The Lutheran church teaches:</a:t>
            </a:r>
            <a:endParaRPr lang="en-US" sz="4000" dirty="0"/>
          </a:p>
          <a:p>
            <a:pPr lvl="1">
              <a:lnSpc>
                <a:spcPct val="95000"/>
              </a:lnSpc>
            </a:pPr>
            <a:r>
              <a:rPr lang="en-US" dirty="0"/>
              <a:t>The church has different branches of which the Lutheran church is one</a:t>
            </a:r>
            <a:endParaRPr lang="en-US" sz="3600" dirty="0"/>
          </a:p>
          <a:p>
            <a:pPr lvl="1">
              <a:lnSpc>
                <a:spcPct val="95000"/>
              </a:lnSpc>
            </a:pPr>
            <a:r>
              <a:rPr lang="en-US" dirty="0"/>
              <a:t>“Different branches of the church draw different conclusions from the Word of God”</a:t>
            </a:r>
            <a:endParaRPr lang="en-US" sz="3600" dirty="0"/>
          </a:p>
          <a:p>
            <a:pPr>
              <a:lnSpc>
                <a:spcPct val="95000"/>
              </a:lnSpc>
            </a:pPr>
            <a:r>
              <a:rPr lang="en-US" dirty="0"/>
              <a:t>The Bible teaches:</a:t>
            </a:r>
            <a:endParaRPr lang="en-US" sz="4000" dirty="0"/>
          </a:p>
          <a:p>
            <a:pPr lvl="1">
              <a:lnSpc>
                <a:spcPct val="95000"/>
              </a:lnSpc>
            </a:pPr>
            <a:r>
              <a:rPr lang="en-US" dirty="0"/>
              <a:t>There is only one church, not many (Eph. 4:4; 1:22-23; 2:16)</a:t>
            </a:r>
            <a:endParaRPr lang="en-US" sz="3600" dirty="0"/>
          </a:p>
          <a:p>
            <a:pPr lvl="1">
              <a:lnSpc>
                <a:spcPct val="95000"/>
              </a:lnSpc>
            </a:pPr>
            <a:r>
              <a:rPr lang="en-US" dirty="0"/>
              <a:t>The existence of more than one church is contrary to Christ’s plan (John 17)</a:t>
            </a:r>
            <a:endParaRPr lang="en-US" sz="3600" dirty="0"/>
          </a:p>
          <a:p>
            <a:pPr lvl="1">
              <a:lnSpc>
                <a:spcPct val="95000"/>
              </a:lnSpc>
            </a:pPr>
            <a:r>
              <a:rPr lang="en-US" dirty="0"/>
              <a:t>The branches in John 15:1-8 are those “in” Christ (15:2, 4, 5, 6, 7)</a:t>
            </a:r>
            <a:endParaRPr lang="en-US" sz="3600" dirty="0"/>
          </a:p>
          <a:p>
            <a:pPr lvl="1">
              <a:lnSpc>
                <a:spcPct val="95000"/>
              </a:lnSpc>
            </a:pPr>
            <a:r>
              <a:rPr lang="en-US" dirty="0"/>
              <a:t>One must be “in” Christ through baptism (Gal. 3:27) and “abiding” in the “words” of Christ to be a “branch” on the “vine” of Christ </a:t>
            </a:r>
            <a:endParaRPr lang="en-US" sz="3600" dirty="0"/>
          </a:p>
          <a:p>
            <a:pPr lvl="1">
              <a:lnSpc>
                <a:spcPct val="95000"/>
              </a:lnSpc>
            </a:pPr>
            <a:r>
              <a:rPr lang="en-US" dirty="0"/>
              <a:t>The branches are individual Christians/disciples (“you” in v. 5, 8)</a:t>
            </a:r>
            <a:endParaRPr lang="en-US" sz="3600" dirty="0"/>
          </a:p>
          <a:p>
            <a:pPr lvl="1">
              <a:lnSpc>
                <a:spcPct val="95000"/>
              </a:lnSpc>
            </a:pPr>
            <a:r>
              <a:rPr lang="en-US" dirty="0"/>
              <a:t>Disciples are those who have been baptized into Christ (Matt. 28:19)</a:t>
            </a:r>
            <a:endParaRPr lang="en-US" sz="3600" dirty="0"/>
          </a:p>
          <a:p>
            <a:pPr lvl="1">
              <a:lnSpc>
                <a:spcPct val="95000"/>
              </a:lnSpc>
            </a:pPr>
            <a:r>
              <a:rPr lang="en-US" dirty="0"/>
              <a:t>“Every plant which My heavenly Father has not planted will be uprooted” (Matt. 15:13)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8389" y="1493164"/>
            <a:ext cx="788565" cy="651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3000" dirty="0"/>
              <a:t>#2</a:t>
            </a:r>
          </a:p>
        </p:txBody>
      </p:sp>
    </p:spTree>
    <p:extLst>
      <p:ext uri="{BB962C8B-B14F-4D97-AF65-F5344CB8AC3E}">
        <p14:creationId xmlns:p14="http://schemas.microsoft.com/office/powerpoint/2010/main" val="10708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Name of the Church 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Initially, “Lutheran” was the name applied in derision by Catholic priests</a:t>
            </a:r>
            <a:endParaRPr lang="en-US" sz="4000" dirty="0"/>
          </a:p>
          <a:p>
            <a:r>
              <a:rPr lang="en-US" dirty="0"/>
              <a:t>Ultimately, “Lutheran” became the name of the church and the followers</a:t>
            </a:r>
            <a:endParaRPr lang="en-US" sz="4000" dirty="0"/>
          </a:p>
          <a:p>
            <a:r>
              <a:rPr lang="en-US" dirty="0"/>
              <a:t>The word “Luther” or “Lutheran” is not in the Bible </a:t>
            </a:r>
            <a:endParaRPr lang="en-US" sz="4000" dirty="0"/>
          </a:p>
          <a:p>
            <a:r>
              <a:rPr lang="en-US" dirty="0"/>
              <a:t>The Bible teaches:</a:t>
            </a:r>
            <a:endParaRPr lang="en-US" sz="4000" dirty="0"/>
          </a:p>
          <a:p>
            <a:pPr lvl="1"/>
            <a:r>
              <a:rPr lang="en-US" dirty="0"/>
              <a:t>The church belongs to Christ – “My church” (Matt. 16:18) </a:t>
            </a:r>
            <a:endParaRPr lang="en-US" sz="3600" dirty="0"/>
          </a:p>
          <a:p>
            <a:pPr lvl="1"/>
            <a:r>
              <a:rPr lang="en-US" dirty="0"/>
              <a:t>The church was purchased by Jesus (Acts 20:28)</a:t>
            </a:r>
            <a:endParaRPr lang="en-US" sz="3600" dirty="0"/>
          </a:p>
          <a:p>
            <a:pPr lvl="1"/>
            <a:r>
              <a:rPr lang="en-US" dirty="0"/>
              <a:t>The church was called “the church of Christ” (Rom. 16:16), “the church of God” (1 Cor. 1:2), “the body of Christ” (1 Cor. 12:27), etc.</a:t>
            </a:r>
            <a:endParaRPr lang="en-US" sz="3600" dirty="0"/>
          </a:p>
          <a:p>
            <a:pPr lvl="1"/>
            <a:r>
              <a:rPr lang="en-US" dirty="0"/>
              <a:t>The members of the church were called “Christians” (Acts 11:26; 26:28; 1 Pet. 4:16), “disciples” (Acts 6:1; 11:26; 20:7), “saints” (Rom. 1:7; Phil. 1:1), etc.</a:t>
            </a:r>
            <a:endParaRPr lang="en-US" sz="3600" dirty="0"/>
          </a:p>
          <a:p>
            <a:pPr lvl="1"/>
            <a:r>
              <a:rPr lang="en-US" dirty="0"/>
              <a:t>Christians were never to wear the name of a mere man but of Christ (1 Cor. 1:11-13)</a:t>
            </a:r>
            <a:endParaRPr lang="en-US" sz="3600" dirty="0"/>
          </a:p>
          <a:p>
            <a:pPr lvl="1"/>
            <a:r>
              <a:rPr lang="en-US" dirty="0"/>
              <a:t>“There is no other name…by which we must be saved” (Acts 4:12)</a:t>
            </a:r>
            <a:endParaRPr lang="en-US" sz="3600" dirty="0"/>
          </a:p>
          <a:p>
            <a:pPr lvl="1"/>
            <a:r>
              <a:rPr lang="en-US" dirty="0"/>
              <a:t>We are to do and say everything by the authority of Christ (Col. 3:17)</a:t>
            </a:r>
            <a:endParaRPr lang="en-US" sz="36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8389" y="1493164"/>
            <a:ext cx="788565" cy="651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3000" dirty="0"/>
              <a:t>#3</a:t>
            </a:r>
          </a:p>
        </p:txBody>
      </p:sp>
    </p:spTree>
    <p:extLst>
      <p:ext uri="{BB962C8B-B14F-4D97-AF65-F5344CB8AC3E}">
        <p14:creationId xmlns:p14="http://schemas.microsoft.com/office/powerpoint/2010/main" val="116652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Creed of the Church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1316" y="2177935"/>
            <a:ext cx="8869519" cy="468006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Lutheran church generally holds to NINE different creeds:</a:t>
            </a:r>
            <a:endParaRPr lang="en-US" sz="4000" dirty="0"/>
          </a:p>
          <a:p>
            <a:pPr lvl="1"/>
            <a:r>
              <a:rPr lang="en-US" i="1" dirty="0"/>
              <a:t>The Nicene Creed, the Apostles’ Creed, the Athanasian Creed</a:t>
            </a:r>
            <a:endParaRPr lang="en-US" sz="3600" i="1" dirty="0"/>
          </a:p>
          <a:p>
            <a:pPr lvl="1"/>
            <a:r>
              <a:rPr lang="en-US" dirty="0"/>
              <a:t>Luther wrote his own </a:t>
            </a:r>
            <a:r>
              <a:rPr lang="en-US" i="1" dirty="0"/>
              <a:t>Large Catechism</a:t>
            </a:r>
            <a:r>
              <a:rPr lang="en-US" dirty="0"/>
              <a:t> &amp; </a:t>
            </a:r>
            <a:r>
              <a:rPr lang="en-US" i="1" dirty="0"/>
              <a:t>Small Catechism</a:t>
            </a:r>
            <a:r>
              <a:rPr lang="en-US" dirty="0"/>
              <a:t> (1529)</a:t>
            </a:r>
            <a:endParaRPr lang="en-US" sz="3600" dirty="0"/>
          </a:p>
          <a:p>
            <a:pPr lvl="1"/>
            <a:r>
              <a:rPr lang="en-US" i="1" dirty="0"/>
              <a:t>Augsburg Confession </a:t>
            </a:r>
            <a:r>
              <a:rPr lang="en-US" dirty="0"/>
              <a:t>(1530)</a:t>
            </a:r>
            <a:endParaRPr lang="en-US" sz="3600" dirty="0"/>
          </a:p>
          <a:p>
            <a:pPr lvl="1"/>
            <a:r>
              <a:rPr lang="en-US" i="1" dirty="0"/>
              <a:t>The Apology of the Augsburg Confession </a:t>
            </a:r>
            <a:r>
              <a:rPr lang="en-US" dirty="0"/>
              <a:t>(1531)</a:t>
            </a:r>
            <a:endParaRPr lang="en-US" sz="3600" dirty="0"/>
          </a:p>
          <a:p>
            <a:pPr lvl="1"/>
            <a:r>
              <a:rPr lang="en-US" dirty="0"/>
              <a:t>The </a:t>
            </a:r>
            <a:r>
              <a:rPr lang="en-US" dirty="0" err="1"/>
              <a:t>Schmalkald</a:t>
            </a:r>
            <a:r>
              <a:rPr lang="en-US" dirty="0"/>
              <a:t> Articles (1537)</a:t>
            </a:r>
            <a:endParaRPr lang="en-US" sz="3600" dirty="0"/>
          </a:p>
          <a:p>
            <a:pPr lvl="1"/>
            <a:r>
              <a:rPr lang="en-US" i="1" dirty="0"/>
              <a:t>The Formula of Concord</a:t>
            </a:r>
            <a:r>
              <a:rPr lang="en-US" dirty="0"/>
              <a:t> (1577) </a:t>
            </a:r>
            <a:endParaRPr lang="en-US" sz="3600" dirty="0"/>
          </a:p>
          <a:p>
            <a:pPr lvl="1"/>
            <a:r>
              <a:rPr lang="en-US" dirty="0"/>
              <a:t>Compiled in the </a:t>
            </a:r>
            <a:r>
              <a:rPr lang="en-US" i="1" dirty="0"/>
              <a:t>Book of Concord</a:t>
            </a:r>
            <a:r>
              <a:rPr lang="en-US" dirty="0"/>
              <a:t> (1580)</a:t>
            </a:r>
            <a:endParaRPr lang="en-US" sz="3600" dirty="0"/>
          </a:p>
          <a:p>
            <a:r>
              <a:rPr lang="en-US" dirty="0"/>
              <a:t>The Bible teaches:</a:t>
            </a:r>
            <a:endParaRPr lang="en-US" sz="4000" dirty="0"/>
          </a:p>
          <a:p>
            <a:pPr lvl="1"/>
            <a:r>
              <a:rPr lang="en-US" dirty="0"/>
              <a:t>The Bible is all-sufficient for every good work (2 Tim. 3:16-17)</a:t>
            </a:r>
            <a:endParaRPr lang="en-US" sz="3600" dirty="0"/>
          </a:p>
          <a:p>
            <a:pPr lvl="1"/>
            <a:r>
              <a:rPr lang="en-US" dirty="0"/>
              <a:t>The Bible is all-sufficient for life and godliness (2 Pet. 1:3)</a:t>
            </a:r>
            <a:endParaRPr lang="en-US" sz="3600" dirty="0"/>
          </a:p>
          <a:p>
            <a:pPr lvl="1"/>
            <a:r>
              <a:rPr lang="en-US" dirty="0"/>
              <a:t>The Bible is not to be added to, taken from or modified (Rev. 22:18-19; Gal. 1:8-9; 2 John 9-11)</a:t>
            </a:r>
            <a:endParaRPr lang="en-US" sz="3600" dirty="0"/>
          </a:p>
          <a:p>
            <a:pPr lvl="1"/>
            <a:r>
              <a:rPr lang="en-US" dirty="0"/>
              <a:t>The Bible is all that saints need to teach &amp; defend the truth (Jude 3)</a:t>
            </a:r>
            <a:endParaRPr lang="en-US" sz="36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8389" y="1493164"/>
            <a:ext cx="788565" cy="651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3000" dirty="0"/>
              <a:t>#4</a:t>
            </a:r>
          </a:p>
        </p:txBody>
      </p:sp>
    </p:spTree>
    <p:extLst>
      <p:ext uri="{BB962C8B-B14F-4D97-AF65-F5344CB8AC3E}">
        <p14:creationId xmlns:p14="http://schemas.microsoft.com/office/powerpoint/2010/main" val="149478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The Organization of the Church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Lutheran church utilizes a Synod organization</a:t>
            </a:r>
            <a:endParaRPr lang="en-US" sz="4000" dirty="0"/>
          </a:p>
          <a:p>
            <a:pPr lvl="1"/>
            <a:r>
              <a:rPr lang="en-US" dirty="0"/>
              <a:t>Lutheran congregations give allegiance to various/different Synods</a:t>
            </a:r>
            <a:endParaRPr lang="en-US" sz="3600" dirty="0"/>
          </a:p>
          <a:p>
            <a:pPr lvl="1"/>
            <a:r>
              <a:rPr lang="en-US" dirty="0"/>
              <a:t>Currently over 40 different Lutheran denominations in North America</a:t>
            </a:r>
            <a:endParaRPr lang="en-US" sz="3600" dirty="0"/>
          </a:p>
          <a:p>
            <a:pPr lvl="1"/>
            <a:r>
              <a:rPr lang="en-US" dirty="0"/>
              <a:t>There are four (or three, or two) major Lutheran denominations in America</a:t>
            </a:r>
            <a:endParaRPr lang="en-US" sz="3600" dirty="0"/>
          </a:p>
          <a:p>
            <a:pPr lvl="1"/>
            <a:r>
              <a:rPr lang="en-US" dirty="0"/>
              <a:t>Each of these major synods/denominations have dozens of regional synods within them which are comprised of the various congregations in that region</a:t>
            </a:r>
            <a:endParaRPr lang="en-US" sz="3600" dirty="0"/>
          </a:p>
          <a:p>
            <a:r>
              <a:rPr lang="en-US" dirty="0"/>
              <a:t>The Bible teaches:</a:t>
            </a:r>
            <a:endParaRPr lang="en-US" sz="4000" dirty="0"/>
          </a:p>
          <a:p>
            <a:pPr lvl="1"/>
            <a:r>
              <a:rPr lang="en-US" dirty="0"/>
              <a:t>No mention of “synods” or “conferences”</a:t>
            </a:r>
            <a:endParaRPr lang="en-US" sz="3600" dirty="0"/>
          </a:p>
          <a:p>
            <a:pPr lvl="1"/>
            <a:r>
              <a:rPr lang="en-US" dirty="0"/>
              <a:t>Congregations of the N.T. church are autonomous, i.e., self-governing</a:t>
            </a:r>
            <a:endParaRPr lang="en-US" sz="3600" dirty="0"/>
          </a:p>
          <a:p>
            <a:pPr lvl="1"/>
            <a:r>
              <a:rPr lang="en-US" dirty="0"/>
              <a:t>Christ has all authority (Matt. 28:18)</a:t>
            </a:r>
            <a:endParaRPr lang="en-US" sz="3600" dirty="0"/>
          </a:p>
          <a:p>
            <a:pPr lvl="1"/>
            <a:r>
              <a:rPr lang="en-US" dirty="0"/>
              <a:t>Every local congregation is subject to the same universal law (1 Cor. 1:10; 4:17; 7:17; 14:33; Col. 4:16)</a:t>
            </a:r>
          </a:p>
          <a:p>
            <a:pPr lvl="1"/>
            <a:r>
              <a:rPr lang="en-US" dirty="0"/>
              <a:t>Elders were to be appointed in “every” congregation (Acts 14:23; Tit. 1:5)</a:t>
            </a:r>
          </a:p>
          <a:p>
            <a:pPr lvl="1"/>
            <a:r>
              <a:rPr lang="en-US" dirty="0"/>
              <a:t>Each congregation is independent and there is no authority of an individual or body outside or above the local congregation </a:t>
            </a:r>
            <a:endParaRPr lang="en-US" sz="3600" dirty="0"/>
          </a:p>
          <a:p>
            <a:pPr lvl="1"/>
            <a:r>
              <a:rPr lang="en-US" dirty="0"/>
              <a:t>Overseers of each congregation are permitted oversight only “over” the single congregation of which they are “among” (Acts 20:28; 1 Pet. 5:1-3; Heb. 13:17)</a:t>
            </a:r>
            <a:endParaRPr lang="en-US" sz="36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8389" y="1493164"/>
            <a:ext cx="788565" cy="651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3000" dirty="0"/>
              <a:t>#5</a:t>
            </a:r>
          </a:p>
        </p:txBody>
      </p:sp>
    </p:spTree>
    <p:extLst>
      <p:ext uri="{BB962C8B-B14F-4D97-AF65-F5344CB8AC3E}">
        <p14:creationId xmlns:p14="http://schemas.microsoft.com/office/powerpoint/2010/main" val="285052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The Doctrine of Faith Alone 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Lutheran church teaches:</a:t>
            </a:r>
            <a:endParaRPr lang="en-US" sz="4000" dirty="0"/>
          </a:p>
          <a:p>
            <a:pPr lvl="1"/>
            <a:r>
              <a:rPr lang="en-US" dirty="0"/>
              <a:t>“Justification is by faith alone”</a:t>
            </a:r>
            <a:endParaRPr lang="en-US" sz="3600" dirty="0"/>
          </a:p>
          <a:p>
            <a:pPr lvl="1"/>
            <a:r>
              <a:rPr lang="en-US" dirty="0"/>
              <a:t>Luther’s interpolation of the word “alone” into Romans 3:28</a:t>
            </a:r>
            <a:endParaRPr lang="en-US" sz="3600" dirty="0"/>
          </a:p>
          <a:p>
            <a:pPr lvl="1"/>
            <a:r>
              <a:rPr lang="en-US" dirty="0"/>
              <a:t>Paul’s teaching on faith and works is accepted above James’ teaching</a:t>
            </a:r>
            <a:endParaRPr lang="en-US" sz="3600" dirty="0"/>
          </a:p>
          <a:p>
            <a:r>
              <a:rPr lang="en-US" dirty="0"/>
              <a:t>The Bible teaches:</a:t>
            </a:r>
            <a:endParaRPr lang="en-US" sz="4000" dirty="0"/>
          </a:p>
          <a:p>
            <a:pPr lvl="1"/>
            <a:r>
              <a:rPr lang="en-US" dirty="0"/>
              <a:t>Faith saves (Eph. 2:8; John 3:16; Rom. 5:1)</a:t>
            </a:r>
            <a:endParaRPr lang="en-US" sz="3600" dirty="0"/>
          </a:p>
          <a:p>
            <a:pPr lvl="1"/>
            <a:r>
              <a:rPr lang="en-US" dirty="0"/>
              <a:t>Works save (Jas. 2:21, 22, 24, 25)</a:t>
            </a:r>
            <a:endParaRPr lang="en-US" sz="3600" dirty="0"/>
          </a:p>
          <a:p>
            <a:pPr lvl="1"/>
            <a:r>
              <a:rPr lang="en-US" dirty="0"/>
              <a:t>Faith alone cannot save (Jas. 2:14, 17, 20, 24, 26 + John 12:42-43)</a:t>
            </a:r>
            <a:endParaRPr lang="en-US" sz="3600" dirty="0"/>
          </a:p>
          <a:p>
            <a:pPr lvl="1"/>
            <a:r>
              <a:rPr lang="en-US" dirty="0"/>
              <a:t>“Works” of “the law” of Moses cannot save (Rom. 3:28; Gal. 2:16)</a:t>
            </a:r>
            <a:endParaRPr lang="en-US" sz="3600" dirty="0"/>
          </a:p>
          <a:p>
            <a:pPr lvl="1"/>
            <a:r>
              <a:rPr lang="en-US" dirty="0"/>
              <a:t>Meritorious “works” of which one may “boast” cannot save (Ep. 2:8-9)</a:t>
            </a:r>
            <a:endParaRPr lang="en-US" sz="3600" dirty="0"/>
          </a:p>
          <a:p>
            <a:pPr lvl="1"/>
            <a:r>
              <a:rPr lang="en-US" dirty="0"/>
              <a:t>“Faith working together with works” saves (Jas. 2:22; Gal. 5:6)</a:t>
            </a:r>
            <a:endParaRPr lang="en-US" sz="3600" dirty="0"/>
          </a:p>
          <a:p>
            <a:pPr lvl="1"/>
            <a:r>
              <a:rPr lang="en-US" dirty="0"/>
              <a:t>One must “do the will” of God to be saved (Matt. 7:21)</a:t>
            </a:r>
            <a:endParaRPr lang="en-US" sz="3600" dirty="0"/>
          </a:p>
          <a:p>
            <a:pPr lvl="1"/>
            <a:r>
              <a:rPr lang="en-US" dirty="0"/>
              <a:t>One must be “obedient to the faith” (Ro. 1:5; 10:16; 16:26 + Heb. 5:9)</a:t>
            </a:r>
            <a:endParaRPr lang="en-US" sz="3600" dirty="0"/>
          </a:p>
          <a:p>
            <a:pPr lvl="1"/>
            <a:r>
              <a:rPr lang="en-US" dirty="0"/>
              <a:t>We will be judged by our “works” (Rev. 20:12; Mt. 16:27 + Phi. 2:12-13)</a:t>
            </a:r>
            <a:endParaRPr lang="en-US" sz="36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8389" y="1493164"/>
            <a:ext cx="788565" cy="651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3000" dirty="0"/>
              <a:t>#6</a:t>
            </a:r>
          </a:p>
        </p:txBody>
      </p:sp>
    </p:spTree>
    <p:extLst>
      <p:ext uri="{BB962C8B-B14F-4D97-AF65-F5344CB8AC3E}">
        <p14:creationId xmlns:p14="http://schemas.microsoft.com/office/powerpoint/2010/main" val="16181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The Practice of Infant Baptism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Lutheran church teaches:</a:t>
            </a:r>
            <a:endParaRPr lang="en-US" sz="4000" dirty="0"/>
          </a:p>
          <a:p>
            <a:pPr lvl="1"/>
            <a:r>
              <a:rPr lang="en-US" dirty="0"/>
              <a:t>Infants are proper (and necessary) subjects of baptism</a:t>
            </a:r>
            <a:endParaRPr lang="en-US" sz="3600" dirty="0"/>
          </a:p>
          <a:p>
            <a:pPr lvl="1"/>
            <a:r>
              <a:rPr lang="en-US" dirty="0"/>
              <a:t>Jesus said to “bring children to Him,” which requires baptism</a:t>
            </a:r>
            <a:endParaRPr lang="en-US" sz="3600" dirty="0"/>
          </a:p>
          <a:p>
            <a:pPr lvl="1"/>
            <a:r>
              <a:rPr lang="en-US" dirty="0"/>
              <a:t>“Households were baptized” in the N.T., which included infants</a:t>
            </a:r>
            <a:endParaRPr lang="en-US" sz="3600" dirty="0"/>
          </a:p>
          <a:p>
            <a:pPr lvl="1"/>
            <a:r>
              <a:rPr lang="en-US" dirty="0"/>
              <a:t>Baptism has taken the place of circumcision</a:t>
            </a:r>
            <a:endParaRPr lang="en-US" sz="3600" dirty="0"/>
          </a:p>
          <a:p>
            <a:r>
              <a:rPr lang="en-US" dirty="0"/>
              <a:t>The Bible teaches:</a:t>
            </a:r>
            <a:endParaRPr lang="en-US" sz="4000" dirty="0"/>
          </a:p>
          <a:p>
            <a:pPr lvl="1"/>
            <a:r>
              <a:rPr lang="en-US" dirty="0"/>
              <a:t>Baptism is preceded by “hearing” the gospel (Acts 18:8)</a:t>
            </a:r>
            <a:endParaRPr lang="en-US" sz="3600" dirty="0"/>
          </a:p>
          <a:p>
            <a:pPr lvl="1"/>
            <a:r>
              <a:rPr lang="en-US" dirty="0"/>
              <a:t>Baptism is preceded by “believing” the gospel (Mark 16:16; Acts 18:8; 8:12)</a:t>
            </a:r>
            <a:endParaRPr lang="en-US" sz="3600" dirty="0"/>
          </a:p>
          <a:p>
            <a:pPr lvl="1"/>
            <a:r>
              <a:rPr lang="en-US" dirty="0"/>
              <a:t>Baptism is preceded by “repenting” of personal sin (Acts 2:38; 16:33)</a:t>
            </a:r>
            <a:endParaRPr lang="en-US" sz="3600" dirty="0"/>
          </a:p>
          <a:p>
            <a:pPr lvl="1"/>
            <a:r>
              <a:rPr lang="en-US" dirty="0"/>
              <a:t>Baptism is preceded by “confessing” faith in Jesus (Acts 8:36-37; Ro. 10:9-10)</a:t>
            </a:r>
            <a:endParaRPr lang="en-US" sz="3600" dirty="0"/>
          </a:p>
          <a:p>
            <a:pPr lvl="1"/>
            <a:r>
              <a:rPr lang="en-US" dirty="0"/>
              <a:t>Infants are incapable of doing these things that precede Bible baptism</a:t>
            </a:r>
            <a:endParaRPr lang="en-US" sz="3600" dirty="0"/>
          </a:p>
          <a:p>
            <a:pPr lvl="1"/>
            <a:r>
              <a:rPr lang="en-US" dirty="0"/>
              <a:t>The purpose of baptism is for “the remission of sins” (Acts 2:38) </a:t>
            </a:r>
            <a:endParaRPr lang="en-US" sz="3600" dirty="0"/>
          </a:p>
          <a:p>
            <a:pPr lvl="1"/>
            <a:r>
              <a:rPr lang="en-US" dirty="0"/>
              <a:t>Not one single instruction or example of baptizing an infant </a:t>
            </a:r>
            <a:endParaRPr lang="en-US" sz="3600" dirty="0"/>
          </a:p>
          <a:p>
            <a:pPr lvl="1"/>
            <a:r>
              <a:rPr lang="en-US" dirty="0"/>
              <a:t>Circumcision of the flesh was a shadow of true circumcision of the heart with its fleshly pursuits (Col. 2:11; Rom. 2:29)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8389" y="1493164"/>
            <a:ext cx="788565" cy="651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3000" dirty="0"/>
              <a:t>#7</a:t>
            </a:r>
          </a:p>
        </p:txBody>
      </p:sp>
    </p:spTree>
    <p:extLst>
      <p:ext uri="{BB962C8B-B14F-4D97-AF65-F5344CB8AC3E}">
        <p14:creationId xmlns:p14="http://schemas.microsoft.com/office/powerpoint/2010/main" val="207827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The Doctrine of Total Depravity 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Lutheran church teaches:</a:t>
            </a:r>
            <a:endParaRPr lang="en-US" sz="4000" dirty="0"/>
          </a:p>
          <a:p>
            <a:pPr lvl="1"/>
            <a:r>
              <a:rPr lang="en-US" dirty="0"/>
              <a:t>Infants are born in sin, inherited from the father and mother, ultimately from Adam</a:t>
            </a:r>
            <a:endParaRPr lang="en-US" sz="3600" dirty="0"/>
          </a:p>
          <a:p>
            <a:pPr lvl="1"/>
            <a:r>
              <a:rPr lang="en-US" dirty="0"/>
              <a:t>Thus, infants come into the world totally depraved and condemned in the sight of God</a:t>
            </a:r>
            <a:endParaRPr lang="en-US" sz="3600" dirty="0"/>
          </a:p>
          <a:p>
            <a:r>
              <a:rPr lang="en-US" dirty="0"/>
              <a:t>The Bible teaches:</a:t>
            </a:r>
            <a:endParaRPr lang="en-US" sz="4000" dirty="0"/>
          </a:p>
          <a:p>
            <a:pPr lvl="1"/>
            <a:r>
              <a:rPr lang="en-US" dirty="0"/>
              <a:t>Sin is the result of one’s own desires (Jas. 1:13-15)</a:t>
            </a:r>
            <a:endParaRPr lang="en-US" sz="3600" dirty="0"/>
          </a:p>
          <a:p>
            <a:pPr lvl="1"/>
            <a:r>
              <a:rPr lang="en-US" dirty="0"/>
              <a:t>Sin is a personal choice (1 John 3:4; Eph. 2:1-2)</a:t>
            </a:r>
            <a:endParaRPr lang="en-US" sz="3600" dirty="0"/>
          </a:p>
          <a:p>
            <a:pPr lvl="1"/>
            <a:r>
              <a:rPr lang="en-US" dirty="0"/>
              <a:t>Sin is not inherited (Ezek. 18:20)</a:t>
            </a:r>
            <a:endParaRPr lang="en-US" sz="3600" dirty="0"/>
          </a:p>
          <a:p>
            <a:pPr lvl="1"/>
            <a:r>
              <a:rPr lang="en-US" dirty="0"/>
              <a:t>Sin is not inherited through flesh, else Jesus was born in sin </a:t>
            </a:r>
            <a:br>
              <a:rPr lang="en-US" dirty="0"/>
            </a:br>
            <a:r>
              <a:rPr lang="en-US" dirty="0"/>
              <a:t>(John 1:14; Rom. 8:3; Heb. 4:15)</a:t>
            </a:r>
            <a:endParaRPr lang="en-US" sz="3600" dirty="0"/>
          </a:p>
          <a:p>
            <a:pPr lvl="1"/>
            <a:r>
              <a:rPr lang="en-US" dirty="0"/>
              <a:t>One will be judged for his own sins, not the sins of another </a:t>
            </a:r>
            <a:br>
              <a:rPr lang="en-US" dirty="0"/>
            </a:br>
            <a:r>
              <a:rPr lang="en-US" dirty="0"/>
              <a:t>(2 Cor. 5:10)</a:t>
            </a:r>
            <a:endParaRPr lang="en-US" sz="36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8389" y="1493164"/>
            <a:ext cx="788565" cy="651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3000" dirty="0"/>
              <a:t>#8</a:t>
            </a:r>
          </a:p>
        </p:txBody>
      </p:sp>
    </p:spTree>
    <p:extLst>
      <p:ext uri="{BB962C8B-B14F-4D97-AF65-F5344CB8AC3E}">
        <p14:creationId xmlns:p14="http://schemas.microsoft.com/office/powerpoint/2010/main" val="348051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1011</TotalTime>
  <Words>1710</Words>
  <Application>Microsoft Office PowerPoint</Application>
  <PresentationFormat>On-screen Show (4:3)</PresentationFormat>
  <Paragraphs>141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The Origin of the Church</vt:lpstr>
      <vt:lpstr>The Denominational Nature of the Church</vt:lpstr>
      <vt:lpstr>The Name of the Church </vt:lpstr>
      <vt:lpstr>The Creed of the Church</vt:lpstr>
      <vt:lpstr>The Organization of the Church</vt:lpstr>
      <vt:lpstr>The Doctrine of Faith Alone </vt:lpstr>
      <vt:lpstr>The Practice of Infant Baptism</vt:lpstr>
      <vt:lpstr>The Doctrine of Total Depravity </vt:lpstr>
      <vt:lpstr>The Ten Commandments Are Still Binding</vt:lpstr>
      <vt:lpstr>The Doctrine of Consubstantiation</vt:lpstr>
      <vt:lpstr>PowerPoint Presentation</vt:lpstr>
    </vt:vector>
  </TitlesOfParts>
  <Company>Palm Beach Lakes church of Christ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35</cp:revision>
  <dcterms:created xsi:type="dcterms:W3CDTF">2018-01-14T01:42:02Z</dcterms:created>
  <dcterms:modified xsi:type="dcterms:W3CDTF">2018-05-06T21:42:33Z</dcterms:modified>
</cp:coreProperties>
</file>