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4"/>
  </p:handoutMasterIdLst>
  <p:sldIdLst>
    <p:sldId id="256" r:id="rId2"/>
    <p:sldId id="568" r:id="rId3"/>
    <p:sldId id="562" r:id="rId4"/>
    <p:sldId id="585" r:id="rId5"/>
    <p:sldId id="586" r:id="rId6"/>
    <p:sldId id="583" r:id="rId7"/>
    <p:sldId id="589" r:id="rId8"/>
    <p:sldId id="600" r:id="rId9"/>
    <p:sldId id="599" r:id="rId10"/>
    <p:sldId id="601" r:id="rId11"/>
    <p:sldId id="587" r:id="rId12"/>
    <p:sldId id="595" r:id="rId13"/>
    <p:sldId id="569" r:id="rId14"/>
    <p:sldId id="602" r:id="rId15"/>
    <p:sldId id="604" r:id="rId16"/>
    <p:sldId id="597" r:id="rId17"/>
    <p:sldId id="567" r:id="rId18"/>
    <p:sldId id="605" r:id="rId19"/>
    <p:sldId id="606" r:id="rId20"/>
    <p:sldId id="607" r:id="rId21"/>
    <p:sldId id="608" r:id="rId22"/>
    <p:sldId id="588" r:id="rId23"/>
    <p:sldId id="609" r:id="rId24"/>
    <p:sldId id="610" r:id="rId25"/>
    <p:sldId id="598" r:id="rId26"/>
    <p:sldId id="370" r:id="rId27"/>
    <p:sldId id="547" r:id="rId28"/>
    <p:sldId id="548" r:id="rId29"/>
    <p:sldId id="549" r:id="rId30"/>
    <p:sldId id="550" r:id="rId31"/>
    <p:sldId id="551" r:id="rId32"/>
    <p:sldId id="552" r:id="rId3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29" autoAdjust="0"/>
    <p:restoredTop sz="94660"/>
  </p:normalViewPr>
  <p:slideViewPr>
    <p:cSldViewPr snapToGrid="0">
      <p:cViewPr varScale="1">
        <p:scale>
          <a:sx n="111" d="100"/>
          <a:sy n="111" d="100"/>
        </p:scale>
        <p:origin x="108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5/6/2018</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a:t>Click to edit Master title style</a:t>
            </a:r>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a:t>Click to edit Master title style</a:t>
            </a:r>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5/6/2018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5/6/2018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5/6/2018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5/6/2018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61392"/>
            <a:ext cx="7772400" cy="2550020"/>
          </a:xfrm>
        </p:spPr>
        <p:txBody>
          <a:bodyPr>
            <a:normAutofit/>
          </a:bodyPr>
          <a:lstStyle/>
          <a:p>
            <a:pPr>
              <a:lnSpc>
                <a:spcPct val="150000"/>
              </a:lnSpc>
            </a:pPr>
            <a:r>
              <a:rPr lang="en-US" sz="4400" b="1" dirty="0"/>
              <a:t>The Great Invitation</a:t>
            </a:r>
            <a:br>
              <a:rPr lang="en-US" sz="4400" b="1" dirty="0"/>
            </a:br>
            <a:endParaRPr lang="en-US" sz="4400" b="1" dirty="0"/>
          </a:p>
        </p:txBody>
      </p:sp>
      <p:sp>
        <p:nvSpPr>
          <p:cNvPr id="3" name="Subtitle 2"/>
          <p:cNvSpPr>
            <a:spLocks noGrp="1"/>
          </p:cNvSpPr>
          <p:nvPr>
            <p:ph type="subTitle" idx="1"/>
          </p:nvPr>
        </p:nvSpPr>
        <p:spPr/>
        <p:txBody>
          <a:bodyPr/>
          <a:lstStyle/>
          <a:p>
            <a:r>
              <a:rPr lang="en-US" sz="3200" b="1" dirty="0"/>
              <a:t>Matt. 11:28-30</a:t>
            </a:r>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5940088"/>
          </a:xfrm>
          <a:prstGeom prst="rect">
            <a:avLst/>
          </a:prstGeom>
          <a:noFill/>
        </p:spPr>
        <p:txBody>
          <a:bodyPr wrap="square" rtlCol="0">
            <a:spAutoFit/>
          </a:bodyPr>
          <a:lstStyle/>
          <a:p>
            <a:pPr algn="just"/>
            <a:r>
              <a:rPr lang="en-US" sz="2800" b="1" dirty="0">
                <a:solidFill>
                  <a:schemeClr val="bg1"/>
                </a:solidFill>
                <a:ea typeface="Calibri" charset="0"/>
                <a:cs typeface="Georgia" charset="0"/>
              </a:rPr>
              <a:t> </a:t>
            </a:r>
            <a:endParaRPr lang="en-US" sz="2800" dirty="0">
              <a:solidFill>
                <a:schemeClr val="bg1"/>
              </a:solidFill>
            </a:endParaRPr>
          </a:p>
          <a:p>
            <a:pPr algn="just"/>
            <a:r>
              <a:rPr lang="x-none" sz="2800" b="1" dirty="0">
                <a:solidFill>
                  <a:schemeClr val="bg1"/>
                </a:solidFill>
              </a:rPr>
              <a:t>  28  Come to Me, all you who labor and are heavy laden, and I will give you rest. </a:t>
            </a:r>
            <a:endParaRPr lang="en-US" sz="2800" dirty="0">
              <a:solidFill>
                <a:schemeClr val="bg1"/>
              </a:solidFill>
            </a:endParaRPr>
          </a:p>
          <a:p>
            <a:pPr algn="just"/>
            <a:r>
              <a:rPr lang="x-none" sz="2800" b="1" dirty="0">
                <a:solidFill>
                  <a:schemeClr val="bg1"/>
                </a:solidFill>
              </a:rPr>
              <a:t>  29  Take My yoke upon you and learn from Me, for I am gentle and lowly in heart, and you will find </a:t>
            </a:r>
            <a:r>
              <a:rPr lang="x-none" sz="2800" b="1" dirty="0">
                <a:solidFill>
                  <a:srgbClr val="FFFF00"/>
                </a:solidFill>
              </a:rPr>
              <a:t>rest for your souls. </a:t>
            </a:r>
            <a:endParaRPr lang="en-US" sz="2800" dirty="0">
              <a:solidFill>
                <a:srgbClr val="FFFF00"/>
              </a:solidFill>
            </a:endParaRPr>
          </a:p>
          <a:p>
            <a:pPr algn="just"/>
            <a:r>
              <a:rPr lang="x-none" sz="2800" b="1" dirty="0">
                <a:solidFill>
                  <a:schemeClr val="bg1"/>
                </a:solidFill>
              </a:rPr>
              <a:t>  30  For My </a:t>
            </a:r>
            <a:r>
              <a:rPr lang="x-none" sz="2800" b="1" dirty="0">
                <a:solidFill>
                  <a:srgbClr val="FFFF00"/>
                </a:solidFill>
              </a:rPr>
              <a:t>yoke is easy </a:t>
            </a:r>
            <a:r>
              <a:rPr lang="x-none" sz="2800" b="1" dirty="0">
                <a:solidFill>
                  <a:schemeClr val="bg1"/>
                </a:solidFill>
              </a:rPr>
              <a:t>and My </a:t>
            </a:r>
            <a:r>
              <a:rPr lang="x-none" sz="2800" b="1" dirty="0">
                <a:solidFill>
                  <a:srgbClr val="FFFF00"/>
                </a:solidFill>
              </a:rPr>
              <a:t>burden is light</a:t>
            </a:r>
            <a:r>
              <a:rPr lang="x-none" sz="2800" b="1" dirty="0">
                <a:solidFill>
                  <a:schemeClr val="bg1"/>
                </a:solidFill>
              </a:rPr>
              <a:t>.</a:t>
            </a:r>
            <a:r>
              <a:rPr lang="en-US" sz="2800" b="1" dirty="0">
                <a:solidFill>
                  <a:schemeClr val="bg1"/>
                </a:solidFill>
              </a:rPr>
              <a:t> </a:t>
            </a:r>
          </a:p>
          <a:p>
            <a:pPr algn="just"/>
            <a:r>
              <a:rPr lang="en-US" sz="2800" b="1" dirty="0">
                <a:solidFill>
                  <a:schemeClr val="bg1"/>
                </a:solidFill>
              </a:rPr>
              <a:t>					Matt. 11:28-30</a:t>
            </a:r>
          </a:p>
          <a:p>
            <a:pPr algn="just"/>
            <a:endParaRPr lang="en-US" sz="2600" b="1" dirty="0">
              <a:solidFill>
                <a:schemeClr val="bg1"/>
              </a:solidFill>
            </a:endParaRPr>
          </a:p>
          <a:p>
            <a:pPr marL="342900" indent="-342900" algn="just">
              <a:buFont typeface="Arial" panose="020B0604020202020204" pitchFamily="34" charset="0"/>
              <a:buChar char="•"/>
            </a:pPr>
            <a:r>
              <a:rPr lang="en-US" sz="2600" b="1" dirty="0">
                <a:solidFill>
                  <a:schemeClr val="bg1"/>
                </a:solidFill>
              </a:rPr>
              <a:t>Universal in scope—All who labor</a:t>
            </a:r>
          </a:p>
          <a:p>
            <a:pPr marL="342900" indent="-342900" algn="just">
              <a:buFont typeface="Arial" panose="020B0604020202020204" pitchFamily="34" charset="0"/>
              <a:buChar char="•"/>
            </a:pPr>
            <a:r>
              <a:rPr lang="en-US" sz="2600" b="1" dirty="0">
                <a:solidFill>
                  <a:schemeClr val="bg1"/>
                </a:solidFill>
              </a:rPr>
              <a:t>Universal in responsibility—Take My yoke and learn</a:t>
            </a:r>
          </a:p>
          <a:p>
            <a:pPr marL="342900" indent="-342900" algn="just">
              <a:buFont typeface="Arial" panose="020B0604020202020204" pitchFamily="34" charset="0"/>
              <a:buChar char="•"/>
            </a:pPr>
            <a:r>
              <a:rPr lang="en-US" sz="2600" b="1" dirty="0">
                <a:solidFill>
                  <a:schemeClr val="bg1"/>
                </a:solidFill>
              </a:rPr>
              <a:t>Universal in the Inviter—Come to Me…My yoke…</a:t>
            </a:r>
          </a:p>
          <a:p>
            <a:pPr marL="342900" indent="-342900" algn="just">
              <a:buFont typeface="Arial" panose="020B0604020202020204" pitchFamily="34" charset="0"/>
              <a:buChar char="•"/>
            </a:pPr>
            <a:r>
              <a:rPr lang="en-US" sz="2600" b="1" dirty="0">
                <a:solidFill>
                  <a:srgbClr val="FFFF00"/>
                </a:solidFill>
              </a:rPr>
              <a:t>Universal in blessing promised—rest for you soul, and an easy yoke and light burden</a:t>
            </a:r>
          </a:p>
        </p:txBody>
      </p:sp>
    </p:spTree>
    <p:extLst>
      <p:ext uri="{BB962C8B-B14F-4D97-AF65-F5344CB8AC3E}">
        <p14:creationId xmlns:p14="http://schemas.microsoft.com/office/powerpoint/2010/main" val="2426479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282198"/>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The Great Invitation</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Invitation—Background </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Invitation—Extended</a:t>
            </a: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The Great Invitation—Implemented</a:t>
            </a:r>
          </a:p>
          <a:p>
            <a:pPr marL="1143000" lvl="2" indent="-342900">
              <a:spcAft>
                <a:spcPts val="300"/>
              </a:spcAft>
              <a:buFont typeface="Arial" panose="020B0604020202020204" pitchFamily="34" charset="0"/>
              <a:buChar char="•"/>
            </a:pPr>
            <a:r>
              <a:rPr lang="en-US" sz="2600" b="1" dirty="0">
                <a:solidFill>
                  <a:schemeClr val="bg1"/>
                </a:solidFill>
                <a:latin typeface="Calibri" charset="0"/>
                <a:ea typeface="Calibri" charset="0"/>
                <a:cs typeface="Times New Roman" charset="0"/>
              </a:rPr>
              <a:t>Teaching all nations—Matt. 28:19</a:t>
            </a:r>
          </a:p>
          <a:p>
            <a:pPr marL="1143000" lvl="2" indent="-342900">
              <a:spcAft>
                <a:spcPts val="300"/>
              </a:spcAft>
              <a:buFont typeface="Arial" panose="020B0604020202020204" pitchFamily="34" charset="0"/>
              <a:buChar char="•"/>
            </a:pPr>
            <a:r>
              <a:rPr lang="en-US" sz="2600" b="1" dirty="0">
                <a:solidFill>
                  <a:schemeClr val="bg1"/>
                </a:solidFill>
                <a:latin typeface="Calibri" charset="0"/>
                <a:ea typeface="Calibri" charset="0"/>
                <a:cs typeface="Times New Roman" charset="0"/>
              </a:rPr>
              <a:t>Teaching every creature—Mark 16:16</a:t>
            </a:r>
          </a:p>
          <a:p>
            <a:pPr marL="1143000" lvl="2" indent="-342900">
              <a:spcAft>
                <a:spcPts val="300"/>
              </a:spcAft>
              <a:buFont typeface="Arial" panose="020B0604020202020204" pitchFamily="34" charset="0"/>
              <a:buChar char="•"/>
            </a:pPr>
            <a:r>
              <a:rPr lang="en-US" sz="2600" b="1" dirty="0">
                <a:solidFill>
                  <a:schemeClr val="bg1"/>
                </a:solidFill>
                <a:latin typeface="Calibri" charset="0"/>
                <a:ea typeface="Calibri" charset="0"/>
                <a:cs typeface="Times New Roman" charset="0"/>
              </a:rPr>
              <a:t>To the uttermost parts of the earth—Acts 1:8 </a:t>
            </a:r>
          </a:p>
          <a:p>
            <a:pPr marL="1143000" lvl="2" indent="-342900">
              <a:spcAft>
                <a:spcPts val="300"/>
              </a:spcAft>
              <a:buFont typeface="Arial" panose="020B0604020202020204" pitchFamily="34" charset="0"/>
              <a:buChar char="•"/>
            </a:pPr>
            <a:r>
              <a:rPr lang="en-US" sz="2600" b="1" dirty="0">
                <a:solidFill>
                  <a:schemeClr val="bg1"/>
                </a:solidFill>
                <a:latin typeface="Calibri" charset="0"/>
                <a:ea typeface="Calibri" charset="0"/>
                <a:cs typeface="Times New Roman" charset="0"/>
              </a:rPr>
              <a:t>Everyone in 1</a:t>
            </a:r>
            <a:r>
              <a:rPr lang="en-US" sz="2600" b="1" baseline="30000" dirty="0">
                <a:solidFill>
                  <a:schemeClr val="bg1"/>
                </a:solidFill>
                <a:latin typeface="Calibri" charset="0"/>
                <a:ea typeface="Calibri" charset="0"/>
                <a:cs typeface="Times New Roman" charset="0"/>
              </a:rPr>
              <a:t>st</a:t>
            </a:r>
            <a:r>
              <a:rPr lang="en-US" sz="2600" b="1" dirty="0">
                <a:solidFill>
                  <a:schemeClr val="bg1"/>
                </a:solidFill>
                <a:latin typeface="Calibri" charset="0"/>
                <a:ea typeface="Calibri" charset="0"/>
                <a:cs typeface="Times New Roman" charset="0"/>
              </a:rPr>
              <a:t> century heard invitation—Col. 1:23</a:t>
            </a:r>
            <a:endParaRPr lang="en-US" sz="32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482089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282198"/>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The Great Invitation</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Invitation—Background </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Invitation—Extended</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Invitation—Implemented</a:t>
            </a: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The Great Invitation—Explained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Coming to Jesus</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By being drawn by the Father</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Father draws by teaching and learning</a:t>
            </a:r>
            <a:endParaRPr lang="en-US" sz="32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164517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308872"/>
          </a:xfrm>
          <a:prstGeom prst="rect">
            <a:avLst/>
          </a:prstGeom>
          <a:noFill/>
        </p:spPr>
        <p:txBody>
          <a:bodyPr wrap="square" rtlCol="0">
            <a:spAutoFit/>
          </a:bodyPr>
          <a:lstStyle/>
          <a:p>
            <a:pPr algn="just"/>
            <a:r>
              <a:rPr lang="en-US" sz="2400" b="1" dirty="0">
                <a:solidFill>
                  <a:schemeClr val="bg1"/>
                </a:solidFill>
              </a:rPr>
              <a:t> </a:t>
            </a:r>
            <a:endParaRPr lang="en-US" sz="2400" dirty="0">
              <a:solidFill>
                <a:schemeClr val="bg1"/>
              </a:solidFill>
            </a:endParaRPr>
          </a:p>
          <a:p>
            <a:pPr algn="just"/>
            <a:r>
              <a:rPr lang="en-US" sz="2800" b="1" dirty="0">
                <a:solidFill>
                  <a:schemeClr val="bg1"/>
                </a:solidFill>
              </a:rPr>
              <a:t>  </a:t>
            </a:r>
            <a:r>
              <a:rPr lang="x-none" sz="2800" b="1" dirty="0">
                <a:solidFill>
                  <a:schemeClr val="bg1"/>
                </a:solidFill>
              </a:rPr>
              <a:t>44  No one can </a:t>
            </a:r>
            <a:r>
              <a:rPr lang="x-none" sz="2800" b="1" dirty="0">
                <a:solidFill>
                  <a:srgbClr val="FFFF00"/>
                </a:solidFill>
              </a:rPr>
              <a:t>come to Me </a:t>
            </a:r>
            <a:r>
              <a:rPr lang="x-none" sz="2800" b="1" dirty="0">
                <a:solidFill>
                  <a:schemeClr val="bg1"/>
                </a:solidFill>
              </a:rPr>
              <a:t>unless the Father who sent Me draws him; and I will raise him up at the last day. </a:t>
            </a:r>
            <a:endParaRPr lang="en-US" sz="2800" dirty="0">
              <a:solidFill>
                <a:schemeClr val="bg1"/>
              </a:solidFill>
            </a:endParaRPr>
          </a:p>
          <a:p>
            <a:pPr algn="just"/>
            <a:r>
              <a:rPr lang="x-none" sz="2800" b="1" dirty="0">
                <a:solidFill>
                  <a:schemeClr val="bg1"/>
                </a:solidFill>
              </a:rPr>
              <a:t>  45  It is written in the prophets, </a:t>
            </a:r>
            <a:r>
              <a:rPr lang="en-US" sz="2800" b="1" dirty="0">
                <a:solidFill>
                  <a:schemeClr val="bg1"/>
                </a:solidFill>
              </a:rPr>
              <a:t>“And they shall all be taught by God</a:t>
            </a:r>
            <a:r>
              <a:rPr lang="x-none" sz="2800" b="1" dirty="0">
                <a:solidFill>
                  <a:schemeClr val="bg1"/>
                </a:solidFill>
              </a:rPr>
              <a:t>.</a:t>
            </a:r>
            <a:r>
              <a:rPr lang="en-US" sz="2800" b="1" dirty="0">
                <a:solidFill>
                  <a:schemeClr val="bg1"/>
                </a:solidFill>
              </a:rPr>
              <a:t>”</a:t>
            </a:r>
            <a:r>
              <a:rPr lang="x-none" sz="2800" b="1" dirty="0">
                <a:solidFill>
                  <a:schemeClr val="bg1"/>
                </a:solidFill>
              </a:rPr>
              <a:t> Therefore everyone who has heard and learned from the Father comes to Me. </a:t>
            </a:r>
            <a:endParaRPr lang="en-US" sz="2800" b="1" dirty="0">
              <a:solidFill>
                <a:schemeClr val="bg1"/>
              </a:solidFill>
            </a:endParaRPr>
          </a:p>
          <a:p>
            <a:pPr algn="just"/>
            <a:r>
              <a:rPr lang="en-US" sz="2800" b="1" dirty="0">
                <a:solidFill>
                  <a:schemeClr val="bg1"/>
                </a:solidFill>
              </a:rPr>
              <a:t>					John 6:41-45 </a:t>
            </a:r>
          </a:p>
          <a:p>
            <a:pPr algn="just"/>
            <a:endParaRPr lang="en-US" sz="2800" b="1" dirty="0">
              <a:solidFill>
                <a:schemeClr val="bg1"/>
              </a:solidFill>
            </a:endParaRPr>
          </a:p>
          <a:p>
            <a:pPr marL="1143000" lvl="2" indent="-342900">
              <a:spcAft>
                <a:spcPts val="300"/>
              </a:spcAft>
              <a:buFont typeface="Arial" panose="020B0604020202020204" pitchFamily="34" charset="0"/>
              <a:buChar char="•"/>
            </a:pPr>
            <a:r>
              <a:rPr lang="en-US" sz="2600" b="1" dirty="0">
                <a:solidFill>
                  <a:srgbClr val="FFFF00"/>
                </a:solidFill>
                <a:latin typeface="Calibri" charset="0"/>
                <a:ea typeface="Calibri" charset="0"/>
                <a:cs typeface="Times New Roman" charset="0"/>
              </a:rPr>
              <a:t>Coming to Jesus</a:t>
            </a:r>
            <a:endParaRPr lang="en-US" sz="2400" dirty="0">
              <a:solidFill>
                <a:schemeClr val="bg1"/>
              </a:solidFill>
            </a:endParaRPr>
          </a:p>
        </p:txBody>
      </p:sp>
    </p:spTree>
    <p:extLst>
      <p:ext uri="{BB962C8B-B14F-4D97-AF65-F5344CB8AC3E}">
        <p14:creationId xmlns:p14="http://schemas.microsoft.com/office/powerpoint/2010/main" val="3248193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747453"/>
          </a:xfrm>
          <a:prstGeom prst="rect">
            <a:avLst/>
          </a:prstGeom>
          <a:noFill/>
        </p:spPr>
        <p:txBody>
          <a:bodyPr wrap="square" rtlCol="0">
            <a:spAutoFit/>
          </a:bodyPr>
          <a:lstStyle/>
          <a:p>
            <a:pPr algn="just"/>
            <a:r>
              <a:rPr lang="en-US" sz="2400" b="1" dirty="0">
                <a:solidFill>
                  <a:schemeClr val="bg1"/>
                </a:solidFill>
              </a:rPr>
              <a:t> </a:t>
            </a:r>
            <a:endParaRPr lang="en-US" sz="2400" dirty="0">
              <a:solidFill>
                <a:schemeClr val="bg1"/>
              </a:solidFill>
            </a:endParaRPr>
          </a:p>
          <a:p>
            <a:pPr algn="just"/>
            <a:r>
              <a:rPr lang="en-US" sz="2800" b="1" dirty="0">
                <a:solidFill>
                  <a:schemeClr val="bg1"/>
                </a:solidFill>
              </a:rPr>
              <a:t>  </a:t>
            </a:r>
            <a:r>
              <a:rPr lang="x-none" sz="2800" b="1" dirty="0">
                <a:solidFill>
                  <a:schemeClr val="bg1"/>
                </a:solidFill>
              </a:rPr>
              <a:t>44  No one can come to Me </a:t>
            </a:r>
            <a:r>
              <a:rPr lang="x-none" sz="2800" b="1" dirty="0">
                <a:solidFill>
                  <a:srgbClr val="FFFF00"/>
                </a:solidFill>
              </a:rPr>
              <a:t>unless the Father who sent Me draws him;</a:t>
            </a:r>
            <a:r>
              <a:rPr lang="x-none" sz="2800" b="1" dirty="0">
                <a:solidFill>
                  <a:schemeClr val="bg1"/>
                </a:solidFill>
              </a:rPr>
              <a:t> and I will raise him up at the last day. </a:t>
            </a:r>
            <a:endParaRPr lang="en-US" sz="2800" dirty="0">
              <a:solidFill>
                <a:schemeClr val="bg1"/>
              </a:solidFill>
            </a:endParaRPr>
          </a:p>
          <a:p>
            <a:pPr algn="just"/>
            <a:r>
              <a:rPr lang="x-none" sz="2800" b="1" dirty="0">
                <a:solidFill>
                  <a:schemeClr val="bg1"/>
                </a:solidFill>
              </a:rPr>
              <a:t>  45  It is written in the prophets, </a:t>
            </a:r>
            <a:r>
              <a:rPr lang="en-US" sz="2800" b="1" dirty="0">
                <a:solidFill>
                  <a:schemeClr val="bg1"/>
                </a:solidFill>
              </a:rPr>
              <a:t>“And they shall all be taught by God</a:t>
            </a:r>
            <a:r>
              <a:rPr lang="x-none" sz="2800" b="1" dirty="0">
                <a:solidFill>
                  <a:schemeClr val="bg1"/>
                </a:solidFill>
              </a:rPr>
              <a:t>.</a:t>
            </a:r>
            <a:r>
              <a:rPr lang="en-US" sz="2800" b="1" dirty="0">
                <a:solidFill>
                  <a:schemeClr val="bg1"/>
                </a:solidFill>
              </a:rPr>
              <a:t>”</a:t>
            </a:r>
            <a:r>
              <a:rPr lang="x-none" sz="2800" b="1" dirty="0">
                <a:solidFill>
                  <a:schemeClr val="bg1"/>
                </a:solidFill>
              </a:rPr>
              <a:t> Therefore everyone who has heard and learned from the Father comes to Me. </a:t>
            </a:r>
            <a:endParaRPr lang="en-US" sz="2800" b="1" dirty="0">
              <a:solidFill>
                <a:schemeClr val="bg1"/>
              </a:solidFill>
            </a:endParaRPr>
          </a:p>
          <a:p>
            <a:pPr algn="just"/>
            <a:r>
              <a:rPr lang="en-US" sz="2800" b="1" dirty="0">
                <a:solidFill>
                  <a:schemeClr val="bg1"/>
                </a:solidFill>
              </a:rPr>
              <a:t>					John 6:41-45 </a:t>
            </a:r>
          </a:p>
          <a:p>
            <a:pPr algn="just"/>
            <a:endParaRPr lang="en-US" sz="2800" b="1" dirty="0">
              <a:solidFill>
                <a:schemeClr val="bg1"/>
              </a:solidFill>
            </a:endParaRPr>
          </a:p>
          <a:p>
            <a:pPr marL="1143000" lvl="2" indent="-342900">
              <a:spcAft>
                <a:spcPts val="300"/>
              </a:spcAft>
              <a:buFont typeface="Arial" panose="020B0604020202020204" pitchFamily="34" charset="0"/>
              <a:buChar char="•"/>
            </a:pPr>
            <a:r>
              <a:rPr lang="en-US" sz="2600" b="1" dirty="0">
                <a:solidFill>
                  <a:schemeClr val="bg1"/>
                </a:solidFill>
                <a:latin typeface="Calibri" charset="0"/>
                <a:ea typeface="Calibri" charset="0"/>
                <a:cs typeface="Times New Roman" charset="0"/>
              </a:rPr>
              <a:t>Coming to Jesus</a:t>
            </a:r>
          </a:p>
          <a:p>
            <a:pPr marL="1143000" lvl="2" indent="-342900">
              <a:spcAft>
                <a:spcPts val="300"/>
              </a:spcAft>
              <a:buFont typeface="Arial" panose="020B0604020202020204" pitchFamily="34" charset="0"/>
              <a:buChar char="•"/>
            </a:pPr>
            <a:r>
              <a:rPr lang="en-US" sz="2600" b="1" dirty="0">
                <a:solidFill>
                  <a:srgbClr val="FFFF00"/>
                </a:solidFill>
                <a:latin typeface="Calibri" charset="0"/>
                <a:ea typeface="Calibri" charset="0"/>
                <a:cs typeface="Times New Roman" charset="0"/>
              </a:rPr>
              <a:t>By being drawn by the Father</a:t>
            </a:r>
            <a:endParaRPr lang="en-US" sz="2400" dirty="0">
              <a:solidFill>
                <a:schemeClr val="bg1"/>
              </a:solidFill>
            </a:endParaRPr>
          </a:p>
        </p:txBody>
      </p:sp>
    </p:spTree>
    <p:extLst>
      <p:ext uri="{BB962C8B-B14F-4D97-AF65-F5344CB8AC3E}">
        <p14:creationId xmlns:p14="http://schemas.microsoft.com/office/powerpoint/2010/main" val="897601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5993949"/>
          </a:xfrm>
          <a:prstGeom prst="rect">
            <a:avLst/>
          </a:prstGeom>
          <a:noFill/>
        </p:spPr>
        <p:txBody>
          <a:bodyPr wrap="square" rtlCol="0">
            <a:spAutoFit/>
          </a:bodyPr>
          <a:lstStyle/>
          <a:p>
            <a:pPr algn="just"/>
            <a:r>
              <a:rPr lang="en-US" sz="2400" b="1" dirty="0">
                <a:solidFill>
                  <a:schemeClr val="bg1"/>
                </a:solidFill>
              </a:rPr>
              <a:t> </a:t>
            </a:r>
            <a:endParaRPr lang="en-US" sz="2400" dirty="0">
              <a:solidFill>
                <a:schemeClr val="bg1"/>
              </a:solidFill>
            </a:endParaRPr>
          </a:p>
          <a:p>
            <a:pPr algn="just"/>
            <a:r>
              <a:rPr lang="en-US" sz="2800" b="1" dirty="0">
                <a:solidFill>
                  <a:schemeClr val="bg1"/>
                </a:solidFill>
              </a:rPr>
              <a:t>  </a:t>
            </a:r>
            <a:r>
              <a:rPr lang="x-none" sz="2800" b="1" dirty="0">
                <a:solidFill>
                  <a:schemeClr val="bg1"/>
                </a:solidFill>
              </a:rPr>
              <a:t>44  No one can come to Me unless the Father who sent Me draws him; and I will raise him </a:t>
            </a:r>
            <a:r>
              <a:rPr lang="en-US" sz="2800" b="1" dirty="0">
                <a:solidFill>
                  <a:schemeClr val="bg1"/>
                </a:solidFill>
              </a:rPr>
              <a:t>up </a:t>
            </a:r>
            <a:r>
              <a:rPr lang="x-none" sz="2800" b="1" dirty="0">
                <a:solidFill>
                  <a:schemeClr val="bg1"/>
                </a:solidFill>
              </a:rPr>
              <a:t>at the last day. </a:t>
            </a:r>
            <a:endParaRPr lang="en-US" sz="2800" dirty="0">
              <a:solidFill>
                <a:schemeClr val="bg1"/>
              </a:solidFill>
            </a:endParaRPr>
          </a:p>
          <a:p>
            <a:pPr algn="just"/>
            <a:r>
              <a:rPr lang="x-none" sz="2800" b="1" dirty="0">
                <a:solidFill>
                  <a:schemeClr val="bg1"/>
                </a:solidFill>
              </a:rPr>
              <a:t>  45  It is written in the prophets, </a:t>
            </a:r>
            <a:r>
              <a:rPr lang="en-US" sz="2800" b="1" dirty="0">
                <a:solidFill>
                  <a:schemeClr val="bg1"/>
                </a:solidFill>
              </a:rPr>
              <a:t>“And they shall all be </a:t>
            </a:r>
            <a:r>
              <a:rPr lang="en-US" sz="2800" b="1" dirty="0">
                <a:solidFill>
                  <a:srgbClr val="FFFF00"/>
                </a:solidFill>
              </a:rPr>
              <a:t>taught by God</a:t>
            </a:r>
            <a:r>
              <a:rPr lang="x-none" sz="2800" b="1" dirty="0">
                <a:solidFill>
                  <a:schemeClr val="bg1"/>
                </a:solidFill>
              </a:rPr>
              <a:t>.</a:t>
            </a:r>
            <a:r>
              <a:rPr lang="en-US" sz="2800" b="1" dirty="0">
                <a:solidFill>
                  <a:schemeClr val="bg1"/>
                </a:solidFill>
              </a:rPr>
              <a:t>”</a:t>
            </a:r>
            <a:r>
              <a:rPr lang="x-none" sz="2800" b="1" dirty="0">
                <a:solidFill>
                  <a:schemeClr val="bg1"/>
                </a:solidFill>
              </a:rPr>
              <a:t> Therefore everyone who has </a:t>
            </a:r>
            <a:r>
              <a:rPr lang="x-none" sz="2800" b="1" dirty="0">
                <a:solidFill>
                  <a:srgbClr val="FFFF00"/>
                </a:solidFill>
              </a:rPr>
              <a:t>heard and learned from the Father </a:t>
            </a:r>
            <a:r>
              <a:rPr lang="x-none" sz="2800" b="1" dirty="0">
                <a:solidFill>
                  <a:schemeClr val="bg1"/>
                </a:solidFill>
              </a:rPr>
              <a:t>comes to Me. </a:t>
            </a:r>
            <a:endParaRPr lang="en-US" sz="2800" b="1" dirty="0">
              <a:solidFill>
                <a:schemeClr val="bg1"/>
              </a:solidFill>
            </a:endParaRPr>
          </a:p>
          <a:p>
            <a:pPr algn="just"/>
            <a:r>
              <a:rPr lang="en-US" sz="2800" b="1" dirty="0">
                <a:solidFill>
                  <a:schemeClr val="bg1"/>
                </a:solidFill>
              </a:rPr>
              <a:t>					John 6:41-45 </a:t>
            </a:r>
          </a:p>
          <a:p>
            <a:pPr algn="just"/>
            <a:endParaRPr lang="en-US" sz="2800" b="1" dirty="0">
              <a:solidFill>
                <a:schemeClr val="bg1"/>
              </a:solidFill>
            </a:endParaRPr>
          </a:p>
          <a:p>
            <a:pPr marL="1143000" lvl="2" indent="-342900">
              <a:spcAft>
                <a:spcPts val="300"/>
              </a:spcAft>
              <a:buFont typeface="Arial" panose="020B0604020202020204" pitchFamily="34" charset="0"/>
              <a:buChar char="•"/>
            </a:pPr>
            <a:r>
              <a:rPr lang="en-US" sz="2600" b="1" dirty="0">
                <a:solidFill>
                  <a:schemeClr val="bg1"/>
                </a:solidFill>
                <a:latin typeface="Calibri" charset="0"/>
                <a:ea typeface="Calibri" charset="0"/>
                <a:cs typeface="Times New Roman" charset="0"/>
              </a:rPr>
              <a:t>Coming to Jesus</a:t>
            </a:r>
          </a:p>
          <a:p>
            <a:pPr marL="1143000" lvl="2" indent="-342900">
              <a:spcAft>
                <a:spcPts val="300"/>
              </a:spcAft>
              <a:buFont typeface="Arial" panose="020B0604020202020204" pitchFamily="34" charset="0"/>
              <a:buChar char="•"/>
            </a:pPr>
            <a:r>
              <a:rPr lang="en-US" sz="2600" b="1" dirty="0">
                <a:solidFill>
                  <a:schemeClr val="bg1"/>
                </a:solidFill>
                <a:latin typeface="Calibri" charset="0"/>
                <a:ea typeface="Calibri" charset="0"/>
                <a:cs typeface="Times New Roman" charset="0"/>
              </a:rPr>
              <a:t>By being drawn by the Father</a:t>
            </a:r>
            <a:endParaRPr lang="en-US" sz="26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600" b="1" dirty="0">
                <a:solidFill>
                  <a:srgbClr val="FFFF00"/>
                </a:solidFill>
                <a:latin typeface="Calibri" charset="0"/>
                <a:ea typeface="Calibri" charset="0"/>
                <a:cs typeface="Times New Roman" charset="0"/>
              </a:rPr>
              <a:t>The Father draws by taught by God and learning from </a:t>
            </a:r>
            <a:r>
              <a:rPr lang="en-US" sz="2600" b="1" dirty="0" err="1">
                <a:solidFill>
                  <a:srgbClr val="FFFF00"/>
                </a:solidFill>
                <a:latin typeface="Calibri" charset="0"/>
                <a:ea typeface="Calibri" charset="0"/>
                <a:cs typeface="Times New Roman" charset="0"/>
              </a:rPr>
              <a:t>HIm</a:t>
            </a:r>
            <a:endParaRPr lang="en-US" sz="2600" b="1" dirty="0">
              <a:solidFill>
                <a:srgbClr val="FFFF00"/>
              </a:solidFill>
              <a:latin typeface="Calibri" charset="0"/>
              <a:ea typeface="Calibri" charset="0"/>
              <a:cs typeface="Times New Roman" charset="0"/>
            </a:endParaRPr>
          </a:p>
          <a:p>
            <a:pPr algn="just"/>
            <a:endParaRPr lang="en-US" sz="2400" dirty="0">
              <a:solidFill>
                <a:schemeClr val="bg1"/>
              </a:solidFill>
            </a:endParaRPr>
          </a:p>
        </p:txBody>
      </p:sp>
    </p:spTree>
    <p:extLst>
      <p:ext uri="{BB962C8B-B14F-4D97-AF65-F5344CB8AC3E}">
        <p14:creationId xmlns:p14="http://schemas.microsoft.com/office/powerpoint/2010/main" val="489256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5659498"/>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The Great Invitation</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Invitation—Background </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Invitation—Extended</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Invitation—Implemented</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Invitation—Explained</a:t>
            </a: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The Great Invitation—illustrated</a:t>
            </a:r>
            <a:r>
              <a:rPr lang="en-US" sz="2600" b="1" dirty="0">
                <a:solidFill>
                  <a:srgbClr val="FFFF00"/>
                </a:solidFill>
                <a:latin typeface="Calibri" charset="0"/>
                <a:ea typeface="Calibri" charset="0"/>
                <a:cs typeface="Times New Roman" charset="0"/>
              </a:rPr>
              <a:t> </a:t>
            </a:r>
          </a:p>
          <a:p>
            <a:pPr marL="1143000" lvl="2" indent="-342900">
              <a:spcAft>
                <a:spcPts val="300"/>
              </a:spcAft>
              <a:buFont typeface="Arial" panose="020B0604020202020204" pitchFamily="34" charset="0"/>
              <a:buChar char="•"/>
            </a:pPr>
            <a:r>
              <a:rPr lang="en-US" sz="2600" b="1" dirty="0">
                <a:solidFill>
                  <a:schemeClr val="bg1"/>
                </a:solidFill>
                <a:latin typeface="Calibri" charset="0"/>
                <a:ea typeface="Calibri" charset="0"/>
                <a:cs typeface="Times New Roman" charset="0"/>
              </a:rPr>
              <a:t>Romans 10:13-17</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Calling upon the Lord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Calling because one has believed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Believing because one has heard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Hearing because a messenger has taught</a:t>
            </a:r>
            <a:endParaRPr lang="en-US" sz="32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05096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3785652"/>
          </a:xfrm>
          <a:prstGeom prst="rect">
            <a:avLst/>
          </a:prstGeom>
          <a:noFill/>
        </p:spPr>
        <p:txBody>
          <a:bodyPr wrap="square" rtlCol="0">
            <a:spAutoFit/>
          </a:bodyPr>
          <a:lstStyle/>
          <a:p>
            <a:pPr algn="just"/>
            <a:r>
              <a:rPr lang="en-US" sz="2400" b="1" dirty="0">
                <a:solidFill>
                  <a:schemeClr val="bg1"/>
                </a:solidFill>
              </a:rPr>
              <a:t> </a:t>
            </a:r>
            <a:r>
              <a:rPr lang="x-none" sz="2400" b="1" dirty="0">
                <a:solidFill>
                  <a:schemeClr val="bg1"/>
                </a:solidFill>
              </a:rPr>
              <a:t>13  For "</a:t>
            </a:r>
            <a:r>
              <a:rPr lang="en-US" sz="2400" b="1" dirty="0">
                <a:solidFill>
                  <a:schemeClr val="bg1"/>
                </a:solidFill>
              </a:rPr>
              <a:t>Whoever </a:t>
            </a:r>
            <a:r>
              <a:rPr lang="en-US" sz="2400" b="1" dirty="0">
                <a:solidFill>
                  <a:srgbClr val="FFFF00"/>
                </a:solidFill>
              </a:rPr>
              <a:t>calls on the name of the Lord </a:t>
            </a:r>
            <a:r>
              <a:rPr lang="en-US" sz="2400" b="1" dirty="0">
                <a:solidFill>
                  <a:schemeClr val="bg1"/>
                </a:solidFill>
              </a:rPr>
              <a:t>shall be saved</a:t>
            </a:r>
            <a:r>
              <a:rPr lang="x-none" sz="2400" b="1" dirty="0">
                <a:solidFill>
                  <a:schemeClr val="bg1"/>
                </a:solidFill>
              </a:rPr>
              <a:t>." </a:t>
            </a:r>
            <a:endParaRPr lang="en-US" sz="2400" b="1" dirty="0">
              <a:solidFill>
                <a:schemeClr val="bg1"/>
              </a:solidFill>
            </a:endParaRPr>
          </a:p>
          <a:p>
            <a:pPr algn="just"/>
            <a:r>
              <a:rPr lang="x-none" sz="2400" b="1" dirty="0">
                <a:solidFill>
                  <a:schemeClr val="bg1"/>
                </a:solidFill>
              </a:rPr>
              <a:t> 14  How then shall they call on Him in whom they have not believed? And how shall they believe in Him of whom they have not heard? And how shall they hear without a preacher? </a:t>
            </a:r>
            <a:endParaRPr lang="en-US" sz="2400" b="1" dirty="0">
              <a:solidFill>
                <a:schemeClr val="bg1"/>
              </a:solidFill>
            </a:endParaRPr>
          </a:p>
          <a:p>
            <a:pPr algn="just"/>
            <a:endParaRPr lang="en-US" sz="2400" b="1" dirty="0">
              <a:solidFill>
                <a:schemeClr val="bg1"/>
              </a:solidFill>
            </a:endParaRPr>
          </a:p>
          <a:p>
            <a:pPr algn="just"/>
            <a:r>
              <a:rPr lang="en-US" sz="2400" b="1" dirty="0">
                <a:solidFill>
                  <a:schemeClr val="bg1"/>
                </a:solidFill>
              </a:rPr>
              <a:t>. . . </a:t>
            </a:r>
            <a:r>
              <a:rPr lang="x-none" sz="2400" b="1" dirty="0">
                <a:solidFill>
                  <a:schemeClr val="bg1"/>
                </a:solidFill>
              </a:rPr>
              <a:t> 17  So then faith comes by hearing, and hearing by the word of God. </a:t>
            </a:r>
            <a:endParaRPr lang="en-US" sz="2400" b="1" dirty="0">
              <a:solidFill>
                <a:schemeClr val="bg1"/>
              </a:solidFill>
            </a:endParaRPr>
          </a:p>
          <a:p>
            <a:pPr algn="just"/>
            <a:r>
              <a:rPr lang="en-US" sz="2400" b="1" dirty="0">
                <a:solidFill>
                  <a:schemeClr val="bg1"/>
                </a:solidFill>
              </a:rPr>
              <a:t>					Rom. 10:11-14, 17</a:t>
            </a:r>
          </a:p>
          <a:p>
            <a:pPr algn="just"/>
            <a:endParaRPr lang="en-US" sz="2400" b="1" dirty="0">
              <a:solidFill>
                <a:schemeClr val="bg1"/>
              </a:solidFill>
            </a:endParaRP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Calling upon the Lord</a:t>
            </a:r>
            <a:endParaRPr lang="en-US" sz="2400" b="1" dirty="0">
              <a:solidFill>
                <a:schemeClr val="bg1"/>
              </a:solidFill>
            </a:endParaRPr>
          </a:p>
        </p:txBody>
      </p:sp>
    </p:spTree>
    <p:extLst>
      <p:ext uri="{BB962C8B-B14F-4D97-AF65-F5344CB8AC3E}">
        <p14:creationId xmlns:p14="http://schemas.microsoft.com/office/powerpoint/2010/main" val="1243470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193456"/>
          </a:xfrm>
          <a:prstGeom prst="rect">
            <a:avLst/>
          </a:prstGeom>
          <a:noFill/>
        </p:spPr>
        <p:txBody>
          <a:bodyPr wrap="square" rtlCol="0">
            <a:spAutoFit/>
          </a:bodyPr>
          <a:lstStyle/>
          <a:p>
            <a:pPr algn="just"/>
            <a:r>
              <a:rPr lang="en-US" sz="2400" b="1" dirty="0">
                <a:solidFill>
                  <a:schemeClr val="bg1"/>
                </a:solidFill>
              </a:rPr>
              <a:t> </a:t>
            </a:r>
            <a:r>
              <a:rPr lang="x-none" sz="2400" b="1" dirty="0">
                <a:solidFill>
                  <a:schemeClr val="bg1"/>
                </a:solidFill>
              </a:rPr>
              <a:t>13  For "</a:t>
            </a:r>
            <a:r>
              <a:rPr lang="en-US" sz="2400" b="1" dirty="0">
                <a:solidFill>
                  <a:schemeClr val="bg1"/>
                </a:solidFill>
              </a:rPr>
              <a:t>Whoever calls on the name of the Lord shall be saved</a:t>
            </a:r>
            <a:r>
              <a:rPr lang="x-none" sz="2400" b="1" dirty="0">
                <a:solidFill>
                  <a:schemeClr val="bg1"/>
                </a:solidFill>
              </a:rPr>
              <a:t>." </a:t>
            </a:r>
            <a:endParaRPr lang="en-US" sz="2400" b="1" dirty="0">
              <a:solidFill>
                <a:schemeClr val="bg1"/>
              </a:solidFill>
            </a:endParaRPr>
          </a:p>
          <a:p>
            <a:pPr algn="just"/>
            <a:r>
              <a:rPr lang="x-none" sz="2400" b="1" dirty="0">
                <a:solidFill>
                  <a:schemeClr val="bg1"/>
                </a:solidFill>
              </a:rPr>
              <a:t> 14  How then shall they </a:t>
            </a:r>
            <a:r>
              <a:rPr lang="x-none" sz="2400" b="1" dirty="0">
                <a:solidFill>
                  <a:srgbClr val="FFFF00"/>
                </a:solidFill>
              </a:rPr>
              <a:t>call on Him in whom they have not believed?</a:t>
            </a:r>
            <a:r>
              <a:rPr lang="x-none" sz="2400" b="1" dirty="0">
                <a:solidFill>
                  <a:schemeClr val="bg1"/>
                </a:solidFill>
              </a:rPr>
              <a:t> And how shall they believe in Him of whom they have not heard? And how shall they hear without a preacher? </a:t>
            </a:r>
            <a:endParaRPr lang="en-US" sz="2400" b="1" dirty="0">
              <a:solidFill>
                <a:schemeClr val="bg1"/>
              </a:solidFill>
            </a:endParaRPr>
          </a:p>
          <a:p>
            <a:pPr algn="just"/>
            <a:endParaRPr lang="en-US" sz="2400" b="1" dirty="0">
              <a:solidFill>
                <a:schemeClr val="bg1"/>
              </a:solidFill>
            </a:endParaRPr>
          </a:p>
          <a:p>
            <a:pPr algn="just"/>
            <a:r>
              <a:rPr lang="en-US" sz="2400" b="1" dirty="0">
                <a:solidFill>
                  <a:schemeClr val="bg1"/>
                </a:solidFill>
              </a:rPr>
              <a:t>. . . </a:t>
            </a:r>
            <a:r>
              <a:rPr lang="x-none" sz="2400" b="1" dirty="0">
                <a:solidFill>
                  <a:schemeClr val="bg1"/>
                </a:solidFill>
              </a:rPr>
              <a:t> 17  So then faith comes by hearing, and hearing by the word of God. </a:t>
            </a:r>
            <a:endParaRPr lang="en-US" sz="2400" b="1" dirty="0">
              <a:solidFill>
                <a:schemeClr val="bg1"/>
              </a:solidFill>
            </a:endParaRPr>
          </a:p>
          <a:p>
            <a:pPr algn="just"/>
            <a:r>
              <a:rPr lang="en-US" sz="2400" b="1" dirty="0">
                <a:solidFill>
                  <a:schemeClr val="bg1"/>
                </a:solidFill>
              </a:rPr>
              <a:t>					Rom. 10:11-14, 17</a:t>
            </a:r>
          </a:p>
          <a:p>
            <a:pPr algn="just"/>
            <a:endParaRPr lang="en-US" sz="2400" b="1" dirty="0">
              <a:solidFill>
                <a:schemeClr val="bg1"/>
              </a:solidFill>
            </a:endParaRP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Calling upon the Lord</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Calling because one has believed</a:t>
            </a:r>
            <a:endParaRPr lang="en-US" sz="2400" b="1" dirty="0">
              <a:solidFill>
                <a:schemeClr val="bg1"/>
              </a:solidFill>
            </a:endParaRPr>
          </a:p>
        </p:txBody>
      </p:sp>
    </p:spTree>
    <p:extLst>
      <p:ext uri="{BB962C8B-B14F-4D97-AF65-F5344CB8AC3E}">
        <p14:creationId xmlns:p14="http://schemas.microsoft.com/office/powerpoint/2010/main" val="3332361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601260"/>
          </a:xfrm>
          <a:prstGeom prst="rect">
            <a:avLst/>
          </a:prstGeom>
          <a:noFill/>
        </p:spPr>
        <p:txBody>
          <a:bodyPr wrap="square" rtlCol="0">
            <a:spAutoFit/>
          </a:bodyPr>
          <a:lstStyle/>
          <a:p>
            <a:pPr algn="just"/>
            <a:r>
              <a:rPr lang="en-US" sz="2400" b="1" dirty="0">
                <a:solidFill>
                  <a:schemeClr val="bg1"/>
                </a:solidFill>
              </a:rPr>
              <a:t> </a:t>
            </a:r>
            <a:r>
              <a:rPr lang="x-none" sz="2400" b="1" dirty="0">
                <a:solidFill>
                  <a:schemeClr val="bg1"/>
                </a:solidFill>
              </a:rPr>
              <a:t>13  For "</a:t>
            </a:r>
            <a:r>
              <a:rPr lang="en-US" sz="2400" b="1" dirty="0">
                <a:solidFill>
                  <a:schemeClr val="bg1"/>
                </a:solidFill>
              </a:rPr>
              <a:t>Whoever calls on the name of the Lord shall be saved</a:t>
            </a:r>
            <a:r>
              <a:rPr lang="x-none" sz="2400" b="1" dirty="0">
                <a:solidFill>
                  <a:schemeClr val="bg1"/>
                </a:solidFill>
              </a:rPr>
              <a:t>." </a:t>
            </a:r>
            <a:endParaRPr lang="en-US" sz="2400" b="1" dirty="0">
              <a:solidFill>
                <a:schemeClr val="bg1"/>
              </a:solidFill>
            </a:endParaRPr>
          </a:p>
          <a:p>
            <a:pPr algn="just"/>
            <a:r>
              <a:rPr lang="x-none" sz="2400" b="1" dirty="0">
                <a:solidFill>
                  <a:schemeClr val="bg1"/>
                </a:solidFill>
              </a:rPr>
              <a:t> 14  How then shall they call on Him in whom they have not believed? And how shall they </a:t>
            </a:r>
            <a:r>
              <a:rPr lang="x-none" sz="2400" b="1" dirty="0">
                <a:solidFill>
                  <a:srgbClr val="FFFF00"/>
                </a:solidFill>
              </a:rPr>
              <a:t>believe in Him of whom they have not heard</a:t>
            </a:r>
            <a:r>
              <a:rPr lang="x-none" sz="2400" b="1" dirty="0">
                <a:solidFill>
                  <a:schemeClr val="bg1"/>
                </a:solidFill>
              </a:rPr>
              <a:t>? And how shall they hear without a preacher? </a:t>
            </a:r>
            <a:endParaRPr lang="en-US" sz="2400" b="1" dirty="0">
              <a:solidFill>
                <a:schemeClr val="bg1"/>
              </a:solidFill>
            </a:endParaRPr>
          </a:p>
          <a:p>
            <a:pPr algn="just"/>
            <a:endParaRPr lang="en-US" sz="2400" b="1" dirty="0">
              <a:solidFill>
                <a:schemeClr val="bg1"/>
              </a:solidFill>
            </a:endParaRPr>
          </a:p>
          <a:p>
            <a:pPr algn="just"/>
            <a:r>
              <a:rPr lang="en-US" sz="2400" b="1" dirty="0">
                <a:solidFill>
                  <a:schemeClr val="bg1"/>
                </a:solidFill>
              </a:rPr>
              <a:t>. . . </a:t>
            </a:r>
            <a:r>
              <a:rPr lang="x-none" sz="2400" b="1" dirty="0">
                <a:solidFill>
                  <a:schemeClr val="bg1"/>
                </a:solidFill>
              </a:rPr>
              <a:t> 17  So then faith comes by hearing, and hearing by the word of God. </a:t>
            </a:r>
            <a:endParaRPr lang="en-US" sz="2400" b="1" dirty="0">
              <a:solidFill>
                <a:schemeClr val="bg1"/>
              </a:solidFill>
            </a:endParaRPr>
          </a:p>
          <a:p>
            <a:pPr algn="just"/>
            <a:r>
              <a:rPr lang="en-US" sz="2400" b="1" dirty="0">
                <a:solidFill>
                  <a:schemeClr val="bg1"/>
                </a:solidFill>
              </a:rPr>
              <a:t>					Rom. 10:11-14, 17</a:t>
            </a:r>
          </a:p>
          <a:p>
            <a:pPr algn="just"/>
            <a:endParaRPr lang="en-US" sz="2400" b="1" dirty="0">
              <a:solidFill>
                <a:schemeClr val="bg1"/>
              </a:solidFill>
            </a:endParaRP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Calling upon the Lord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Calling because one has believed</a:t>
            </a:r>
            <a:endParaRPr lang="en-US" sz="24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Believing because one has heard</a:t>
            </a:r>
            <a:endParaRPr lang="en-US" sz="2400" b="1" dirty="0">
              <a:solidFill>
                <a:schemeClr val="bg1"/>
              </a:solidFill>
            </a:endParaRPr>
          </a:p>
        </p:txBody>
      </p:sp>
    </p:spTree>
    <p:extLst>
      <p:ext uri="{BB962C8B-B14F-4D97-AF65-F5344CB8AC3E}">
        <p14:creationId xmlns:p14="http://schemas.microsoft.com/office/powerpoint/2010/main" val="3739139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2677656"/>
          </a:xfrm>
          <a:prstGeom prst="rect">
            <a:avLst/>
          </a:prstGeom>
          <a:noFill/>
        </p:spPr>
        <p:txBody>
          <a:bodyPr wrap="square" rtlCol="0">
            <a:spAutoFit/>
          </a:bodyPr>
          <a:lstStyle/>
          <a:p>
            <a:pPr algn="just"/>
            <a:r>
              <a:rPr lang="en-US" sz="2400" b="1" dirty="0">
                <a:solidFill>
                  <a:schemeClr val="bg1"/>
                </a:solidFill>
                <a:ea typeface="Calibri" charset="0"/>
                <a:cs typeface="Georgia" charset="0"/>
              </a:rPr>
              <a:t> </a:t>
            </a:r>
            <a:endParaRPr lang="en-US" sz="2400" dirty="0">
              <a:solidFill>
                <a:schemeClr val="bg1"/>
              </a:solidFill>
            </a:endParaRPr>
          </a:p>
          <a:p>
            <a:pPr algn="just"/>
            <a:r>
              <a:rPr lang="x-none" sz="2400" b="1" dirty="0">
                <a:solidFill>
                  <a:schemeClr val="bg1"/>
                </a:solidFill>
              </a:rPr>
              <a:t>  28  Come to Me, all you who labor and are heavy laden, and I will give you rest. </a:t>
            </a:r>
            <a:endParaRPr lang="en-US" sz="2400" dirty="0">
              <a:solidFill>
                <a:schemeClr val="bg1"/>
              </a:solidFill>
            </a:endParaRPr>
          </a:p>
          <a:p>
            <a:pPr algn="just"/>
            <a:r>
              <a:rPr lang="x-none" sz="2400" b="1" dirty="0">
                <a:solidFill>
                  <a:schemeClr val="bg1"/>
                </a:solidFill>
              </a:rPr>
              <a:t>  29  Take My yoke upon you and learn from Me, for I am gentle and lowly in heart, and you will find rest for your souls. </a:t>
            </a:r>
            <a:endParaRPr lang="en-US" sz="2400" dirty="0">
              <a:solidFill>
                <a:schemeClr val="bg1"/>
              </a:solidFill>
            </a:endParaRPr>
          </a:p>
          <a:p>
            <a:pPr algn="just"/>
            <a:r>
              <a:rPr lang="x-none" sz="2400" b="1" dirty="0">
                <a:solidFill>
                  <a:schemeClr val="bg1"/>
                </a:solidFill>
              </a:rPr>
              <a:t>  30  For My yoke is easy and My burden is light.</a:t>
            </a:r>
            <a:endParaRPr lang="en-US" sz="2400" b="1" dirty="0">
              <a:solidFill>
                <a:schemeClr val="bg1"/>
              </a:solidFill>
            </a:endParaRPr>
          </a:p>
          <a:p>
            <a:pPr algn="just"/>
            <a:r>
              <a:rPr lang="en-US" sz="2400" b="1" dirty="0">
                <a:solidFill>
                  <a:schemeClr val="bg1"/>
                </a:solidFill>
              </a:rPr>
              <a:t>					Matt. 11:28-30</a:t>
            </a:r>
          </a:p>
        </p:txBody>
      </p:sp>
    </p:spTree>
    <p:extLst>
      <p:ext uri="{BB962C8B-B14F-4D97-AF65-F5344CB8AC3E}">
        <p14:creationId xmlns:p14="http://schemas.microsoft.com/office/powerpoint/2010/main" val="222948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5416868"/>
          </a:xfrm>
          <a:prstGeom prst="rect">
            <a:avLst/>
          </a:prstGeom>
          <a:noFill/>
        </p:spPr>
        <p:txBody>
          <a:bodyPr wrap="square" rtlCol="0">
            <a:spAutoFit/>
          </a:bodyPr>
          <a:lstStyle/>
          <a:p>
            <a:pPr algn="just"/>
            <a:r>
              <a:rPr lang="en-US" sz="2400" b="1" dirty="0">
                <a:solidFill>
                  <a:schemeClr val="bg1"/>
                </a:solidFill>
              </a:rPr>
              <a:t> </a:t>
            </a:r>
            <a:r>
              <a:rPr lang="x-none" sz="2400" b="1" dirty="0">
                <a:solidFill>
                  <a:schemeClr val="bg1"/>
                </a:solidFill>
              </a:rPr>
              <a:t>13  For "</a:t>
            </a:r>
            <a:r>
              <a:rPr lang="en-US" sz="2400" b="1" dirty="0">
                <a:solidFill>
                  <a:schemeClr val="bg1"/>
                </a:solidFill>
              </a:rPr>
              <a:t>Whoever calls on the name of the Lord shall be saved</a:t>
            </a:r>
            <a:r>
              <a:rPr lang="x-none" sz="2400" b="1" dirty="0">
                <a:solidFill>
                  <a:schemeClr val="bg1"/>
                </a:solidFill>
              </a:rPr>
              <a:t>." </a:t>
            </a:r>
            <a:endParaRPr lang="en-US" sz="2400" b="1" dirty="0">
              <a:solidFill>
                <a:schemeClr val="bg1"/>
              </a:solidFill>
            </a:endParaRPr>
          </a:p>
          <a:p>
            <a:pPr algn="just"/>
            <a:r>
              <a:rPr lang="x-none" sz="2400" b="1" dirty="0">
                <a:solidFill>
                  <a:schemeClr val="bg1"/>
                </a:solidFill>
              </a:rPr>
              <a:t> 14  How then shall they call on Him in whom they have not believed? And how shall they believe in Him of whom they have not heard? And </a:t>
            </a:r>
            <a:r>
              <a:rPr lang="x-none" sz="2400" b="1" dirty="0">
                <a:solidFill>
                  <a:srgbClr val="FFFF00"/>
                </a:solidFill>
              </a:rPr>
              <a:t>how shall they hear without a preacher</a:t>
            </a:r>
            <a:r>
              <a:rPr lang="x-none" sz="2400" b="1" dirty="0">
                <a:solidFill>
                  <a:schemeClr val="bg1"/>
                </a:solidFill>
              </a:rPr>
              <a:t>? </a:t>
            </a:r>
            <a:endParaRPr lang="en-US" sz="2400" b="1" dirty="0">
              <a:solidFill>
                <a:schemeClr val="bg1"/>
              </a:solidFill>
            </a:endParaRPr>
          </a:p>
          <a:p>
            <a:pPr algn="just"/>
            <a:endParaRPr lang="en-US" sz="2400" b="1" dirty="0">
              <a:solidFill>
                <a:schemeClr val="bg1"/>
              </a:solidFill>
            </a:endParaRPr>
          </a:p>
          <a:p>
            <a:pPr algn="just"/>
            <a:r>
              <a:rPr lang="en-US" sz="2400" b="1" dirty="0">
                <a:solidFill>
                  <a:schemeClr val="bg1"/>
                </a:solidFill>
              </a:rPr>
              <a:t>. . . </a:t>
            </a:r>
            <a:r>
              <a:rPr lang="x-none" sz="2400" b="1" dirty="0">
                <a:solidFill>
                  <a:schemeClr val="bg1"/>
                </a:solidFill>
              </a:rPr>
              <a:t> 17  So then faith comes by hearing, and hearing by the word of God. </a:t>
            </a:r>
            <a:endParaRPr lang="en-US" sz="2400" b="1" dirty="0">
              <a:solidFill>
                <a:schemeClr val="bg1"/>
              </a:solidFill>
            </a:endParaRPr>
          </a:p>
          <a:p>
            <a:pPr algn="just"/>
            <a:r>
              <a:rPr lang="en-US" sz="2400" b="1" dirty="0">
                <a:solidFill>
                  <a:schemeClr val="bg1"/>
                </a:solidFill>
              </a:rPr>
              <a:t>					Rom. 10:11-14, 17</a:t>
            </a:r>
          </a:p>
          <a:p>
            <a:pPr algn="just"/>
            <a:endParaRPr lang="en-US" sz="2400" b="1" dirty="0">
              <a:solidFill>
                <a:schemeClr val="bg1"/>
              </a:solidFill>
            </a:endParaRP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Calling upon the Lord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Calling because one has believed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Believing because one has heard</a:t>
            </a:r>
            <a:endParaRPr lang="en-US" sz="24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Hearing because a messenger has taught</a:t>
            </a:r>
            <a:endParaRPr lang="en-US" sz="2800" b="1" dirty="0">
              <a:solidFill>
                <a:srgbClr val="FFFF00"/>
              </a:solidFill>
              <a:latin typeface="Calibri" charset="0"/>
              <a:ea typeface="Calibri" charset="0"/>
              <a:cs typeface="Times New Roman" charset="0"/>
            </a:endParaRPr>
          </a:p>
          <a:p>
            <a:pPr algn="just"/>
            <a:endParaRPr lang="en-US" sz="2400" b="1" dirty="0">
              <a:solidFill>
                <a:schemeClr val="bg1"/>
              </a:solidFill>
            </a:endParaRPr>
          </a:p>
        </p:txBody>
      </p:sp>
    </p:spTree>
    <p:extLst>
      <p:ext uri="{BB962C8B-B14F-4D97-AF65-F5344CB8AC3E}">
        <p14:creationId xmlns:p14="http://schemas.microsoft.com/office/powerpoint/2010/main" val="2412110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5416868"/>
          </a:xfrm>
          <a:prstGeom prst="rect">
            <a:avLst/>
          </a:prstGeom>
          <a:noFill/>
        </p:spPr>
        <p:txBody>
          <a:bodyPr wrap="square" rtlCol="0">
            <a:spAutoFit/>
          </a:bodyPr>
          <a:lstStyle/>
          <a:p>
            <a:pPr algn="just"/>
            <a:r>
              <a:rPr lang="en-US" sz="2400" b="1" dirty="0">
                <a:solidFill>
                  <a:schemeClr val="bg1"/>
                </a:solidFill>
              </a:rPr>
              <a:t> </a:t>
            </a:r>
            <a:r>
              <a:rPr lang="x-none" sz="2400" b="1" dirty="0">
                <a:solidFill>
                  <a:schemeClr val="bg1"/>
                </a:solidFill>
              </a:rPr>
              <a:t>13  For "</a:t>
            </a:r>
            <a:r>
              <a:rPr lang="en-US" sz="2400" b="1" dirty="0">
                <a:solidFill>
                  <a:schemeClr val="bg1"/>
                </a:solidFill>
              </a:rPr>
              <a:t>Whoever calls on the name of the Lord shall be saved</a:t>
            </a:r>
            <a:r>
              <a:rPr lang="x-none" sz="2400" b="1" dirty="0">
                <a:solidFill>
                  <a:schemeClr val="bg1"/>
                </a:solidFill>
              </a:rPr>
              <a:t>." </a:t>
            </a:r>
            <a:endParaRPr lang="en-US" sz="2400" b="1" dirty="0">
              <a:solidFill>
                <a:schemeClr val="bg1"/>
              </a:solidFill>
            </a:endParaRPr>
          </a:p>
          <a:p>
            <a:pPr algn="just"/>
            <a:r>
              <a:rPr lang="x-none" sz="2400" b="1" dirty="0">
                <a:solidFill>
                  <a:schemeClr val="bg1"/>
                </a:solidFill>
              </a:rPr>
              <a:t> 14  How then shall they call on Him in whom they have not believed? And how shall they believe in Him of whom they have not heard? And how shall they hear without a preacher? </a:t>
            </a:r>
            <a:endParaRPr lang="en-US" sz="2400" b="1" dirty="0">
              <a:solidFill>
                <a:schemeClr val="bg1"/>
              </a:solidFill>
            </a:endParaRPr>
          </a:p>
          <a:p>
            <a:pPr algn="just"/>
            <a:endParaRPr lang="en-US" sz="2400" b="1" dirty="0">
              <a:solidFill>
                <a:schemeClr val="bg1"/>
              </a:solidFill>
            </a:endParaRPr>
          </a:p>
          <a:p>
            <a:pPr algn="just"/>
            <a:r>
              <a:rPr lang="en-US" sz="2400" b="1" dirty="0">
                <a:solidFill>
                  <a:schemeClr val="bg1"/>
                </a:solidFill>
              </a:rPr>
              <a:t>. . . </a:t>
            </a:r>
            <a:r>
              <a:rPr lang="x-none" sz="2400" b="1" dirty="0">
                <a:solidFill>
                  <a:schemeClr val="bg1"/>
                </a:solidFill>
              </a:rPr>
              <a:t> 17  </a:t>
            </a:r>
            <a:r>
              <a:rPr lang="x-none" sz="2400" b="1" dirty="0">
                <a:solidFill>
                  <a:srgbClr val="FFFF00"/>
                </a:solidFill>
              </a:rPr>
              <a:t>So then faith comes by hearing, and hearing by the word of God. </a:t>
            </a:r>
            <a:endParaRPr lang="en-US" sz="2400" b="1" dirty="0">
              <a:solidFill>
                <a:srgbClr val="FFFF00"/>
              </a:solidFill>
            </a:endParaRPr>
          </a:p>
          <a:p>
            <a:pPr algn="just"/>
            <a:r>
              <a:rPr lang="en-US" sz="2400" b="1" dirty="0">
                <a:solidFill>
                  <a:schemeClr val="bg1"/>
                </a:solidFill>
              </a:rPr>
              <a:t>					Rom. 10:11-14, 17</a:t>
            </a:r>
          </a:p>
          <a:p>
            <a:pPr algn="just"/>
            <a:endParaRPr lang="en-US" sz="2400" b="1" dirty="0">
              <a:solidFill>
                <a:schemeClr val="bg1"/>
              </a:solidFill>
            </a:endParaRP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Calling upon the Lord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Calling because one has believed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Believing because one has heard</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Hearing because a messenger has taught</a:t>
            </a:r>
            <a:endParaRPr lang="en-US" sz="2800" b="1" dirty="0">
              <a:solidFill>
                <a:schemeClr val="bg1"/>
              </a:solidFill>
              <a:latin typeface="Calibri" charset="0"/>
              <a:ea typeface="Calibri" charset="0"/>
              <a:cs typeface="Times New Roman" charset="0"/>
            </a:endParaRPr>
          </a:p>
          <a:p>
            <a:pPr algn="just"/>
            <a:endParaRPr lang="en-US" sz="2400" b="1" dirty="0">
              <a:solidFill>
                <a:schemeClr val="bg1"/>
              </a:solidFill>
            </a:endParaRPr>
          </a:p>
        </p:txBody>
      </p:sp>
    </p:spTree>
    <p:extLst>
      <p:ext uri="{BB962C8B-B14F-4D97-AF65-F5344CB8AC3E}">
        <p14:creationId xmlns:p14="http://schemas.microsoft.com/office/powerpoint/2010/main" val="2967231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3589701"/>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The Great Invitation</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Invitation—Background </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Invitation—Extended</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Invitation—Implemented</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Invitation—Explained</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The Great Invitation—Involves YOU</a:t>
            </a:r>
            <a:endParaRPr lang="en-US" sz="32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8139696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028282"/>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The Great Invitation</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Invitation—Background </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Invitation—Extended</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Invitation—Implemented</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Invitation—Explained</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The Great Invitation—Involves YOU</a:t>
            </a:r>
            <a:endParaRPr lang="en-US" sz="26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600" b="1" dirty="0">
                <a:solidFill>
                  <a:srgbClr val="FFFF00"/>
                </a:solidFill>
                <a:latin typeface="Calibri" charset="0"/>
                <a:ea typeface="Calibri" charset="0"/>
                <a:cs typeface="Times New Roman" charset="0"/>
              </a:rPr>
              <a:t>God is drawing you</a:t>
            </a:r>
            <a:endParaRPr lang="en-US" sz="32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2333944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466864"/>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The Great Invitation</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Invitation—Background </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Invitation—Extended</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Invitation—Implemented</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Invitation—Explained</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The Great Invitation—Involves YOU</a:t>
            </a:r>
            <a:endParaRPr lang="en-US" sz="26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600" b="1" dirty="0">
                <a:solidFill>
                  <a:schemeClr val="bg1"/>
                </a:solidFill>
                <a:latin typeface="Calibri" charset="0"/>
                <a:ea typeface="Calibri" charset="0"/>
                <a:cs typeface="Times New Roman" charset="0"/>
              </a:rPr>
              <a:t>God is drawing you</a:t>
            </a:r>
            <a:endParaRPr lang="en-US" sz="26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600" b="1" dirty="0">
                <a:solidFill>
                  <a:srgbClr val="FFFF00"/>
                </a:solidFill>
                <a:latin typeface="Calibri" charset="0"/>
                <a:ea typeface="Calibri" charset="0"/>
                <a:cs typeface="Times New Roman" charset="0"/>
              </a:rPr>
              <a:t>God is teaching you</a:t>
            </a:r>
            <a:endParaRPr lang="en-US" sz="32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000928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4120615"/>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The Great Invitation</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Invitation—Background </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Invitation—Extended</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Invitation—Implemented</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Invitation—Explained</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Invitation—Involves YOU</a:t>
            </a:r>
            <a:endParaRPr lang="en-US" sz="26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The Great Invitation—Involves you TODAY</a:t>
            </a:r>
          </a:p>
        </p:txBody>
      </p:sp>
    </p:spTree>
    <p:extLst>
      <p:ext uri="{BB962C8B-B14F-4D97-AF65-F5344CB8AC3E}">
        <p14:creationId xmlns:p14="http://schemas.microsoft.com/office/powerpoint/2010/main" val="3515008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Having Been Taught—Come Today</a:t>
            </a:r>
            <a:endParaRPr lang="en-US" sz="3600" b="1" dirty="0"/>
          </a:p>
        </p:txBody>
      </p:sp>
    </p:spTree>
    <p:extLst>
      <p:ext uri="{BB962C8B-B14F-4D97-AF65-F5344CB8AC3E}">
        <p14:creationId xmlns:p14="http://schemas.microsoft.com/office/powerpoint/2010/main" val="13336533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Having Been Taught—Come Today  </a:t>
            </a:r>
          </a:p>
          <a:p>
            <a:pPr marL="685800" indent="-457200">
              <a:spcAft>
                <a:spcPts val="1500"/>
              </a:spcAft>
            </a:pPr>
            <a:r>
              <a:rPr lang="en-US" sz="3600" b="1" dirty="0"/>
              <a:t>Believe				John 3:16</a:t>
            </a:r>
          </a:p>
        </p:txBody>
      </p:sp>
    </p:spTree>
    <p:extLst>
      <p:ext uri="{BB962C8B-B14F-4D97-AF65-F5344CB8AC3E}">
        <p14:creationId xmlns:p14="http://schemas.microsoft.com/office/powerpoint/2010/main" val="10346586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Having Been Taught—Come Today  </a:t>
            </a:r>
          </a:p>
          <a:p>
            <a:pPr marL="685800" indent="-457200">
              <a:spcAft>
                <a:spcPts val="1500"/>
              </a:spcAft>
            </a:pPr>
            <a:r>
              <a:rPr lang="en-US" sz="3600" b="1" dirty="0"/>
              <a:t>Believe				John 3:16</a:t>
            </a:r>
          </a:p>
          <a:p>
            <a:pPr marL="457200">
              <a:spcAft>
                <a:spcPts val="1500"/>
              </a:spcAft>
            </a:pPr>
            <a:r>
              <a:rPr lang="en-US" sz="3600" b="1" dirty="0"/>
              <a:t>  Repent				Acts 17:30</a:t>
            </a:r>
          </a:p>
        </p:txBody>
      </p:sp>
    </p:spTree>
    <p:extLst>
      <p:ext uri="{BB962C8B-B14F-4D97-AF65-F5344CB8AC3E}">
        <p14:creationId xmlns:p14="http://schemas.microsoft.com/office/powerpoint/2010/main" val="3020876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Having Been Taught—Come Today  </a:t>
            </a:r>
          </a:p>
          <a:p>
            <a:pPr marL="685800" indent="-457200">
              <a:spcAft>
                <a:spcPts val="1500"/>
              </a:spcAft>
            </a:pPr>
            <a:r>
              <a:rPr lang="en-US" sz="3600" b="1" dirty="0"/>
              <a:t>Believe				John 3:16</a:t>
            </a:r>
          </a:p>
          <a:p>
            <a:pPr marL="457200">
              <a:spcAft>
                <a:spcPts val="1500"/>
              </a:spcAft>
            </a:pPr>
            <a:r>
              <a:rPr lang="en-US" sz="3600" b="1" dirty="0"/>
              <a:t>  Repent				Acts 17:30</a:t>
            </a:r>
          </a:p>
          <a:p>
            <a:pPr marL="457200">
              <a:spcAft>
                <a:spcPts val="1500"/>
              </a:spcAft>
            </a:pPr>
            <a:r>
              <a:rPr lang="en-US" sz="3600" b="1" dirty="0"/>
              <a:t>  Confess Faith			Rom. 10:10</a:t>
            </a:r>
          </a:p>
        </p:txBody>
      </p:sp>
    </p:spTree>
    <p:extLst>
      <p:ext uri="{BB962C8B-B14F-4D97-AF65-F5344CB8AC3E}">
        <p14:creationId xmlns:p14="http://schemas.microsoft.com/office/powerpoint/2010/main" val="2254833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466042"/>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The Great Invitation</a:t>
            </a: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The Great Invitation—Background</a:t>
            </a:r>
            <a:endParaRPr lang="en-US" sz="32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240216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Having Been Taught—Come Today  </a:t>
            </a:r>
          </a:p>
          <a:p>
            <a:pPr marL="685800" indent="-457200">
              <a:spcAft>
                <a:spcPts val="1500"/>
              </a:spcAft>
            </a:pPr>
            <a:r>
              <a:rPr lang="en-US" sz="3600" b="1" dirty="0"/>
              <a:t>Believe				John 3:16</a:t>
            </a:r>
          </a:p>
          <a:p>
            <a:pPr marL="457200">
              <a:spcAft>
                <a:spcPts val="1500"/>
              </a:spcAft>
            </a:pPr>
            <a:r>
              <a:rPr lang="en-US" sz="3600" b="1" dirty="0"/>
              <a:t>  Repent				Acts 17:30</a:t>
            </a:r>
          </a:p>
          <a:p>
            <a:pPr marL="457200">
              <a:spcAft>
                <a:spcPts val="1500"/>
              </a:spcAft>
            </a:pPr>
            <a:r>
              <a:rPr lang="en-US" sz="3600" b="1" dirty="0"/>
              <a:t>  Confess Faith			Rom. 10:10</a:t>
            </a:r>
          </a:p>
          <a:p>
            <a:pPr marL="457200">
              <a:spcAft>
                <a:spcPts val="1500"/>
              </a:spcAft>
            </a:pPr>
            <a:r>
              <a:rPr lang="en-US" sz="3600" b="1" dirty="0"/>
              <a:t>  Be Baptized Into Him	Acts 22:16</a:t>
            </a:r>
          </a:p>
        </p:txBody>
      </p:sp>
    </p:spTree>
    <p:extLst>
      <p:ext uri="{BB962C8B-B14F-4D97-AF65-F5344CB8AC3E}">
        <p14:creationId xmlns:p14="http://schemas.microsoft.com/office/powerpoint/2010/main" val="188759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Having Been Taught—Come Today  </a:t>
            </a:r>
          </a:p>
          <a:p>
            <a:pPr marL="685800" indent="-457200">
              <a:spcAft>
                <a:spcPts val="1500"/>
              </a:spcAft>
            </a:pPr>
            <a:r>
              <a:rPr lang="en-US" sz="3600" b="1" dirty="0"/>
              <a:t>Believe				John 3:16</a:t>
            </a:r>
          </a:p>
          <a:p>
            <a:pPr marL="457200">
              <a:spcAft>
                <a:spcPts val="1500"/>
              </a:spcAft>
            </a:pPr>
            <a:r>
              <a:rPr lang="en-US" sz="3600" b="1" dirty="0"/>
              <a:t>  Repent				Acts 17:30</a:t>
            </a:r>
          </a:p>
          <a:p>
            <a:pPr marL="457200">
              <a:spcAft>
                <a:spcPts val="1500"/>
              </a:spcAft>
            </a:pPr>
            <a:r>
              <a:rPr lang="en-US" sz="3600" b="1" dirty="0"/>
              <a:t>  Confess Faith			Rom. 10:10</a:t>
            </a:r>
          </a:p>
          <a:p>
            <a:pPr marL="457200">
              <a:spcAft>
                <a:spcPts val="1500"/>
              </a:spcAft>
            </a:pPr>
            <a:r>
              <a:rPr lang="en-US" sz="3600" b="1" dirty="0"/>
              <a:t>  Be Baptized Into Him	Acts 22:16</a:t>
            </a:r>
          </a:p>
          <a:p>
            <a:pPr marL="457200" indent="-404813" algn="ctr">
              <a:spcAft>
                <a:spcPts val="1500"/>
              </a:spcAft>
              <a:buNone/>
            </a:pPr>
            <a:r>
              <a:rPr lang="en-US" sz="3500" b="1" dirty="0">
                <a:solidFill>
                  <a:srgbClr val="FFFF00"/>
                </a:solidFill>
              </a:rPr>
              <a:t>Added to His church, His body, His kingdom </a:t>
            </a:r>
            <a:endParaRPr lang="en-US" sz="3600" b="1" dirty="0">
              <a:solidFill>
                <a:srgbClr val="FFFF00"/>
              </a:solidFill>
            </a:endParaRPr>
          </a:p>
        </p:txBody>
      </p:sp>
    </p:spTree>
    <p:extLst>
      <p:ext uri="{BB962C8B-B14F-4D97-AF65-F5344CB8AC3E}">
        <p14:creationId xmlns:p14="http://schemas.microsoft.com/office/powerpoint/2010/main" val="12186858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Having Been Taught—Come Today  </a:t>
            </a:r>
          </a:p>
          <a:p>
            <a:pPr marL="685800" indent="-457200">
              <a:spcAft>
                <a:spcPts val="1500"/>
              </a:spcAft>
            </a:pPr>
            <a:r>
              <a:rPr lang="en-US" sz="3600" b="1" dirty="0"/>
              <a:t>Believe				John 3:16</a:t>
            </a:r>
          </a:p>
          <a:p>
            <a:pPr marL="457200">
              <a:spcAft>
                <a:spcPts val="1500"/>
              </a:spcAft>
            </a:pPr>
            <a:r>
              <a:rPr lang="en-US" sz="3600" b="1" dirty="0"/>
              <a:t>  Repent				Acts 17:30</a:t>
            </a:r>
          </a:p>
          <a:p>
            <a:pPr marL="457200">
              <a:spcAft>
                <a:spcPts val="1500"/>
              </a:spcAft>
            </a:pPr>
            <a:r>
              <a:rPr lang="en-US" sz="3600" b="1" dirty="0"/>
              <a:t>  Confess Faith			Rom. 10:10</a:t>
            </a:r>
          </a:p>
          <a:p>
            <a:pPr marL="457200">
              <a:spcAft>
                <a:spcPts val="1500"/>
              </a:spcAft>
            </a:pPr>
            <a:r>
              <a:rPr lang="en-US" sz="3600" b="1" dirty="0"/>
              <a:t>  Be Baptized Into Him	Acts 22:16</a:t>
            </a:r>
          </a:p>
          <a:p>
            <a:pPr marL="457200" indent="-404813" algn="ctr">
              <a:spcAft>
                <a:spcPts val="1500"/>
              </a:spcAft>
              <a:buNone/>
            </a:pPr>
            <a:r>
              <a:rPr lang="en-US" sz="3500" b="1" dirty="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a:t>  Be Faithful until death	Rev. 2:10</a:t>
            </a:r>
          </a:p>
        </p:txBody>
      </p:sp>
    </p:spTree>
    <p:extLst>
      <p:ext uri="{BB962C8B-B14F-4D97-AF65-F5344CB8AC3E}">
        <p14:creationId xmlns:p14="http://schemas.microsoft.com/office/powerpoint/2010/main" val="1976175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873846"/>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The Great Invitation</a:t>
            </a: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The Great Invitation—Background </a:t>
            </a: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The darkness of Gentile world—Rom. 1:18-32</a:t>
            </a:r>
            <a:endParaRPr lang="en-US" sz="32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3434743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2281650"/>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The Great Invitation</a:t>
            </a: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The Great Invitation—Background </a:t>
            </a:r>
          </a:p>
          <a:p>
            <a:pPr marL="1143000" lvl="2" indent="-342900">
              <a:spcAft>
                <a:spcPts val="300"/>
              </a:spcAft>
              <a:buFont typeface="Arial" panose="020B0604020202020204" pitchFamily="34" charset="0"/>
              <a:buChar char="•"/>
            </a:pPr>
            <a:r>
              <a:rPr lang="en-US" sz="2400" b="1" dirty="0">
                <a:solidFill>
                  <a:schemeClr val="bg1"/>
                </a:solidFill>
                <a:latin typeface="Calibri" charset="0"/>
                <a:ea typeface="Calibri" charset="0"/>
                <a:cs typeface="Times New Roman" charset="0"/>
              </a:rPr>
              <a:t>The darkness of Gentile world—Rom. 1:18-32</a:t>
            </a:r>
            <a:endParaRPr lang="en-US" sz="2400" b="1" dirty="0">
              <a:solidFill>
                <a:srgbClr val="FFFF00"/>
              </a:solidFill>
              <a:latin typeface="Calibri" charset="0"/>
              <a:ea typeface="Calibri" charset="0"/>
              <a:cs typeface="Times New Roman" charset="0"/>
            </a:endParaRPr>
          </a:p>
          <a:p>
            <a:pPr marL="1143000" lvl="2" indent="-342900">
              <a:spcAft>
                <a:spcPts val="300"/>
              </a:spcAft>
              <a:buFont typeface="Arial" panose="020B0604020202020204" pitchFamily="34" charset="0"/>
              <a:buChar char="•"/>
            </a:pPr>
            <a:r>
              <a:rPr lang="en-US" sz="2400" b="1" dirty="0">
                <a:solidFill>
                  <a:srgbClr val="FFFF00"/>
                </a:solidFill>
                <a:latin typeface="Calibri" charset="0"/>
                <a:ea typeface="Calibri" charset="0"/>
                <a:cs typeface="Times New Roman" charset="0"/>
              </a:rPr>
              <a:t>The darkness of Judaism—Matthew, Mark, Luke, John</a:t>
            </a:r>
            <a:endParaRPr lang="en-US" sz="32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2122809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9764" y="314795"/>
            <a:ext cx="8345825" cy="1996957"/>
          </a:xfrm>
          <a:prstGeom prst="rect">
            <a:avLst/>
          </a:prstGeom>
          <a:noFill/>
        </p:spPr>
        <p:txBody>
          <a:bodyPr wrap="square" rtlCol="0">
            <a:spAutoFit/>
          </a:bodyPr>
          <a:lstStyle/>
          <a:p>
            <a:pPr algn="ctr">
              <a:lnSpc>
                <a:spcPct val="115000"/>
              </a:lnSpc>
              <a:spcAft>
                <a:spcPts val="800"/>
              </a:spcAft>
            </a:pPr>
            <a:r>
              <a:rPr lang="en-US" sz="4400" b="1" dirty="0">
                <a:solidFill>
                  <a:srgbClr val="FFFF00"/>
                </a:solidFill>
                <a:latin typeface="Calibri" charset="0"/>
                <a:ea typeface="Calibri" charset="0"/>
                <a:cs typeface="Times New Roman" charset="0"/>
              </a:rPr>
              <a:t>The Great Invitation</a:t>
            </a:r>
          </a:p>
          <a:p>
            <a:pPr marL="685800" lvl="1" indent="-342900">
              <a:spcAft>
                <a:spcPts val="300"/>
              </a:spcAft>
              <a:buFont typeface="Arial" panose="020B0604020202020204" pitchFamily="34" charset="0"/>
              <a:buChar char="•"/>
            </a:pPr>
            <a:r>
              <a:rPr lang="en-US" sz="3200" b="1" dirty="0">
                <a:solidFill>
                  <a:schemeClr val="bg1"/>
                </a:solidFill>
                <a:latin typeface="Calibri" charset="0"/>
                <a:ea typeface="Calibri" charset="0"/>
                <a:cs typeface="Times New Roman" charset="0"/>
              </a:rPr>
              <a:t>The Great Invitation—Background </a:t>
            </a:r>
            <a:endParaRPr lang="en-US" sz="2800" b="1" dirty="0">
              <a:solidFill>
                <a:schemeClr val="bg1"/>
              </a:solidFill>
              <a:latin typeface="Calibri" charset="0"/>
              <a:ea typeface="Calibri" charset="0"/>
              <a:cs typeface="Times New Roman" charset="0"/>
            </a:endParaRPr>
          </a:p>
          <a:p>
            <a:pPr marL="685800" lvl="1" indent="-342900">
              <a:spcAft>
                <a:spcPts val="300"/>
              </a:spcAft>
              <a:buFont typeface="Arial" panose="020B0604020202020204" pitchFamily="34" charset="0"/>
              <a:buChar char="•"/>
            </a:pPr>
            <a:r>
              <a:rPr lang="en-US" sz="3200" b="1" dirty="0">
                <a:solidFill>
                  <a:srgbClr val="FFFF00"/>
                </a:solidFill>
                <a:latin typeface="Calibri" charset="0"/>
                <a:ea typeface="Calibri" charset="0"/>
                <a:cs typeface="Times New Roman" charset="0"/>
              </a:rPr>
              <a:t>The Great Invitation—Extended</a:t>
            </a:r>
            <a:endParaRPr lang="en-US" sz="3200" b="1" dirty="0">
              <a:solidFill>
                <a:schemeClr val="bg1"/>
              </a:solidFill>
              <a:latin typeface="Calibri" charset="0"/>
              <a:ea typeface="Calibri" charset="0"/>
              <a:cs typeface="Times New Roman" charset="0"/>
            </a:endParaRPr>
          </a:p>
        </p:txBody>
      </p:sp>
    </p:spTree>
    <p:extLst>
      <p:ext uri="{BB962C8B-B14F-4D97-AF65-F5344CB8AC3E}">
        <p14:creationId xmlns:p14="http://schemas.microsoft.com/office/powerpoint/2010/main" val="1196702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339650"/>
          </a:xfrm>
          <a:prstGeom prst="rect">
            <a:avLst/>
          </a:prstGeom>
          <a:noFill/>
        </p:spPr>
        <p:txBody>
          <a:bodyPr wrap="square" rtlCol="0">
            <a:spAutoFit/>
          </a:bodyPr>
          <a:lstStyle/>
          <a:p>
            <a:pPr algn="just"/>
            <a:r>
              <a:rPr lang="en-US" sz="2800" b="1" dirty="0">
                <a:solidFill>
                  <a:schemeClr val="bg1"/>
                </a:solidFill>
                <a:ea typeface="Calibri" charset="0"/>
                <a:cs typeface="Georgia" charset="0"/>
              </a:rPr>
              <a:t> </a:t>
            </a:r>
            <a:endParaRPr lang="en-US" sz="2800" dirty="0">
              <a:solidFill>
                <a:schemeClr val="bg1"/>
              </a:solidFill>
            </a:endParaRPr>
          </a:p>
          <a:p>
            <a:pPr algn="just"/>
            <a:r>
              <a:rPr lang="x-none" sz="2800" b="1" dirty="0">
                <a:solidFill>
                  <a:schemeClr val="bg1"/>
                </a:solidFill>
              </a:rPr>
              <a:t>  28  </a:t>
            </a:r>
            <a:r>
              <a:rPr lang="x-none" sz="2800" b="1" dirty="0">
                <a:solidFill>
                  <a:srgbClr val="FFFF00"/>
                </a:solidFill>
              </a:rPr>
              <a:t>Come to Me, all you who labor and are heavy laden</a:t>
            </a:r>
            <a:r>
              <a:rPr lang="x-none" sz="2800" b="1" dirty="0">
                <a:solidFill>
                  <a:schemeClr val="bg1"/>
                </a:solidFill>
              </a:rPr>
              <a:t>, and I will give you rest. </a:t>
            </a:r>
            <a:endParaRPr lang="en-US" sz="2800" dirty="0">
              <a:solidFill>
                <a:schemeClr val="bg1"/>
              </a:solidFill>
            </a:endParaRPr>
          </a:p>
          <a:p>
            <a:pPr algn="just"/>
            <a:r>
              <a:rPr lang="x-none" sz="2800" b="1" dirty="0">
                <a:solidFill>
                  <a:schemeClr val="bg1"/>
                </a:solidFill>
              </a:rPr>
              <a:t>  29  Take My yoke upon you and learn from Me, for I am gentle and lowly in heart, and you will find rest for your souls. </a:t>
            </a:r>
            <a:endParaRPr lang="en-US" sz="2800" dirty="0">
              <a:solidFill>
                <a:schemeClr val="bg1"/>
              </a:solidFill>
            </a:endParaRPr>
          </a:p>
          <a:p>
            <a:pPr algn="just"/>
            <a:r>
              <a:rPr lang="x-none" sz="2800" b="1" dirty="0">
                <a:solidFill>
                  <a:schemeClr val="bg1"/>
                </a:solidFill>
              </a:rPr>
              <a:t>  30  For My yoke is easy and My burden is light.</a:t>
            </a:r>
            <a:r>
              <a:rPr lang="en-US" sz="2800" b="1" dirty="0">
                <a:solidFill>
                  <a:schemeClr val="bg1"/>
                </a:solidFill>
              </a:rPr>
              <a:t> </a:t>
            </a:r>
          </a:p>
          <a:p>
            <a:pPr algn="just"/>
            <a:r>
              <a:rPr lang="en-US" sz="2800" b="1" dirty="0">
                <a:solidFill>
                  <a:schemeClr val="bg1"/>
                </a:solidFill>
              </a:rPr>
              <a:t>					Matt. 11:28-30</a:t>
            </a:r>
          </a:p>
          <a:p>
            <a:pPr algn="just"/>
            <a:endParaRPr lang="en-US" sz="2600" b="1" dirty="0">
              <a:solidFill>
                <a:schemeClr val="bg1"/>
              </a:solidFill>
            </a:endParaRPr>
          </a:p>
          <a:p>
            <a:pPr marL="342900" indent="-342900" algn="just">
              <a:buFont typeface="Arial" panose="020B0604020202020204" pitchFamily="34" charset="0"/>
              <a:buChar char="•"/>
            </a:pPr>
            <a:r>
              <a:rPr lang="en-US" sz="2600" b="1" dirty="0">
                <a:solidFill>
                  <a:srgbClr val="FFFF00"/>
                </a:solidFill>
              </a:rPr>
              <a:t>Universal in scope—All who labor</a:t>
            </a:r>
            <a:endParaRPr lang="en-US" sz="2600" b="1" dirty="0">
              <a:solidFill>
                <a:schemeClr val="bg1"/>
              </a:solidFill>
            </a:endParaRPr>
          </a:p>
        </p:txBody>
      </p:sp>
    </p:spTree>
    <p:extLst>
      <p:ext uri="{BB962C8B-B14F-4D97-AF65-F5344CB8AC3E}">
        <p14:creationId xmlns:p14="http://schemas.microsoft.com/office/powerpoint/2010/main" val="1415534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4739759"/>
          </a:xfrm>
          <a:prstGeom prst="rect">
            <a:avLst/>
          </a:prstGeom>
          <a:noFill/>
        </p:spPr>
        <p:txBody>
          <a:bodyPr wrap="square" rtlCol="0">
            <a:spAutoFit/>
          </a:bodyPr>
          <a:lstStyle/>
          <a:p>
            <a:pPr algn="just"/>
            <a:r>
              <a:rPr lang="en-US" sz="2800" b="1" dirty="0">
                <a:solidFill>
                  <a:schemeClr val="bg1"/>
                </a:solidFill>
                <a:ea typeface="Calibri" charset="0"/>
                <a:cs typeface="Georgia" charset="0"/>
              </a:rPr>
              <a:t> </a:t>
            </a:r>
            <a:endParaRPr lang="en-US" sz="2800" dirty="0">
              <a:solidFill>
                <a:schemeClr val="bg1"/>
              </a:solidFill>
            </a:endParaRPr>
          </a:p>
          <a:p>
            <a:pPr algn="just"/>
            <a:r>
              <a:rPr lang="x-none" sz="2800" b="1" dirty="0">
                <a:solidFill>
                  <a:schemeClr val="bg1"/>
                </a:solidFill>
              </a:rPr>
              <a:t>  28  Come to Me, all you who labor and are heavy laden, and I will give you rest. </a:t>
            </a:r>
            <a:endParaRPr lang="en-US" sz="2800" dirty="0">
              <a:solidFill>
                <a:schemeClr val="bg1"/>
              </a:solidFill>
            </a:endParaRPr>
          </a:p>
          <a:p>
            <a:pPr algn="just"/>
            <a:r>
              <a:rPr lang="x-none" sz="2800" b="1" dirty="0">
                <a:solidFill>
                  <a:schemeClr val="bg1"/>
                </a:solidFill>
              </a:rPr>
              <a:t>  29  </a:t>
            </a:r>
            <a:r>
              <a:rPr lang="x-none" sz="2800" b="1" dirty="0">
                <a:solidFill>
                  <a:srgbClr val="FFFF00"/>
                </a:solidFill>
              </a:rPr>
              <a:t>Take</a:t>
            </a:r>
            <a:r>
              <a:rPr lang="x-none" sz="2800" b="1" dirty="0">
                <a:solidFill>
                  <a:schemeClr val="bg1"/>
                </a:solidFill>
              </a:rPr>
              <a:t> </a:t>
            </a:r>
            <a:r>
              <a:rPr lang="x-none" sz="2800" b="1" dirty="0">
                <a:solidFill>
                  <a:srgbClr val="FFFF00"/>
                </a:solidFill>
              </a:rPr>
              <a:t>My yoke upon you and learn from Me</a:t>
            </a:r>
            <a:r>
              <a:rPr lang="x-none" sz="2800" b="1" dirty="0">
                <a:solidFill>
                  <a:schemeClr val="bg1"/>
                </a:solidFill>
              </a:rPr>
              <a:t>, for I am gentle and lowly in heart, and you will find rest for your souls. </a:t>
            </a:r>
            <a:endParaRPr lang="en-US" sz="2800" dirty="0">
              <a:solidFill>
                <a:schemeClr val="bg1"/>
              </a:solidFill>
            </a:endParaRPr>
          </a:p>
          <a:p>
            <a:pPr algn="just"/>
            <a:r>
              <a:rPr lang="x-none" sz="2800" b="1" dirty="0">
                <a:solidFill>
                  <a:schemeClr val="bg1"/>
                </a:solidFill>
              </a:rPr>
              <a:t>  30  For My yoke is easy and My burden is light.</a:t>
            </a:r>
            <a:r>
              <a:rPr lang="en-US" sz="2800" b="1" dirty="0">
                <a:solidFill>
                  <a:schemeClr val="bg1"/>
                </a:solidFill>
              </a:rPr>
              <a:t> </a:t>
            </a:r>
          </a:p>
          <a:p>
            <a:pPr algn="just"/>
            <a:r>
              <a:rPr lang="en-US" sz="2800" b="1" dirty="0">
                <a:solidFill>
                  <a:schemeClr val="bg1"/>
                </a:solidFill>
              </a:rPr>
              <a:t>					Matt. 11:28-30</a:t>
            </a:r>
          </a:p>
          <a:p>
            <a:pPr algn="just"/>
            <a:endParaRPr lang="en-US" sz="2600" b="1" dirty="0">
              <a:solidFill>
                <a:schemeClr val="bg1"/>
              </a:solidFill>
            </a:endParaRPr>
          </a:p>
          <a:p>
            <a:pPr marL="342900" indent="-342900" algn="just">
              <a:buFont typeface="Arial" panose="020B0604020202020204" pitchFamily="34" charset="0"/>
              <a:buChar char="•"/>
            </a:pPr>
            <a:r>
              <a:rPr lang="en-US" sz="2600" b="1" dirty="0">
                <a:solidFill>
                  <a:schemeClr val="bg1"/>
                </a:solidFill>
              </a:rPr>
              <a:t>Universal in scope—All who labor</a:t>
            </a:r>
          </a:p>
          <a:p>
            <a:pPr marL="342900" indent="-342900" algn="just">
              <a:buFont typeface="Arial" panose="020B0604020202020204" pitchFamily="34" charset="0"/>
              <a:buChar char="•"/>
            </a:pPr>
            <a:r>
              <a:rPr lang="en-US" sz="2600" b="1" dirty="0">
                <a:solidFill>
                  <a:srgbClr val="FFFF00"/>
                </a:solidFill>
              </a:rPr>
              <a:t>Universal in responsibility—Take My yoke and learn</a:t>
            </a:r>
            <a:endParaRPr lang="en-US" sz="2600" b="1" dirty="0">
              <a:solidFill>
                <a:schemeClr val="bg1"/>
              </a:solidFill>
            </a:endParaRPr>
          </a:p>
        </p:txBody>
      </p:sp>
    </p:spTree>
    <p:extLst>
      <p:ext uri="{BB962C8B-B14F-4D97-AF65-F5344CB8AC3E}">
        <p14:creationId xmlns:p14="http://schemas.microsoft.com/office/powerpoint/2010/main" val="3165306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359765"/>
            <a:ext cx="8296556" cy="5139869"/>
          </a:xfrm>
          <a:prstGeom prst="rect">
            <a:avLst/>
          </a:prstGeom>
          <a:noFill/>
        </p:spPr>
        <p:txBody>
          <a:bodyPr wrap="square" rtlCol="0">
            <a:spAutoFit/>
          </a:bodyPr>
          <a:lstStyle/>
          <a:p>
            <a:pPr algn="just"/>
            <a:r>
              <a:rPr lang="en-US" sz="2800" b="1" dirty="0">
                <a:solidFill>
                  <a:schemeClr val="bg1"/>
                </a:solidFill>
                <a:ea typeface="Calibri" charset="0"/>
                <a:cs typeface="Georgia" charset="0"/>
              </a:rPr>
              <a:t> </a:t>
            </a:r>
            <a:endParaRPr lang="en-US" sz="2800" dirty="0">
              <a:solidFill>
                <a:schemeClr val="bg1"/>
              </a:solidFill>
            </a:endParaRPr>
          </a:p>
          <a:p>
            <a:pPr algn="just"/>
            <a:r>
              <a:rPr lang="x-none" sz="2800" b="1" dirty="0">
                <a:solidFill>
                  <a:schemeClr val="bg1"/>
                </a:solidFill>
              </a:rPr>
              <a:t>  28  Come to </a:t>
            </a:r>
            <a:r>
              <a:rPr lang="x-none" sz="2800" b="1" dirty="0">
                <a:solidFill>
                  <a:srgbClr val="FFFF00"/>
                </a:solidFill>
              </a:rPr>
              <a:t>Me</a:t>
            </a:r>
            <a:r>
              <a:rPr lang="x-none" sz="2800" b="1" dirty="0">
                <a:solidFill>
                  <a:schemeClr val="bg1"/>
                </a:solidFill>
              </a:rPr>
              <a:t>, all you who labor and are heavy laden, and I will give you rest. </a:t>
            </a:r>
            <a:endParaRPr lang="en-US" sz="2800" dirty="0">
              <a:solidFill>
                <a:schemeClr val="bg1"/>
              </a:solidFill>
            </a:endParaRPr>
          </a:p>
          <a:p>
            <a:pPr algn="just"/>
            <a:r>
              <a:rPr lang="x-none" sz="2800" b="1" dirty="0">
                <a:solidFill>
                  <a:schemeClr val="bg1"/>
                </a:solidFill>
              </a:rPr>
              <a:t>  29  Take </a:t>
            </a:r>
            <a:r>
              <a:rPr lang="x-none" sz="2800" b="1" dirty="0">
                <a:solidFill>
                  <a:srgbClr val="FFFF00"/>
                </a:solidFill>
              </a:rPr>
              <a:t>My </a:t>
            </a:r>
            <a:r>
              <a:rPr lang="x-none" sz="2800" b="1" dirty="0">
                <a:solidFill>
                  <a:schemeClr val="bg1"/>
                </a:solidFill>
              </a:rPr>
              <a:t>yoke upon you and learn from </a:t>
            </a:r>
            <a:r>
              <a:rPr lang="x-none" sz="2800" b="1" dirty="0">
                <a:solidFill>
                  <a:srgbClr val="FFFF00"/>
                </a:solidFill>
              </a:rPr>
              <a:t>Me</a:t>
            </a:r>
            <a:r>
              <a:rPr lang="x-none" sz="2800" b="1" dirty="0">
                <a:solidFill>
                  <a:schemeClr val="bg1"/>
                </a:solidFill>
              </a:rPr>
              <a:t>, for </a:t>
            </a:r>
            <a:r>
              <a:rPr lang="x-none" sz="2800" b="1" dirty="0">
                <a:solidFill>
                  <a:srgbClr val="FFFF00"/>
                </a:solidFill>
              </a:rPr>
              <a:t>I </a:t>
            </a:r>
            <a:r>
              <a:rPr lang="x-none" sz="2800" b="1" dirty="0">
                <a:solidFill>
                  <a:schemeClr val="bg1"/>
                </a:solidFill>
              </a:rPr>
              <a:t>am gentle and lowly in heart, and you will find rest for your souls. </a:t>
            </a:r>
            <a:endParaRPr lang="en-US" sz="2800" dirty="0">
              <a:solidFill>
                <a:schemeClr val="bg1"/>
              </a:solidFill>
            </a:endParaRPr>
          </a:p>
          <a:p>
            <a:pPr algn="just"/>
            <a:r>
              <a:rPr lang="x-none" sz="2800" b="1" dirty="0">
                <a:solidFill>
                  <a:schemeClr val="bg1"/>
                </a:solidFill>
              </a:rPr>
              <a:t>  30  For My yoke is easy and My burden is light.</a:t>
            </a:r>
            <a:r>
              <a:rPr lang="en-US" sz="2800" b="1" dirty="0">
                <a:solidFill>
                  <a:schemeClr val="bg1"/>
                </a:solidFill>
              </a:rPr>
              <a:t> </a:t>
            </a:r>
          </a:p>
          <a:p>
            <a:pPr algn="just"/>
            <a:r>
              <a:rPr lang="en-US" sz="2800" b="1" dirty="0">
                <a:solidFill>
                  <a:schemeClr val="bg1"/>
                </a:solidFill>
              </a:rPr>
              <a:t>					Matt. 11:28-30</a:t>
            </a:r>
          </a:p>
          <a:p>
            <a:pPr algn="just"/>
            <a:endParaRPr lang="en-US" sz="2600" b="1" dirty="0">
              <a:solidFill>
                <a:schemeClr val="bg1"/>
              </a:solidFill>
            </a:endParaRPr>
          </a:p>
          <a:p>
            <a:pPr marL="342900" indent="-342900" algn="just">
              <a:buFont typeface="Arial" panose="020B0604020202020204" pitchFamily="34" charset="0"/>
              <a:buChar char="•"/>
            </a:pPr>
            <a:r>
              <a:rPr lang="en-US" sz="2600" b="1" dirty="0">
                <a:solidFill>
                  <a:schemeClr val="bg1"/>
                </a:solidFill>
              </a:rPr>
              <a:t>Universal in scope—All who labor</a:t>
            </a:r>
          </a:p>
          <a:p>
            <a:pPr marL="342900" indent="-342900" algn="just">
              <a:buFont typeface="Arial" panose="020B0604020202020204" pitchFamily="34" charset="0"/>
              <a:buChar char="•"/>
            </a:pPr>
            <a:r>
              <a:rPr lang="en-US" sz="2600" b="1" dirty="0">
                <a:solidFill>
                  <a:schemeClr val="bg1"/>
                </a:solidFill>
              </a:rPr>
              <a:t>Universal in responsibility—Take My yoke and learn</a:t>
            </a:r>
          </a:p>
          <a:p>
            <a:pPr marL="342900" indent="-342900" algn="just">
              <a:buFont typeface="Arial" panose="020B0604020202020204" pitchFamily="34" charset="0"/>
              <a:buChar char="•"/>
            </a:pPr>
            <a:r>
              <a:rPr lang="en-US" sz="2600" b="1" dirty="0">
                <a:solidFill>
                  <a:srgbClr val="FFFF00"/>
                </a:solidFill>
              </a:rPr>
              <a:t>Universal in the Inviter—Come to Me…My yoke…</a:t>
            </a:r>
            <a:endParaRPr lang="en-US" sz="2600" b="1" dirty="0">
              <a:solidFill>
                <a:schemeClr val="bg1"/>
              </a:solidFill>
            </a:endParaRPr>
          </a:p>
        </p:txBody>
      </p:sp>
    </p:spTree>
    <p:extLst>
      <p:ext uri="{BB962C8B-B14F-4D97-AF65-F5344CB8AC3E}">
        <p14:creationId xmlns:p14="http://schemas.microsoft.com/office/powerpoint/2010/main" val="5399472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4445</TotalTime>
  <Words>1096</Words>
  <Application>Microsoft Office PowerPoint</Application>
  <PresentationFormat>On-screen Show (4:3)</PresentationFormat>
  <Paragraphs>201</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Calibri Light</vt:lpstr>
      <vt:lpstr>Georgia</vt:lpstr>
      <vt:lpstr>Lucida Calligraphy</vt:lpstr>
      <vt:lpstr>Times New Roman</vt:lpstr>
      <vt:lpstr>Office Theme</vt:lpstr>
      <vt:lpstr>The Great Invitation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David Sproule</cp:lastModifiedBy>
  <cp:revision>165</cp:revision>
  <cp:lastPrinted>2018-05-06T12:37:53Z</cp:lastPrinted>
  <dcterms:created xsi:type="dcterms:W3CDTF">2016-03-27T21:00:01Z</dcterms:created>
  <dcterms:modified xsi:type="dcterms:W3CDTF">2018-05-06T12:38:28Z</dcterms:modified>
</cp:coreProperties>
</file>