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3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AC385-434E-4217-82FB-25A0A99A63BF}" type="datetimeFigureOut">
              <a:rPr lang="en-US" smtClean="0"/>
              <a:t>4/22/2018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52A-ADE9-47F9-BCD0-7B971985D7CC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17280FD-D207-415C-8670-2E7D10C503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464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AC385-434E-4217-82FB-25A0A99A63BF}" type="datetimeFigureOut">
              <a:rPr lang="en-US" smtClean="0"/>
              <a:t>4/22/2018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52A-ADE9-47F9-BCD0-7B971985D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040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AC385-434E-4217-82FB-25A0A99A63BF}" type="datetimeFigureOut">
              <a:rPr lang="en-US" smtClean="0"/>
              <a:t>4/22/2018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52A-ADE9-47F9-BCD0-7B971985D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884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AC385-434E-4217-82FB-25A0A99A63BF}" type="datetimeFigureOut">
              <a:rPr lang="en-US" smtClean="0"/>
              <a:t>4/22/2018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52A-ADE9-47F9-BCD0-7B971985D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7737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AC385-434E-4217-82FB-25A0A99A63BF}" type="datetimeFigureOut">
              <a:rPr lang="en-US" smtClean="0"/>
              <a:t>4/22/2018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52A-ADE9-47F9-BCD0-7B971985D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9719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AC385-434E-4217-82FB-25A0A99A63BF}" type="datetimeFigureOut">
              <a:rPr lang="en-US" smtClean="0"/>
              <a:t>4/22/2018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52A-ADE9-47F9-BCD0-7B971985D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4679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AC385-434E-4217-82FB-25A0A99A63BF}" type="datetimeFigureOut">
              <a:rPr lang="en-US" smtClean="0"/>
              <a:t>4/22/2018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52A-ADE9-47F9-BCD0-7B971985D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024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338222E-15F0-489C-98AF-66355C2F54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191" y="2153540"/>
            <a:ext cx="8921809" cy="4704460"/>
          </a:xfrm>
        </p:spPr>
        <p:txBody>
          <a:bodyPr/>
          <a:lstStyle>
            <a:lvl1pPr>
              <a:defRPr b="1">
                <a:effectLst>
                  <a:outerShdw blurRad="50800" dist="63500" dir="8100000" algn="ctr" rotWithShape="0">
                    <a:schemeClr val="bg1"/>
                  </a:outerShdw>
                </a:effectLst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effectLst>
                  <a:outerShdw blurRad="50800" dist="63500" dir="8100000" algn="ctr" rotWithShape="0">
                    <a:schemeClr val="bg1"/>
                  </a:outerShdw>
                </a:effectLst>
              </a:defRPr>
            </a:lvl2pPr>
            <a:lvl3pPr>
              <a:defRPr b="1">
                <a:effectLst>
                  <a:outerShdw blurRad="50800" dist="63500" dir="8100000" algn="ctr" rotWithShape="0">
                    <a:schemeClr val="bg1"/>
                  </a:outerShdw>
                </a:effectLst>
              </a:defRPr>
            </a:lvl3pPr>
            <a:lvl4pPr>
              <a:defRPr b="1">
                <a:effectLst>
                  <a:outerShdw blurRad="50800" dist="63500" dir="8100000" algn="ctr" rotWithShape="0">
                    <a:schemeClr val="bg1"/>
                  </a:outerShdw>
                </a:effectLst>
              </a:defRPr>
            </a:lvl4pPr>
            <a:lvl5pPr>
              <a:defRPr b="1">
                <a:effectLst>
                  <a:outerShdw blurRad="50800" dist="63500" dir="8100000" algn="ctr" rotWithShape="0">
                    <a:schemeClr val="bg1"/>
                  </a:outerShdw>
                </a:effectLst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0802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5B944E3-9ECE-4189-B722-540D36656F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191" y="2153540"/>
            <a:ext cx="8921809" cy="4704460"/>
          </a:xfrm>
        </p:spPr>
        <p:txBody>
          <a:bodyPr/>
          <a:lstStyle>
            <a:lvl1pPr>
              <a:defRPr b="1">
                <a:effectLst>
                  <a:outerShdw blurRad="50800" dist="63500" dir="8100000" algn="ctr" rotWithShape="0">
                    <a:schemeClr val="bg1"/>
                  </a:outerShdw>
                </a:effectLst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effectLst>
                  <a:outerShdw blurRad="50800" dist="63500" dir="8100000" algn="ctr" rotWithShape="0">
                    <a:schemeClr val="bg1"/>
                  </a:outerShdw>
                </a:effectLst>
              </a:defRPr>
            </a:lvl2pPr>
            <a:lvl3pPr>
              <a:defRPr b="1">
                <a:effectLst>
                  <a:outerShdw blurRad="50800" dist="63500" dir="8100000" algn="ctr" rotWithShape="0">
                    <a:schemeClr val="bg1"/>
                  </a:outerShdw>
                </a:effectLst>
              </a:defRPr>
            </a:lvl3pPr>
            <a:lvl4pPr>
              <a:defRPr b="1">
                <a:effectLst>
                  <a:outerShdw blurRad="50800" dist="63500" dir="8100000" algn="ctr" rotWithShape="0">
                    <a:schemeClr val="bg1"/>
                  </a:outerShdw>
                </a:effectLst>
              </a:defRPr>
            </a:lvl4pPr>
            <a:lvl5pPr>
              <a:defRPr b="1">
                <a:effectLst>
                  <a:outerShdw blurRad="50800" dist="63500" dir="8100000" algn="ctr" rotWithShape="0">
                    <a:schemeClr val="bg1"/>
                  </a:outerShdw>
                </a:effectLst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3284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18768EE-48A1-487E-A288-8EFEECB016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191" y="2153540"/>
            <a:ext cx="8921809" cy="4704460"/>
          </a:xfrm>
        </p:spPr>
        <p:txBody>
          <a:bodyPr/>
          <a:lstStyle>
            <a:lvl1pPr>
              <a:defRPr b="1">
                <a:effectLst>
                  <a:outerShdw blurRad="50800" dist="63500" dir="8100000" algn="ctr" rotWithShape="0">
                    <a:schemeClr val="bg1"/>
                  </a:outerShdw>
                </a:effectLst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effectLst>
                  <a:outerShdw blurRad="50800" dist="63500" dir="8100000" algn="ctr" rotWithShape="0">
                    <a:schemeClr val="bg1"/>
                  </a:outerShdw>
                </a:effectLst>
              </a:defRPr>
            </a:lvl2pPr>
            <a:lvl3pPr>
              <a:defRPr b="1">
                <a:effectLst>
                  <a:outerShdw blurRad="50800" dist="63500" dir="8100000" algn="ctr" rotWithShape="0">
                    <a:schemeClr val="bg1"/>
                  </a:outerShdw>
                </a:effectLst>
              </a:defRPr>
            </a:lvl3pPr>
            <a:lvl4pPr>
              <a:defRPr b="1">
                <a:effectLst>
                  <a:outerShdw blurRad="50800" dist="63500" dir="8100000" algn="ctr" rotWithShape="0">
                    <a:schemeClr val="bg1"/>
                  </a:outerShdw>
                </a:effectLst>
              </a:defRPr>
            </a:lvl4pPr>
            <a:lvl5pPr>
              <a:defRPr b="1">
                <a:effectLst>
                  <a:outerShdw blurRad="50800" dist="63500" dir="8100000" algn="ctr" rotWithShape="0">
                    <a:schemeClr val="bg1"/>
                  </a:outerShdw>
                </a:effectLst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567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CDBB7D4-8C7D-498F-9323-4FFF5D52E6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191" y="2153540"/>
            <a:ext cx="8921809" cy="4704460"/>
          </a:xfrm>
        </p:spPr>
        <p:txBody>
          <a:bodyPr/>
          <a:lstStyle>
            <a:lvl1pPr>
              <a:defRPr b="1">
                <a:effectLst>
                  <a:outerShdw blurRad="50800" dist="63500" dir="8100000" algn="ctr" rotWithShape="0">
                    <a:schemeClr val="bg1"/>
                  </a:outerShdw>
                </a:effectLst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effectLst>
                  <a:outerShdw blurRad="50800" dist="63500" dir="8100000" algn="ctr" rotWithShape="0">
                    <a:schemeClr val="bg1"/>
                  </a:outerShdw>
                </a:effectLst>
              </a:defRPr>
            </a:lvl2pPr>
            <a:lvl3pPr>
              <a:defRPr b="1">
                <a:effectLst>
                  <a:outerShdw blurRad="50800" dist="63500" dir="8100000" algn="ctr" rotWithShape="0">
                    <a:schemeClr val="bg1"/>
                  </a:outerShdw>
                </a:effectLst>
              </a:defRPr>
            </a:lvl3pPr>
            <a:lvl4pPr>
              <a:defRPr b="1">
                <a:effectLst>
                  <a:outerShdw blurRad="50800" dist="63500" dir="8100000" algn="ctr" rotWithShape="0">
                    <a:schemeClr val="bg1"/>
                  </a:outerShdw>
                </a:effectLst>
              </a:defRPr>
            </a:lvl4pPr>
            <a:lvl5pPr>
              <a:defRPr b="1">
                <a:effectLst>
                  <a:outerShdw blurRad="50800" dist="63500" dir="8100000" algn="ctr" rotWithShape="0">
                    <a:schemeClr val="bg1"/>
                  </a:outerShdw>
                </a:effectLst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7985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51BDCC1-287E-408B-BDEB-75A6C6C29E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191" y="2153540"/>
            <a:ext cx="8921809" cy="4704460"/>
          </a:xfrm>
        </p:spPr>
        <p:txBody>
          <a:bodyPr/>
          <a:lstStyle>
            <a:lvl1pPr>
              <a:defRPr b="1">
                <a:effectLst>
                  <a:outerShdw blurRad="50800" dist="63500" dir="8100000" algn="ctr" rotWithShape="0">
                    <a:schemeClr val="bg1"/>
                  </a:outerShdw>
                </a:effectLst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effectLst>
                  <a:outerShdw blurRad="50800" dist="63500" dir="8100000" algn="ctr" rotWithShape="0">
                    <a:schemeClr val="bg1"/>
                  </a:outerShdw>
                </a:effectLst>
              </a:defRPr>
            </a:lvl2pPr>
            <a:lvl3pPr>
              <a:defRPr b="1">
                <a:effectLst>
                  <a:outerShdw blurRad="50800" dist="63500" dir="8100000" algn="ctr" rotWithShape="0">
                    <a:schemeClr val="bg1"/>
                  </a:outerShdw>
                </a:effectLst>
              </a:defRPr>
            </a:lvl3pPr>
            <a:lvl4pPr>
              <a:defRPr b="1">
                <a:effectLst>
                  <a:outerShdw blurRad="50800" dist="63500" dir="8100000" algn="ctr" rotWithShape="0">
                    <a:schemeClr val="bg1"/>
                  </a:outerShdw>
                </a:effectLst>
              </a:defRPr>
            </a:lvl4pPr>
            <a:lvl5pPr>
              <a:defRPr b="1">
                <a:effectLst>
                  <a:outerShdw blurRad="50800" dist="63500" dir="8100000" algn="ctr" rotWithShape="0">
                    <a:schemeClr val="bg1"/>
                  </a:outerShdw>
                </a:effectLst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4069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AC385-434E-4217-82FB-25A0A99A63BF}" type="datetimeFigureOut">
              <a:rPr lang="en-US" smtClean="0"/>
              <a:t>4/22/2018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52A-ADE9-47F9-BCD0-7B971985D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05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AC385-434E-4217-82FB-25A0A99A63BF}" type="datetimeFigureOut">
              <a:rPr lang="en-US" smtClean="0"/>
              <a:t>4/22/2018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52A-ADE9-47F9-BCD0-7B971985D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629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AC385-434E-4217-82FB-25A0A99A63BF}" type="datetimeFigureOut">
              <a:rPr lang="en-US" smtClean="0"/>
              <a:t>4/22/2018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52A-ADE9-47F9-BCD0-7B971985D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504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AC385-434E-4217-82FB-25A0A99A63BF}" type="datetimeFigureOut">
              <a:rPr lang="en-US" smtClean="0"/>
              <a:t>4/22/2018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6952A-ADE9-47F9-BCD0-7B971985D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687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74" r:id="rId5"/>
    <p:sldLayoutId id="2147483675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585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E4DA5F1-EBA7-45AB-9D18-EE504332F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500" dirty="0"/>
              <a:t>Does he meet ALL of the qualifications (1 Tim. 3:1-7; Tit. 1:5-9)?</a:t>
            </a:r>
          </a:p>
          <a:p>
            <a:r>
              <a:rPr lang="en-US" sz="2500" dirty="0"/>
              <a:t>Does his leadership of his family represent how the church should be led (1 Tim. 3:5)?</a:t>
            </a:r>
          </a:p>
          <a:p>
            <a:r>
              <a:rPr lang="en-US" sz="2500" dirty="0"/>
              <a:t>Can you trust your soul to him (Heb. 13:17)?</a:t>
            </a:r>
          </a:p>
          <a:p>
            <a:r>
              <a:rPr lang="en-US" sz="2500" dirty="0"/>
              <a:t>Can he teach and defend the pure truth of the gospel (Tit. 1:9)?</a:t>
            </a:r>
          </a:p>
          <a:p>
            <a:r>
              <a:rPr lang="en-US" sz="2500" dirty="0"/>
              <a:t>Can he protect the church from doctrinal error (Tit. 1:9-11)?</a:t>
            </a:r>
          </a:p>
          <a:p>
            <a:r>
              <a:rPr lang="en-US" sz="2500" dirty="0"/>
              <a:t>Is his faith worthy of following and imitating (Heb. 13:7)?</a:t>
            </a:r>
          </a:p>
          <a:p>
            <a:r>
              <a:rPr lang="en-US" sz="2500" dirty="0"/>
              <a:t>Does he have a shepherd’s heart (Acts 20:28; 1 Pet. 5:2; Jn. 10)?</a:t>
            </a:r>
          </a:p>
          <a:p>
            <a:r>
              <a:rPr lang="en-US" sz="2500" dirty="0"/>
              <a:t>Does he have a good relationship with the flock (John 10:1-14)?</a:t>
            </a:r>
          </a:p>
        </p:txBody>
      </p:sp>
    </p:spTree>
    <p:extLst>
      <p:ext uri="{BB962C8B-B14F-4D97-AF65-F5344CB8AC3E}">
        <p14:creationId xmlns:p14="http://schemas.microsoft.com/office/powerpoint/2010/main" val="22693631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E4DA5F1-EBA7-45AB-9D18-EE504332FB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687" y="2153540"/>
            <a:ext cx="8956313" cy="470446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You must believe Jesus is God’s Son – John 20:30-31</a:t>
            </a:r>
          </a:p>
          <a:p>
            <a:pPr>
              <a:lnSpc>
                <a:spcPct val="100000"/>
              </a:lnSpc>
            </a:pPr>
            <a:r>
              <a:rPr lang="en-US" dirty="0"/>
              <a:t>You must repent of your sins and turn to God – Acts 17:30</a:t>
            </a:r>
          </a:p>
          <a:p>
            <a:pPr>
              <a:lnSpc>
                <a:spcPct val="100000"/>
              </a:lnSpc>
            </a:pPr>
            <a:r>
              <a:rPr lang="en-US" dirty="0"/>
              <a:t>You must confess your faith in Jesus Christ – Rom. 10:9-10</a:t>
            </a:r>
          </a:p>
          <a:p>
            <a:pPr>
              <a:lnSpc>
                <a:spcPct val="100000"/>
              </a:lnSpc>
            </a:pPr>
            <a:r>
              <a:rPr lang="en-US" dirty="0"/>
              <a:t>You must be immersed into Christ’s body – 1 Cor. 12:13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forgive all of your sins – Acts 2:38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add you to His church – Acts 2:47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register you in heaven – Hebrews 12:23</a:t>
            </a:r>
          </a:p>
          <a:p>
            <a:pPr>
              <a:lnSpc>
                <a:spcPct val="100000"/>
              </a:lnSpc>
            </a:pPr>
            <a:r>
              <a:rPr lang="en-US" dirty="0"/>
              <a:t>You must serve the Lord faithfully – 1 John 1:7</a:t>
            </a:r>
          </a:p>
        </p:txBody>
      </p:sp>
    </p:spTree>
    <p:extLst>
      <p:ext uri="{BB962C8B-B14F-4D97-AF65-F5344CB8AC3E}">
        <p14:creationId xmlns:p14="http://schemas.microsoft.com/office/powerpoint/2010/main" val="61781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E4DA5F1-EBA7-45AB-9D18-EE504332F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>
                  <a:outerShdw blurRad="50800" dist="63500" dir="8100000" algn="ctr" rotWithShape="0">
                    <a:schemeClr val="bg1"/>
                  </a:outerShdw>
                </a:effectLst>
              </a:rPr>
              <a:t>To be “in order,” God designed the church to have elders</a:t>
            </a:r>
          </a:p>
          <a:p>
            <a:r>
              <a:rPr lang="en-US" dirty="0">
                <a:effectLst>
                  <a:outerShdw blurRad="50800" dist="63500" dir="8100000" algn="ctr" rotWithShape="0">
                    <a:schemeClr val="bg1"/>
                  </a:outerShdw>
                </a:effectLst>
              </a:rPr>
              <a:t>When a church is without elders, it is “lacking” </a:t>
            </a:r>
          </a:p>
          <a:p>
            <a:r>
              <a:rPr lang="en-US" dirty="0">
                <a:effectLst>
                  <a:outerShdw blurRad="50800" dist="63500" dir="8100000" algn="ctr" rotWithShape="0">
                    <a:schemeClr val="bg1"/>
                  </a:outerShdw>
                </a:effectLst>
              </a:rPr>
              <a:t>God wants elders appointed in every congregation </a:t>
            </a:r>
            <a:br>
              <a:rPr lang="en-US" dirty="0">
                <a:effectLst>
                  <a:outerShdw blurRad="50800" dist="63500" dir="8100000" algn="ctr" rotWithShape="0">
                    <a:schemeClr val="bg1"/>
                  </a:outerShdw>
                </a:effectLst>
              </a:rPr>
            </a:br>
            <a:r>
              <a:rPr lang="en-US" dirty="0">
                <a:effectLst>
                  <a:outerShdw blurRad="50800" dist="63500" dir="8100000" algn="ctr" rotWithShape="0">
                    <a:schemeClr val="bg1"/>
                  </a:outerShdw>
                </a:effectLst>
              </a:rPr>
              <a:t>(Tit. 1:5; Acts 14:23)</a:t>
            </a:r>
          </a:p>
          <a:p>
            <a:r>
              <a:rPr lang="en-US" dirty="0">
                <a:effectLst>
                  <a:outerShdw blurRad="50800" dist="63500" dir="8100000" algn="ctr" rotWithShape="0">
                    <a:schemeClr val="bg1"/>
                  </a:outerShdw>
                </a:effectLst>
              </a:rPr>
              <a:t>God calls for a plurality of elders in every church </a:t>
            </a:r>
            <a:br>
              <a:rPr lang="en-US" dirty="0">
                <a:effectLst>
                  <a:outerShdw blurRad="50800" dist="63500" dir="8100000" algn="ctr" rotWithShape="0">
                    <a:schemeClr val="bg1"/>
                  </a:outerShdw>
                </a:effectLst>
              </a:rPr>
            </a:br>
            <a:r>
              <a:rPr lang="en-US" dirty="0">
                <a:effectLst>
                  <a:outerShdw blurRad="50800" dist="63500" dir="8100000" algn="ctr" rotWithShape="0">
                    <a:schemeClr val="bg1"/>
                  </a:outerShdw>
                </a:effectLst>
              </a:rPr>
              <a:t>(1 Pet. 5:1; Acts 14:23)</a:t>
            </a:r>
          </a:p>
          <a:p>
            <a:endParaRPr lang="en-US" dirty="0">
              <a:effectLst>
                <a:outerShdw blurRad="50800" dist="63500" dir="8100000" algn="ctr" rotWithShape="0">
                  <a:schemeClr val="bg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28978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E4DA5F1-EBA7-45AB-9D18-EE504332F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“Elders” (Tit. 1:5) denotes a man of wisdom and experience</a:t>
            </a:r>
          </a:p>
          <a:p>
            <a:r>
              <a:rPr lang="en-US" dirty="0"/>
              <a:t>The Lord confers authority in a congregation to the eldership</a:t>
            </a:r>
          </a:p>
          <a:p>
            <a:pPr lvl="1"/>
            <a:r>
              <a:rPr lang="en-US" dirty="0"/>
              <a:t>Authority “over” their local congregation (1 Th. 5:12; Heb. 13:17)</a:t>
            </a:r>
          </a:p>
          <a:p>
            <a:pPr lvl="1"/>
            <a:r>
              <a:rPr lang="en-US" dirty="0"/>
              <a:t>Authority only “among” their congregation (Acts 20:28; 1 Pet. 5:2)</a:t>
            </a:r>
          </a:p>
          <a:p>
            <a:pPr lvl="1"/>
            <a:r>
              <a:rPr lang="en-US" dirty="0"/>
              <a:t>Authority only in the eldership, not in individual elders</a:t>
            </a:r>
          </a:p>
          <a:p>
            <a:r>
              <a:rPr lang="en-US" dirty="0"/>
              <a:t>Elders are “overseers/bishops” of the church (Tit. 1:7; Acts 20:28; 1 Pet. 5:2)</a:t>
            </a:r>
          </a:p>
          <a:p>
            <a:pPr lvl="1"/>
            <a:r>
              <a:rPr lang="en-US" dirty="0"/>
              <a:t>This involves oversight of the work of the church, ensuring the church is doing what it exists to do (Eph. 3:20-21)</a:t>
            </a:r>
          </a:p>
          <a:p>
            <a:pPr lvl="1"/>
            <a:r>
              <a:rPr lang="en-US" dirty="0"/>
              <a:t>Responsible as “rulers” to “lead” the church (Heb. 13:7,17; 1 </a:t>
            </a:r>
            <a:r>
              <a:rPr lang="en-US" dirty="0" err="1"/>
              <a:t>Ti</a:t>
            </a:r>
            <a:r>
              <a:rPr lang="en-US" dirty="0"/>
              <a:t>. 5:17)</a:t>
            </a:r>
          </a:p>
        </p:txBody>
      </p:sp>
    </p:spTree>
    <p:extLst>
      <p:ext uri="{BB962C8B-B14F-4D97-AF65-F5344CB8AC3E}">
        <p14:creationId xmlns:p14="http://schemas.microsoft.com/office/powerpoint/2010/main" val="2379796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E4DA5F1-EBA7-45AB-9D18-EE504332F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Elders are “overseers/bishops” of the church</a:t>
            </a:r>
          </a:p>
          <a:p>
            <a:r>
              <a:rPr lang="en-US" dirty="0"/>
              <a:t>Elders are “shepherds/pastors” of the church</a:t>
            </a:r>
          </a:p>
          <a:p>
            <a:pPr lvl="1"/>
            <a:r>
              <a:rPr lang="en-US" dirty="0"/>
              <a:t>This involves caring for, feeding and protecting the church</a:t>
            </a:r>
          </a:p>
          <a:p>
            <a:pPr lvl="1"/>
            <a:r>
              <a:rPr lang="en-US" dirty="0"/>
              <a:t>They “watch” for the souls of the members (Heb. 13:17)</a:t>
            </a:r>
          </a:p>
          <a:p>
            <a:pPr lvl="1"/>
            <a:r>
              <a:rPr lang="en-US" dirty="0"/>
              <a:t>They “watch” and guard against harm-doers (Acts 20:28-30)</a:t>
            </a:r>
          </a:p>
          <a:p>
            <a:pPr lvl="1"/>
            <a:r>
              <a:rPr lang="en-US" dirty="0"/>
              <a:t>They “tend” and “feed” the flock (1 Pet. 5:2; Acts 20:28)</a:t>
            </a:r>
          </a:p>
          <a:p>
            <a:pPr lvl="1"/>
            <a:r>
              <a:rPr lang="en-US" dirty="0"/>
              <a:t>They are to “exhort and convict those who contradict” (Tit. 1:9)</a:t>
            </a:r>
          </a:p>
          <a:p>
            <a:r>
              <a:rPr lang="en-US" dirty="0"/>
              <a:t>Elders are “stewards” of the church (Tit. 1:7)</a:t>
            </a:r>
          </a:p>
          <a:p>
            <a:pPr lvl="1"/>
            <a:r>
              <a:rPr lang="en-US" dirty="0"/>
              <a:t>Responsible to the Lord to “take care of” the church (1 Tim. 3:5)</a:t>
            </a:r>
          </a:p>
          <a:p>
            <a:pPr lvl="1"/>
            <a:r>
              <a:rPr lang="en-US" dirty="0"/>
              <a:t>Responsible to the Lord for each member (Heb. 13:17)</a:t>
            </a:r>
          </a:p>
        </p:txBody>
      </p:sp>
    </p:spTree>
    <p:extLst>
      <p:ext uri="{BB962C8B-B14F-4D97-AF65-F5344CB8AC3E}">
        <p14:creationId xmlns:p14="http://schemas.microsoft.com/office/powerpoint/2010/main" val="9679487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E4DA5F1-EBA7-45AB-9D18-EE504332F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God specified certain qualities for elders in His church</a:t>
            </a:r>
          </a:p>
          <a:p>
            <a:pPr lvl="1"/>
            <a:r>
              <a:rPr lang="en-US" dirty="0"/>
              <a:t>God’s qualifications are not arbitrary, or optional, or short-term, or multiple choice</a:t>
            </a:r>
          </a:p>
          <a:p>
            <a:pPr lvl="1"/>
            <a:r>
              <a:rPr lang="en-US" dirty="0"/>
              <a:t>Each qualification is absolutely essential – “must”</a:t>
            </a:r>
          </a:p>
          <a:p>
            <a:pPr lvl="1"/>
            <a:r>
              <a:rPr lang="en-US" dirty="0"/>
              <a:t>An elder is more than just “a good man”</a:t>
            </a:r>
          </a:p>
          <a:p>
            <a:pPr lvl="1"/>
            <a:r>
              <a:rPr lang="en-US" dirty="0"/>
              <a:t>Only men are authorized to be elders (1 Tim. 3:2; Tit. 1:6)</a:t>
            </a:r>
          </a:p>
        </p:txBody>
      </p:sp>
    </p:spTree>
    <p:extLst>
      <p:ext uri="{BB962C8B-B14F-4D97-AF65-F5344CB8AC3E}">
        <p14:creationId xmlns:p14="http://schemas.microsoft.com/office/powerpoint/2010/main" val="17773261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E4DA5F1-EBA7-45AB-9D18-EE504332F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God specified certain qualifications of his “</a:t>
            </a:r>
            <a:r>
              <a:rPr lang="en-US" u="sng" dirty="0"/>
              <a:t>family</a:t>
            </a:r>
            <a:r>
              <a:rPr lang="en-US" dirty="0"/>
              <a:t>”:</a:t>
            </a:r>
          </a:p>
          <a:p>
            <a:pPr lvl="1"/>
            <a:r>
              <a:rPr lang="en-US" dirty="0"/>
              <a:t>“The husband of one wife”</a:t>
            </a:r>
          </a:p>
          <a:p>
            <a:pPr lvl="1"/>
            <a:r>
              <a:rPr lang="en-US" dirty="0"/>
              <a:t>“Rules (or manages) his own house well”</a:t>
            </a:r>
          </a:p>
          <a:p>
            <a:pPr lvl="1"/>
            <a:r>
              <a:rPr lang="en-US" dirty="0"/>
              <a:t>“Having his children in submission with all reverence”</a:t>
            </a:r>
          </a:p>
          <a:p>
            <a:pPr lvl="1"/>
            <a:r>
              <a:rPr lang="en-US" dirty="0"/>
              <a:t>“Having faithful children” or “children who believe”</a:t>
            </a:r>
          </a:p>
          <a:p>
            <a:pPr lvl="1"/>
            <a:r>
              <a:rPr lang="en-US" dirty="0"/>
              <a:t>“Having children not accused of dissipation or rebellion”</a:t>
            </a:r>
          </a:p>
          <a:p>
            <a:pPr lvl="1"/>
            <a:r>
              <a:rPr lang="en-US" dirty="0"/>
              <a:t>His wife “must be” …</a:t>
            </a:r>
          </a:p>
          <a:p>
            <a:pPr marL="914400" lvl="2"/>
            <a:r>
              <a:rPr lang="en-US" sz="2400" dirty="0"/>
              <a:t>“Reverent” or “dignified”</a:t>
            </a:r>
          </a:p>
          <a:p>
            <a:pPr marL="914400" lvl="2"/>
            <a:r>
              <a:rPr lang="en-US" sz="2400" dirty="0"/>
              <a:t>“Not a slanderer” or a “malicious gossip”</a:t>
            </a:r>
          </a:p>
          <a:p>
            <a:pPr marL="914400" lvl="2"/>
            <a:r>
              <a:rPr lang="en-US" sz="2400" dirty="0"/>
              <a:t>“Temperate” or “sober-minded”</a:t>
            </a:r>
          </a:p>
          <a:p>
            <a:pPr marL="914400" lvl="2"/>
            <a:r>
              <a:rPr lang="en-US" sz="2400" dirty="0"/>
              <a:t>“Faithful in all things”</a:t>
            </a:r>
          </a:p>
        </p:txBody>
      </p:sp>
    </p:spTree>
    <p:extLst>
      <p:ext uri="{BB962C8B-B14F-4D97-AF65-F5344CB8AC3E}">
        <p14:creationId xmlns:p14="http://schemas.microsoft.com/office/powerpoint/2010/main" val="660211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E4DA5F1-EBA7-45AB-9D18-EE504332F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God specified certain qualifications of his “</a:t>
            </a:r>
            <a:r>
              <a:rPr lang="en-US" u="sng" dirty="0"/>
              <a:t>character</a:t>
            </a:r>
            <a:r>
              <a:rPr lang="en-US" dirty="0"/>
              <a:t>”:</a:t>
            </a:r>
          </a:p>
          <a:p>
            <a:pPr lvl="1"/>
            <a:r>
              <a:rPr lang="en-US" dirty="0"/>
              <a:t>“Blameless” or “above reproach”</a:t>
            </a:r>
          </a:p>
          <a:p>
            <a:pPr lvl="1"/>
            <a:r>
              <a:rPr lang="en-US" dirty="0"/>
              <a:t>“A lover of what is good”</a:t>
            </a:r>
          </a:p>
          <a:p>
            <a:pPr lvl="1"/>
            <a:r>
              <a:rPr lang="en-US" dirty="0"/>
              <a:t>“Just”</a:t>
            </a:r>
          </a:p>
          <a:p>
            <a:pPr lvl="1"/>
            <a:r>
              <a:rPr lang="en-US" dirty="0"/>
              <a:t>“Holy”</a:t>
            </a:r>
          </a:p>
          <a:p>
            <a:pPr lvl="1"/>
            <a:r>
              <a:rPr lang="en-US" dirty="0"/>
              <a:t>“A good testimony among outsiders”</a:t>
            </a:r>
          </a:p>
          <a:p>
            <a:r>
              <a:rPr lang="en-US" dirty="0"/>
              <a:t>God specified certain qualifications of his “</a:t>
            </a:r>
            <a:r>
              <a:rPr lang="en-US" u="sng" dirty="0"/>
              <a:t>demeanor</a:t>
            </a:r>
            <a:r>
              <a:rPr lang="en-US" dirty="0"/>
              <a:t>”:</a:t>
            </a:r>
          </a:p>
          <a:p>
            <a:pPr lvl="1"/>
            <a:r>
              <a:rPr lang="en-US" dirty="0"/>
              <a:t>“Sober-minded”</a:t>
            </a:r>
          </a:p>
          <a:p>
            <a:pPr lvl="1"/>
            <a:r>
              <a:rPr lang="en-US" dirty="0"/>
              <a:t>“Of good behavior”</a:t>
            </a:r>
          </a:p>
          <a:p>
            <a:pPr lvl="1"/>
            <a:r>
              <a:rPr lang="en-US" dirty="0"/>
              <a:t>“Hospitable” </a:t>
            </a:r>
          </a:p>
          <a:p>
            <a:pPr lvl="1"/>
            <a:r>
              <a:rPr lang="en-US" dirty="0"/>
              <a:t>“Gentle”</a:t>
            </a:r>
          </a:p>
        </p:txBody>
      </p:sp>
    </p:spTree>
    <p:extLst>
      <p:ext uri="{BB962C8B-B14F-4D97-AF65-F5344CB8AC3E}">
        <p14:creationId xmlns:p14="http://schemas.microsoft.com/office/powerpoint/2010/main" val="19688525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E4DA5F1-EBA7-45AB-9D18-EE504332F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God specified certain qualifications of his “</a:t>
            </a:r>
            <a:r>
              <a:rPr lang="en-US" u="sng" dirty="0"/>
              <a:t>self-control</a:t>
            </a:r>
            <a:r>
              <a:rPr lang="en-US" dirty="0"/>
              <a:t>”:</a:t>
            </a:r>
          </a:p>
          <a:p>
            <a:pPr lvl="1"/>
            <a:r>
              <a:rPr lang="en-US" dirty="0"/>
              <a:t>“Temperate”</a:t>
            </a:r>
          </a:p>
          <a:p>
            <a:pPr lvl="1"/>
            <a:r>
              <a:rPr lang="en-US" dirty="0"/>
              <a:t>“Not given to wine”</a:t>
            </a:r>
          </a:p>
          <a:p>
            <a:pPr lvl="1"/>
            <a:r>
              <a:rPr lang="en-US" dirty="0"/>
              <a:t>“Not violent”</a:t>
            </a:r>
          </a:p>
          <a:p>
            <a:pPr lvl="1"/>
            <a:r>
              <a:rPr lang="en-US" dirty="0"/>
              <a:t>“Not quarrelsome”</a:t>
            </a:r>
          </a:p>
          <a:p>
            <a:pPr lvl="1"/>
            <a:r>
              <a:rPr lang="en-US" dirty="0"/>
              <a:t>“Not quick-tempered” </a:t>
            </a:r>
          </a:p>
          <a:p>
            <a:r>
              <a:rPr lang="en-US" dirty="0"/>
              <a:t>God specified certain qualifications of his “</a:t>
            </a:r>
            <a:r>
              <a:rPr lang="en-US" u="sng" dirty="0"/>
              <a:t>motivation</a:t>
            </a:r>
            <a:r>
              <a:rPr lang="en-US" dirty="0"/>
              <a:t>”:</a:t>
            </a:r>
          </a:p>
          <a:p>
            <a:pPr lvl="1"/>
            <a:r>
              <a:rPr lang="en-US" dirty="0"/>
              <a:t>“Not covetous”</a:t>
            </a:r>
          </a:p>
          <a:p>
            <a:pPr lvl="1"/>
            <a:r>
              <a:rPr lang="en-US" dirty="0"/>
              <a:t>“Not greedy for money”</a:t>
            </a:r>
          </a:p>
          <a:p>
            <a:pPr lvl="1"/>
            <a:r>
              <a:rPr lang="en-US" dirty="0"/>
              <a:t>“Not self-willed” </a:t>
            </a:r>
          </a:p>
        </p:txBody>
      </p:sp>
    </p:spTree>
    <p:extLst>
      <p:ext uri="{BB962C8B-B14F-4D97-AF65-F5344CB8AC3E}">
        <p14:creationId xmlns:p14="http://schemas.microsoft.com/office/powerpoint/2010/main" val="34034169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E4DA5F1-EBA7-45AB-9D18-EE504332F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God specified certain qualifications of his </a:t>
            </a:r>
            <a:br>
              <a:rPr lang="en-US" dirty="0"/>
            </a:br>
            <a:r>
              <a:rPr lang="en-US" dirty="0"/>
              <a:t>“</a:t>
            </a:r>
            <a:r>
              <a:rPr lang="en-US" u="sng" dirty="0"/>
              <a:t>Biblical proficiency</a:t>
            </a:r>
            <a:r>
              <a:rPr lang="en-US" dirty="0"/>
              <a:t>”:</a:t>
            </a:r>
          </a:p>
          <a:p>
            <a:pPr lvl="1"/>
            <a:r>
              <a:rPr lang="en-US" dirty="0"/>
              <a:t>“Able to teach”</a:t>
            </a:r>
          </a:p>
          <a:p>
            <a:pPr lvl="1"/>
            <a:r>
              <a:rPr lang="en-US" dirty="0"/>
              <a:t>“Holding fast the faithful word…able, by sound doctrine, </a:t>
            </a:r>
            <a:br>
              <a:rPr lang="en-US" dirty="0"/>
            </a:br>
            <a:r>
              <a:rPr lang="en-US" dirty="0"/>
              <a:t>both to exhort and convict those who contradict”</a:t>
            </a:r>
          </a:p>
          <a:p>
            <a:pPr lvl="1"/>
            <a:r>
              <a:rPr lang="en-US" dirty="0"/>
              <a:t>“Not a novice” or “a recent convert” </a:t>
            </a:r>
          </a:p>
        </p:txBody>
      </p:sp>
    </p:spTree>
    <p:extLst>
      <p:ext uri="{BB962C8B-B14F-4D97-AF65-F5344CB8AC3E}">
        <p14:creationId xmlns:p14="http://schemas.microsoft.com/office/powerpoint/2010/main" val="11859876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127</TotalTime>
  <Words>789</Words>
  <Application>Microsoft Office PowerPoint</Application>
  <PresentationFormat>On-screen Show (4:3)</PresentationFormat>
  <Paragraphs>79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3</cp:revision>
  <dcterms:created xsi:type="dcterms:W3CDTF">2018-04-21T13:45:40Z</dcterms:created>
  <dcterms:modified xsi:type="dcterms:W3CDTF">2018-04-22T12:42:41Z</dcterms:modified>
</cp:coreProperties>
</file>