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77" r:id="rId5"/>
    <p:sldId id="278" r:id="rId6"/>
    <p:sldId id="263" r:id="rId7"/>
    <p:sldId id="281" r:id="rId8"/>
    <p:sldId id="273" r:id="rId9"/>
    <p:sldId id="267" r:id="rId10"/>
    <p:sldId id="282" r:id="rId11"/>
    <p:sldId id="290" r:id="rId12"/>
    <p:sldId id="296" r:id="rId13"/>
    <p:sldId id="298" r:id="rId14"/>
    <p:sldId id="316" r:id="rId15"/>
    <p:sldId id="314" r:id="rId1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03" autoAdjust="0"/>
    <p:restoredTop sz="94660"/>
  </p:normalViewPr>
  <p:slideViewPr>
    <p:cSldViewPr snapToGrid="0">
      <p:cViewPr varScale="1">
        <p:scale>
          <a:sx n="111" d="100"/>
          <a:sy n="111" d="100"/>
        </p:scale>
        <p:origin x="1218"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5BE1E-B206-4A5C-B002-92845FC31F8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FF251-9D56-449D-9FB7-54FA8558EDEE}" type="slidenum">
              <a:rPr lang="en-US" smtClean="0"/>
              <a:t>‹#›</a:t>
            </a:fld>
            <a:endParaRPr lang="en-US"/>
          </a:p>
        </p:txBody>
      </p:sp>
      <p:pic>
        <p:nvPicPr>
          <p:cNvPr id="8" name="Picture 7">
            <a:extLst>
              <a:ext uri="{FF2B5EF4-FFF2-40B4-BE49-F238E27FC236}">
                <a16:creationId xmlns:a16="http://schemas.microsoft.com/office/drawing/2014/main" id="{72948917-D75B-4754-8113-AB055AAAFA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1552D2A4-E399-4A5E-AE0B-84992D2FB6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38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5BE1E-B206-4A5C-B002-92845FC31F8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FF251-9D56-449D-9FB7-54FA8558EDEE}" type="slidenum">
              <a:rPr lang="en-US" smtClean="0"/>
              <a:t>‹#›</a:t>
            </a:fld>
            <a:endParaRPr lang="en-US"/>
          </a:p>
        </p:txBody>
      </p:sp>
    </p:spTree>
    <p:extLst>
      <p:ext uri="{BB962C8B-B14F-4D97-AF65-F5344CB8AC3E}">
        <p14:creationId xmlns:p14="http://schemas.microsoft.com/office/powerpoint/2010/main" val="390971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5BE1E-B206-4A5C-B002-92845FC31F8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FF251-9D56-449D-9FB7-54FA8558EDEE}" type="slidenum">
              <a:rPr lang="en-US" smtClean="0"/>
              <a:t>‹#›</a:t>
            </a:fld>
            <a:endParaRPr lang="en-US"/>
          </a:p>
        </p:txBody>
      </p:sp>
    </p:spTree>
    <p:extLst>
      <p:ext uri="{BB962C8B-B14F-4D97-AF65-F5344CB8AC3E}">
        <p14:creationId xmlns:p14="http://schemas.microsoft.com/office/powerpoint/2010/main" val="30380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AC53560-0C68-4324-BA46-64A8AF4751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8811" y="1512607"/>
            <a:ext cx="8946378" cy="666572"/>
          </a:xfrm>
        </p:spPr>
        <p:txBody>
          <a:bodyPr>
            <a:normAutofit/>
          </a:bodyPr>
          <a:lstStyle>
            <a:lvl1pPr algn="ctr">
              <a:defRPr sz="4000" b="1">
                <a:latin typeface="+mn-lt"/>
              </a:defRPr>
            </a:lvl1pPr>
          </a:lstStyle>
          <a:p>
            <a:r>
              <a:rPr lang="en-US" dirty="0"/>
              <a:t>Click to edit Master title style</a:t>
            </a:r>
          </a:p>
        </p:txBody>
      </p:sp>
      <p:sp>
        <p:nvSpPr>
          <p:cNvPr id="3" name="Content Placeholder 2"/>
          <p:cNvSpPr>
            <a:spLocks noGrp="1"/>
          </p:cNvSpPr>
          <p:nvPr>
            <p:ph idx="1"/>
          </p:nvPr>
        </p:nvSpPr>
        <p:spPr>
          <a:xfrm>
            <a:off x="170916" y="2264636"/>
            <a:ext cx="8874273" cy="4593364"/>
          </a:xfrm>
        </p:spPr>
        <p:txBody>
          <a:bodyPr/>
          <a:lstStyle>
            <a:lvl1pPr>
              <a:defRPr b="1"/>
            </a:lvl1pPr>
            <a:lvl2pPr marL="573088" indent="-228600">
              <a:buFont typeface="Calibri" panose="020F0502020204030204" pitchFamily="34" charset="0"/>
              <a:buChar char="−"/>
              <a:defRPr b="1"/>
            </a:lvl2pPr>
            <a:lvl3pPr>
              <a:defRPr b="1"/>
            </a:lvl3pPr>
            <a:lvl4pPr>
              <a:defRPr b="1"/>
            </a:lvl4pPr>
            <a:lvl5pPr>
              <a:defRPr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492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5BE1E-B206-4A5C-B002-92845FC31F8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FF251-9D56-449D-9FB7-54FA8558EDEE}" type="slidenum">
              <a:rPr lang="en-US" smtClean="0"/>
              <a:t>‹#›</a:t>
            </a:fld>
            <a:endParaRPr lang="en-US"/>
          </a:p>
        </p:txBody>
      </p:sp>
    </p:spTree>
    <p:extLst>
      <p:ext uri="{BB962C8B-B14F-4D97-AF65-F5344CB8AC3E}">
        <p14:creationId xmlns:p14="http://schemas.microsoft.com/office/powerpoint/2010/main" val="51802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5BE1E-B206-4A5C-B002-92845FC31F81}"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FF251-9D56-449D-9FB7-54FA8558EDEE}" type="slidenum">
              <a:rPr lang="en-US" smtClean="0"/>
              <a:t>‹#›</a:t>
            </a:fld>
            <a:endParaRPr lang="en-US"/>
          </a:p>
        </p:txBody>
      </p:sp>
    </p:spTree>
    <p:extLst>
      <p:ext uri="{BB962C8B-B14F-4D97-AF65-F5344CB8AC3E}">
        <p14:creationId xmlns:p14="http://schemas.microsoft.com/office/powerpoint/2010/main" val="359569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5BE1E-B206-4A5C-B002-92845FC31F81}"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4FF251-9D56-449D-9FB7-54FA8558EDEE}" type="slidenum">
              <a:rPr lang="en-US" smtClean="0"/>
              <a:t>‹#›</a:t>
            </a:fld>
            <a:endParaRPr lang="en-US"/>
          </a:p>
        </p:txBody>
      </p:sp>
    </p:spTree>
    <p:extLst>
      <p:ext uri="{BB962C8B-B14F-4D97-AF65-F5344CB8AC3E}">
        <p14:creationId xmlns:p14="http://schemas.microsoft.com/office/powerpoint/2010/main" val="105371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5BE1E-B206-4A5C-B002-92845FC31F81}"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4FF251-9D56-449D-9FB7-54FA8558EDEE}" type="slidenum">
              <a:rPr lang="en-US" smtClean="0"/>
              <a:t>‹#›</a:t>
            </a:fld>
            <a:endParaRPr lang="en-US"/>
          </a:p>
        </p:txBody>
      </p:sp>
    </p:spTree>
    <p:extLst>
      <p:ext uri="{BB962C8B-B14F-4D97-AF65-F5344CB8AC3E}">
        <p14:creationId xmlns:p14="http://schemas.microsoft.com/office/powerpoint/2010/main" val="118108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5BE1E-B206-4A5C-B002-92845FC31F81}"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4FF251-9D56-449D-9FB7-54FA8558EDEE}" type="slidenum">
              <a:rPr lang="en-US" smtClean="0"/>
              <a:t>‹#›</a:t>
            </a:fld>
            <a:endParaRPr lang="en-US"/>
          </a:p>
        </p:txBody>
      </p:sp>
    </p:spTree>
    <p:extLst>
      <p:ext uri="{BB962C8B-B14F-4D97-AF65-F5344CB8AC3E}">
        <p14:creationId xmlns:p14="http://schemas.microsoft.com/office/powerpoint/2010/main" val="320876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5BE1E-B206-4A5C-B002-92845FC31F81}"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FF251-9D56-449D-9FB7-54FA8558EDEE}" type="slidenum">
              <a:rPr lang="en-US" smtClean="0"/>
              <a:t>‹#›</a:t>
            </a:fld>
            <a:endParaRPr lang="en-US"/>
          </a:p>
        </p:txBody>
      </p:sp>
    </p:spTree>
    <p:extLst>
      <p:ext uri="{BB962C8B-B14F-4D97-AF65-F5344CB8AC3E}">
        <p14:creationId xmlns:p14="http://schemas.microsoft.com/office/powerpoint/2010/main" val="308573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5BE1E-B206-4A5C-B002-92845FC31F81}"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FF251-9D56-449D-9FB7-54FA8558EDEE}" type="slidenum">
              <a:rPr lang="en-US" smtClean="0"/>
              <a:t>‹#›</a:t>
            </a:fld>
            <a:endParaRPr lang="en-US"/>
          </a:p>
        </p:txBody>
      </p:sp>
    </p:spTree>
    <p:extLst>
      <p:ext uri="{BB962C8B-B14F-4D97-AF65-F5344CB8AC3E}">
        <p14:creationId xmlns:p14="http://schemas.microsoft.com/office/powerpoint/2010/main" val="251577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5BE1E-B206-4A5C-B002-92845FC31F81}" type="datetimeFigureOut">
              <a:rPr lang="en-US" smtClean="0"/>
              <a:t>4/9/2018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FF251-9D56-449D-9FB7-54FA8558EDEE}" type="slidenum">
              <a:rPr lang="en-US" smtClean="0"/>
              <a:t>‹#›</a:t>
            </a:fld>
            <a:endParaRPr lang="en-US"/>
          </a:p>
        </p:txBody>
      </p:sp>
    </p:spTree>
    <p:extLst>
      <p:ext uri="{BB962C8B-B14F-4D97-AF65-F5344CB8AC3E}">
        <p14:creationId xmlns:p14="http://schemas.microsoft.com/office/powerpoint/2010/main" val="1660456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37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p:txBody>
          <a:bodyPr>
            <a:normAutofit fontScale="90000"/>
          </a:bodyPr>
          <a:lstStyle/>
          <a:p>
            <a:r>
              <a:rPr lang="en-US" dirty="0"/>
              <a:t>Odds of Fulfilling 8 Prophecies about Nations</a:t>
            </a:r>
          </a:p>
        </p:txBody>
      </p:sp>
      <p:sp>
        <p:nvSpPr>
          <p:cNvPr id="3" name="Content Placeholder 2">
            <a:extLst>
              <a:ext uri="{FF2B5EF4-FFF2-40B4-BE49-F238E27FC236}">
                <a16:creationId xmlns:a16="http://schemas.microsoft.com/office/drawing/2014/main" id="{D66918A4-1DD0-4800-BAB8-10C5A557633E}"/>
              </a:ext>
            </a:extLst>
          </p:cNvPr>
          <p:cNvSpPr>
            <a:spLocks noGrp="1"/>
          </p:cNvSpPr>
          <p:nvPr>
            <p:ph idx="1"/>
          </p:nvPr>
        </p:nvSpPr>
        <p:spPr/>
        <p:txBody>
          <a:bodyPr>
            <a:noAutofit/>
          </a:bodyPr>
          <a:lstStyle/>
          <a:p>
            <a:pPr algn="just">
              <a:lnSpc>
                <a:spcPct val="120000"/>
              </a:lnSpc>
            </a:pPr>
            <a:r>
              <a:rPr lang="en-US" sz="2400" dirty="0"/>
              <a:t>Cover the entire state of Texas two feet high with silver dollars</a:t>
            </a:r>
          </a:p>
          <a:p>
            <a:pPr algn="just">
              <a:lnSpc>
                <a:spcPct val="120000"/>
              </a:lnSpc>
            </a:pPr>
            <a:r>
              <a:rPr lang="en-US" sz="2400" dirty="0"/>
              <a:t>Place a mark on just one silver dollar</a:t>
            </a:r>
          </a:p>
          <a:p>
            <a:pPr algn="just">
              <a:lnSpc>
                <a:spcPct val="120000"/>
              </a:lnSpc>
            </a:pPr>
            <a:r>
              <a:rPr lang="en-US" sz="2400" dirty="0"/>
              <a:t>Let a blindfolded man walk the entire state, pick one coin</a:t>
            </a:r>
          </a:p>
          <a:p>
            <a:pPr algn="just">
              <a:lnSpc>
                <a:spcPct val="120000"/>
              </a:lnSpc>
            </a:pPr>
            <a:r>
              <a:rPr lang="en-US" sz="2400" dirty="0"/>
              <a:t>What are odds of him finding that one coin</a:t>
            </a:r>
          </a:p>
          <a:p>
            <a:pPr algn="just">
              <a:lnSpc>
                <a:spcPct val="120000"/>
              </a:lnSpc>
            </a:pPr>
            <a:r>
              <a:rPr lang="en-US" sz="2400" dirty="0"/>
              <a:t>Same odds as fulfilling just EIGHT prophecies</a:t>
            </a:r>
          </a:p>
        </p:txBody>
      </p:sp>
    </p:spTree>
    <p:extLst>
      <p:ext uri="{BB962C8B-B14F-4D97-AF65-F5344CB8AC3E}">
        <p14:creationId xmlns:p14="http://schemas.microsoft.com/office/powerpoint/2010/main" val="834532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p:txBody>
          <a:bodyPr>
            <a:normAutofit/>
          </a:bodyPr>
          <a:lstStyle/>
          <a:p>
            <a:r>
              <a:rPr lang="en-US" sz="3600" dirty="0"/>
              <a:t>Old Testament Prophecies About Jesus</a:t>
            </a:r>
          </a:p>
        </p:txBody>
      </p:sp>
      <p:sp>
        <p:nvSpPr>
          <p:cNvPr id="4" name="TextBox 3"/>
          <p:cNvSpPr txBox="1"/>
          <p:nvPr/>
        </p:nvSpPr>
        <p:spPr>
          <a:xfrm>
            <a:off x="98811" y="2107032"/>
            <a:ext cx="8946377" cy="4616648"/>
          </a:xfrm>
          <a:prstGeom prst="rect">
            <a:avLst/>
          </a:prstGeom>
          <a:noFill/>
        </p:spPr>
        <p:txBody>
          <a:bodyPr wrap="square" rtlCol="0">
            <a:spAutoFit/>
          </a:bodyPr>
          <a:lstStyle/>
          <a:p>
            <a:pPr marL="342900" indent="-342900">
              <a:buFont typeface="Arial" panose="020B0604020202020204" pitchFamily="34" charset="0"/>
              <a:buChar char="•"/>
            </a:pPr>
            <a:r>
              <a:rPr lang="en-US" sz="2100" b="1" dirty="0"/>
              <a:t>Matt. 1:23; 2:5, 15-18, 23; 3:3 -- “…might be fulfilled…”—30+ times</a:t>
            </a:r>
          </a:p>
          <a:p>
            <a:pPr marL="342900" indent="-342900">
              <a:buFont typeface="Arial" panose="020B0604020202020204" pitchFamily="34" charset="0"/>
              <a:buChar char="•"/>
            </a:pPr>
            <a:r>
              <a:rPr lang="en-US" sz="2100" b="1" dirty="0"/>
              <a:t>Descendant of Abraham, descendant of Isaac, descendant of Jacob, from the tribe of Judah, born in Bethlehem, born during time of Roman rule; born of virgin, slaughter of the infants, taken into Egypt; preach in Galilee; would be a prophet; would be a priest; rejection by Jews; ride a donkey into Jerusalem; betrayed by friend; sold for 30 pieces of silver; that silver used to buy a potters field; Judas to be replaced; false witnesses in trial; silent when accused; spat upon; crucified with thieves; hands and feet pierced; mocked and insulted; given vinegar to drink; burial in rich man’s tomb; side to be pierced; gamble for His clothes; no bone broken; resurrected from the dead; ascension into heaven; etc. etc. (Gen. 22:18; 26:4; 28:14; 49:10; Mic. 5:2; Dan. 9:25; Isa. 7:14; Jer. 31:15; Hos. 11:1; Isa. 9:1-2; Deut. 18:15; Psa. 16:10; 22:6-8; 22:16; 22:18; 27:12; 41:9; 68:18; 69:4; 69:21; 109:78; 110:4; Isa. 53; </a:t>
            </a:r>
            <a:r>
              <a:rPr lang="en-US" sz="2100" b="1" dirty="0" err="1"/>
              <a:t>Zec</a:t>
            </a:r>
            <a:r>
              <a:rPr lang="en-US" sz="2100" b="1" dirty="0"/>
              <a:t>. 9:9; 11:12-13; 12:10). </a:t>
            </a:r>
          </a:p>
        </p:txBody>
      </p:sp>
    </p:spTree>
    <p:extLst>
      <p:ext uri="{BB962C8B-B14F-4D97-AF65-F5344CB8AC3E}">
        <p14:creationId xmlns:p14="http://schemas.microsoft.com/office/powerpoint/2010/main" val="2754615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a:xfrm>
            <a:off x="117475" y="1645957"/>
            <a:ext cx="8946378" cy="666572"/>
          </a:xfrm>
        </p:spPr>
        <p:txBody>
          <a:bodyPr>
            <a:normAutofit/>
          </a:bodyPr>
          <a:lstStyle/>
          <a:p>
            <a:r>
              <a:rPr lang="en-US" sz="3600" dirty="0"/>
              <a:t>Peter Stone on Just 48 Prophecies</a:t>
            </a:r>
          </a:p>
        </p:txBody>
      </p:sp>
      <p:sp>
        <p:nvSpPr>
          <p:cNvPr id="3" name="AutoShape 2" descr="Image result for caesarea philippi bible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aesarea philippi bible m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caesarea philippi bible ma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85770" y="2339400"/>
            <a:ext cx="8759825" cy="3165162"/>
          </a:xfrm>
          <a:prstGeom prst="rect">
            <a:avLst/>
          </a:prstGeom>
          <a:noFill/>
        </p:spPr>
        <p:txBody>
          <a:bodyPr wrap="square" rtlCol="0">
            <a:spAutoFit/>
          </a:bodyPr>
          <a:lstStyle/>
          <a:p>
            <a:pPr marL="285750" indent="-285750" algn="just">
              <a:lnSpc>
                <a:spcPct val="120000"/>
              </a:lnSpc>
              <a:buFont typeface="Arial" panose="020B0604020202020204" pitchFamily="34" charset="0"/>
              <a:buChar char="•"/>
            </a:pPr>
            <a:r>
              <a:rPr lang="en-US" sz="2400" b="1" dirty="0"/>
              <a:t>Probability of fulfilling forty-eight prophecies was:</a:t>
            </a:r>
          </a:p>
          <a:p>
            <a:pPr marL="285750" indent="-285750" algn="just">
              <a:lnSpc>
                <a:spcPct val="120000"/>
              </a:lnSpc>
              <a:buFont typeface="Arial" panose="020B0604020202020204" pitchFamily="34" charset="0"/>
              <a:buChar char="•"/>
            </a:pPr>
            <a:r>
              <a:rPr lang="en-US" sz="2400" b="1" dirty="0"/>
              <a:t>One chance in a trillion, trillion, trillion, trillion, trillion, trillion, trillion, trillion, trillion, trillion, trillion, trillion, trillion. </a:t>
            </a:r>
          </a:p>
          <a:p>
            <a:pPr marL="285750" indent="-285750" algn="just">
              <a:lnSpc>
                <a:spcPct val="120000"/>
              </a:lnSpc>
              <a:buFont typeface="Arial" panose="020B0604020202020204" pitchFamily="34" charset="0"/>
              <a:buChar char="•"/>
            </a:pPr>
            <a:r>
              <a:rPr lang="en-US" sz="2400" b="1" dirty="0"/>
              <a:t>One chance in 1,000,000,000,000,000,000,000,000,000,000,000,</a:t>
            </a:r>
          </a:p>
          <a:p>
            <a:pPr algn="just">
              <a:lnSpc>
                <a:spcPct val="120000"/>
              </a:lnSpc>
            </a:pPr>
            <a:r>
              <a:rPr lang="en-US" sz="2400" b="1" dirty="0"/>
              <a:t>    000,000,000,000,000,000,000,000,000,000,000000,000,000,000,</a:t>
            </a:r>
          </a:p>
          <a:p>
            <a:pPr algn="just">
              <a:lnSpc>
                <a:spcPct val="120000"/>
              </a:lnSpc>
            </a:pPr>
            <a:r>
              <a:rPr lang="en-US" sz="2400" b="1" dirty="0"/>
              <a:t>    000,000,000000,000,000,000,000,000,000,000,000,000,000,000,</a:t>
            </a:r>
          </a:p>
          <a:p>
            <a:pPr algn="just">
              <a:lnSpc>
                <a:spcPct val="120000"/>
              </a:lnSpc>
            </a:pPr>
            <a:r>
              <a:rPr lang="en-US" sz="2400" b="1" dirty="0"/>
              <a:t>   000,000,000,000,000    </a:t>
            </a:r>
          </a:p>
        </p:txBody>
      </p:sp>
    </p:spTree>
    <p:extLst>
      <p:ext uri="{BB962C8B-B14F-4D97-AF65-F5344CB8AC3E}">
        <p14:creationId xmlns:p14="http://schemas.microsoft.com/office/powerpoint/2010/main" val="92221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p:txBody>
          <a:bodyPr>
            <a:normAutofit/>
          </a:bodyPr>
          <a:lstStyle/>
          <a:p>
            <a:r>
              <a:rPr lang="en-US" sz="3200" dirty="0"/>
              <a:t>The Law of Probability &amp; Prophecy</a:t>
            </a:r>
          </a:p>
        </p:txBody>
      </p:sp>
      <p:sp>
        <p:nvSpPr>
          <p:cNvPr id="3" name="Content Placeholder 2">
            <a:extLst>
              <a:ext uri="{FF2B5EF4-FFF2-40B4-BE49-F238E27FC236}">
                <a16:creationId xmlns:a16="http://schemas.microsoft.com/office/drawing/2014/main" id="{D66918A4-1DD0-4800-BAB8-10C5A557633E}"/>
              </a:ext>
            </a:extLst>
          </p:cNvPr>
          <p:cNvSpPr>
            <a:spLocks noGrp="1"/>
          </p:cNvSpPr>
          <p:nvPr>
            <p:ph idx="1"/>
          </p:nvPr>
        </p:nvSpPr>
        <p:spPr>
          <a:xfrm>
            <a:off x="170916" y="2120258"/>
            <a:ext cx="8874273" cy="4593364"/>
          </a:xfrm>
        </p:spPr>
        <p:txBody>
          <a:bodyPr>
            <a:noAutofit/>
          </a:bodyPr>
          <a:lstStyle/>
          <a:p>
            <a:pPr marL="0" indent="0">
              <a:lnSpc>
                <a:spcPct val="100000"/>
              </a:lnSpc>
              <a:buNone/>
            </a:pPr>
            <a:r>
              <a:rPr lang="en-US" sz="2000" dirty="0"/>
              <a:t>If only fifty prophecies about Jesus had been made, assuming an equal chance for their happening or not happening, the law of probability against all fifty’s being fulfilled “is that of the fiftieth power of two to unity; that is the probability is greater than </a:t>
            </a:r>
            <a:r>
              <a:rPr lang="en-US" sz="2000" i="1" dirty="0"/>
              <a:t>eleven hundred and twenty-five millions to one</a:t>
            </a:r>
            <a:r>
              <a:rPr lang="en-US" sz="2000" dirty="0"/>
              <a:t> that all of these circumstances do turn up.” Then to assume that the fifty events would happen contemporaneously surpasses the power of numbers to express correctly the immense improbability of its taking place.</a:t>
            </a:r>
          </a:p>
          <a:p>
            <a:pPr marL="0" indent="0">
              <a:lnSpc>
                <a:spcPct val="100000"/>
              </a:lnSpc>
              <a:buNone/>
            </a:pPr>
            <a:r>
              <a:rPr lang="en-US" sz="2000" dirty="0"/>
              <a:t>  If only one hundred prophecies had been made, the chance that they would happen to one man is less than all the drops of water if the world were completely water.</a:t>
            </a:r>
          </a:p>
          <a:p>
            <a:pPr marL="0" indent="0">
              <a:lnSpc>
                <a:spcPct val="100000"/>
              </a:lnSpc>
              <a:buNone/>
            </a:pPr>
            <a:r>
              <a:rPr lang="en-US" sz="2000" dirty="0"/>
              <a:t>   But not fifty, nor one hundred, but three hundred thirty-two prophecies of Christ had been counted.</a:t>
            </a:r>
          </a:p>
          <a:p>
            <a:pPr marL="0" indent="0">
              <a:lnSpc>
                <a:spcPct val="100000"/>
              </a:lnSpc>
              <a:buNone/>
            </a:pPr>
            <a:r>
              <a:rPr lang="en-US" sz="2000" dirty="0"/>
              <a:t>		        Hugo McCord--</a:t>
            </a:r>
            <a:r>
              <a:rPr lang="en-US" sz="2000" i="1" dirty="0"/>
              <a:t>From Heaven or From Men--(pages 47-48) </a:t>
            </a:r>
            <a:endParaRPr lang="en-US" sz="1000" dirty="0"/>
          </a:p>
        </p:txBody>
      </p:sp>
    </p:spTree>
    <p:extLst>
      <p:ext uri="{BB962C8B-B14F-4D97-AF65-F5344CB8AC3E}">
        <p14:creationId xmlns:p14="http://schemas.microsoft.com/office/powerpoint/2010/main" val="338112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p:txBody>
          <a:bodyPr>
            <a:normAutofit/>
          </a:bodyPr>
          <a:lstStyle/>
          <a:p>
            <a:r>
              <a:rPr lang="en-US" dirty="0"/>
              <a:t>Can You Trust Your Bible—Jesus Did</a:t>
            </a:r>
          </a:p>
        </p:txBody>
      </p:sp>
      <p:sp>
        <p:nvSpPr>
          <p:cNvPr id="3" name="Content Placeholder 2">
            <a:extLst>
              <a:ext uri="{FF2B5EF4-FFF2-40B4-BE49-F238E27FC236}">
                <a16:creationId xmlns:a16="http://schemas.microsoft.com/office/drawing/2014/main" id="{D66918A4-1DD0-4800-BAB8-10C5A557633E}"/>
              </a:ext>
            </a:extLst>
          </p:cNvPr>
          <p:cNvSpPr>
            <a:spLocks noGrp="1"/>
          </p:cNvSpPr>
          <p:nvPr>
            <p:ph idx="1"/>
          </p:nvPr>
        </p:nvSpPr>
        <p:spPr/>
        <p:txBody>
          <a:bodyPr/>
          <a:lstStyle/>
          <a:p>
            <a:r>
              <a:rPr lang="en-US" dirty="0"/>
              <a:t>He believed in the creation</a:t>
            </a:r>
          </a:p>
          <a:p>
            <a:r>
              <a:rPr lang="en-US" dirty="0"/>
              <a:t>He believed in Noah’s ark and the flood</a:t>
            </a:r>
          </a:p>
          <a:p>
            <a:r>
              <a:rPr lang="en-US" dirty="0"/>
              <a:t>He believed in Abraham, Isaac and Jacob</a:t>
            </a:r>
          </a:p>
          <a:p>
            <a:r>
              <a:rPr lang="en-US" dirty="0"/>
              <a:t>He believed in Moses and the burning bush</a:t>
            </a:r>
          </a:p>
          <a:p>
            <a:r>
              <a:rPr lang="en-US" dirty="0"/>
              <a:t>He believed in manna, the bread from heaven</a:t>
            </a:r>
          </a:p>
          <a:p>
            <a:r>
              <a:rPr lang="en-US" dirty="0"/>
              <a:t>He believed in Jonah</a:t>
            </a:r>
          </a:p>
          <a:p>
            <a:r>
              <a:rPr lang="en-US" dirty="0"/>
              <a:t>He believed in the eternal Bible—Matt. 5:17-18</a:t>
            </a:r>
          </a:p>
          <a:p>
            <a:r>
              <a:rPr lang="en-US" dirty="0"/>
              <a:t>He believed in it, so can YOU!</a:t>
            </a:r>
          </a:p>
        </p:txBody>
      </p:sp>
    </p:spTree>
    <p:extLst>
      <p:ext uri="{BB962C8B-B14F-4D97-AF65-F5344CB8AC3E}">
        <p14:creationId xmlns:p14="http://schemas.microsoft.com/office/powerpoint/2010/main" val="59111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p:txBody>
          <a:bodyPr>
            <a:normAutofit/>
          </a:bodyPr>
          <a:lstStyle/>
          <a:p>
            <a:r>
              <a:rPr lang="en-US" sz="3500" dirty="0"/>
              <a:t>Trust the Bible &amp; Jesus About Salvation/Church</a:t>
            </a:r>
          </a:p>
        </p:txBody>
      </p:sp>
      <p:sp>
        <p:nvSpPr>
          <p:cNvPr id="3" name="Content Placeholder 2">
            <a:extLst>
              <a:ext uri="{FF2B5EF4-FFF2-40B4-BE49-F238E27FC236}">
                <a16:creationId xmlns:a16="http://schemas.microsoft.com/office/drawing/2014/main" id="{D66918A4-1DD0-4800-BAB8-10C5A557633E}"/>
              </a:ext>
            </a:extLst>
          </p:cNvPr>
          <p:cNvSpPr>
            <a:spLocks noGrp="1"/>
          </p:cNvSpPr>
          <p:nvPr>
            <p:ph idx="1"/>
          </p:nvPr>
        </p:nvSpPr>
        <p:spPr/>
        <p:txBody>
          <a:bodyPr>
            <a:normAutofit/>
          </a:bodyPr>
          <a:lstStyle/>
          <a:p>
            <a:r>
              <a:rPr lang="en-US" dirty="0"/>
              <a:t>Jesus promised to build an eternal church</a:t>
            </a:r>
          </a:p>
          <a:p>
            <a:r>
              <a:rPr lang="en-US" dirty="0"/>
              <a:t>Jesus said to never change it</a:t>
            </a:r>
          </a:p>
          <a:p>
            <a:r>
              <a:rPr lang="en-US" dirty="0"/>
              <a:t>Jesus adds all the saved to the church</a:t>
            </a:r>
          </a:p>
          <a:p>
            <a:r>
              <a:rPr lang="en-US" dirty="0"/>
              <a:t>Who are the saved ones?</a:t>
            </a:r>
          </a:p>
          <a:p>
            <a:pPr lvl="1"/>
            <a:r>
              <a:rPr lang="en-US" dirty="0"/>
              <a:t>Not every religious person—Matt. 7:21-23</a:t>
            </a:r>
          </a:p>
          <a:p>
            <a:pPr lvl="1"/>
            <a:r>
              <a:rPr lang="en-US" dirty="0"/>
              <a:t>Those who will first believe			John 3:16</a:t>
            </a:r>
          </a:p>
          <a:p>
            <a:pPr lvl="1"/>
            <a:r>
              <a:rPr lang="en-US" dirty="0"/>
              <a:t>Those who then repent				Luke 13:3</a:t>
            </a:r>
          </a:p>
          <a:p>
            <a:pPr lvl="1"/>
            <a:r>
              <a:rPr lang="en-US" dirty="0"/>
              <a:t>Those who confess faith in Jesus		Rom. 10:9</a:t>
            </a:r>
          </a:p>
          <a:p>
            <a:pPr lvl="1"/>
            <a:r>
              <a:rPr lang="en-US" dirty="0"/>
              <a:t>Those who are immersed to be saved		Acts 2:38</a:t>
            </a:r>
          </a:p>
          <a:p>
            <a:pPr marL="0" indent="0" algn="ctr">
              <a:buNone/>
            </a:pPr>
            <a:r>
              <a:rPr lang="en-US" i="1" dirty="0"/>
              <a:t>Trust Jesus &amp; Bible—You can be part of that church today</a:t>
            </a:r>
          </a:p>
        </p:txBody>
      </p:sp>
    </p:spTree>
    <p:extLst>
      <p:ext uri="{BB962C8B-B14F-4D97-AF65-F5344CB8AC3E}">
        <p14:creationId xmlns:p14="http://schemas.microsoft.com/office/powerpoint/2010/main" val="50544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p:txBody>
          <a:bodyPr/>
          <a:lstStyle/>
          <a:p>
            <a:r>
              <a:rPr lang="en-US" dirty="0"/>
              <a:t>Sermon Text</a:t>
            </a:r>
          </a:p>
        </p:txBody>
      </p:sp>
      <p:sp>
        <p:nvSpPr>
          <p:cNvPr id="3" name="Content Placeholder 2">
            <a:extLst>
              <a:ext uri="{FF2B5EF4-FFF2-40B4-BE49-F238E27FC236}">
                <a16:creationId xmlns:a16="http://schemas.microsoft.com/office/drawing/2014/main" id="{D66918A4-1DD0-4800-BAB8-10C5A557633E}"/>
              </a:ext>
            </a:extLst>
          </p:cNvPr>
          <p:cNvSpPr>
            <a:spLocks noGrp="1"/>
          </p:cNvSpPr>
          <p:nvPr>
            <p:ph idx="1"/>
          </p:nvPr>
        </p:nvSpPr>
        <p:spPr/>
        <p:txBody>
          <a:bodyPr>
            <a:normAutofit/>
          </a:bodyPr>
          <a:lstStyle/>
          <a:p>
            <a:pPr marL="0" indent="0" algn="just">
              <a:buNone/>
            </a:pPr>
            <a:r>
              <a:rPr lang="en-US" dirty="0"/>
              <a:t>  21  "Present your case," says the LORD. "Bring forth your strong reasons," says the King of Jacob. </a:t>
            </a:r>
          </a:p>
          <a:p>
            <a:pPr marL="0" indent="0" algn="just">
              <a:buNone/>
            </a:pPr>
            <a:r>
              <a:rPr lang="en-US" dirty="0"/>
              <a:t>  22  "Let them bring forth and show us what will happen; Let them show the former things, what they were, That we may consider them, And know the latter end of them; Or declare to us things to come. </a:t>
            </a:r>
          </a:p>
          <a:p>
            <a:pPr marL="0" indent="0" algn="just">
              <a:buNone/>
            </a:pPr>
            <a:r>
              <a:rPr lang="en-US" dirty="0"/>
              <a:t>  23  Show the things that are to come hereafter, That we may know that you are gods; Yes, do good or do evil, That we may be dismayed and see it together. </a:t>
            </a:r>
          </a:p>
          <a:p>
            <a:pPr marL="0" indent="0" algn="just">
              <a:buNone/>
            </a:pPr>
            <a:r>
              <a:rPr lang="en-US" dirty="0"/>
              <a:t>					Isaiah 41:21-23</a:t>
            </a:r>
          </a:p>
        </p:txBody>
      </p:sp>
    </p:spTree>
    <p:extLst>
      <p:ext uri="{BB962C8B-B14F-4D97-AF65-F5344CB8AC3E}">
        <p14:creationId xmlns:p14="http://schemas.microsoft.com/office/powerpoint/2010/main" val="347472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p:txBody>
          <a:bodyPr>
            <a:normAutofit/>
          </a:bodyPr>
          <a:lstStyle/>
          <a:p>
            <a:r>
              <a:rPr lang="en-US" dirty="0"/>
              <a:t>Prophecy about Babylon</a:t>
            </a:r>
          </a:p>
        </p:txBody>
      </p:sp>
      <p:sp>
        <p:nvSpPr>
          <p:cNvPr id="3" name="Content Placeholder 2">
            <a:extLst>
              <a:ext uri="{FF2B5EF4-FFF2-40B4-BE49-F238E27FC236}">
                <a16:creationId xmlns:a16="http://schemas.microsoft.com/office/drawing/2014/main" id="{D66918A4-1DD0-4800-BAB8-10C5A557633E}"/>
              </a:ext>
            </a:extLst>
          </p:cNvPr>
          <p:cNvSpPr>
            <a:spLocks noGrp="1"/>
          </p:cNvSpPr>
          <p:nvPr>
            <p:ph idx="1"/>
          </p:nvPr>
        </p:nvSpPr>
        <p:spPr/>
        <p:txBody>
          <a:bodyPr>
            <a:normAutofit/>
          </a:bodyPr>
          <a:lstStyle/>
          <a:p>
            <a:r>
              <a:rPr lang="en-US" dirty="0"/>
              <a:t>Grandeur of the ancient city</a:t>
            </a:r>
          </a:p>
          <a:p>
            <a:r>
              <a:rPr lang="en-US" dirty="0"/>
              <a:t>There was “no way” it could be destroyed</a:t>
            </a:r>
            <a:endParaRPr lang="en-US" sz="3900" i="1" dirty="0"/>
          </a:p>
        </p:txBody>
      </p:sp>
    </p:spTree>
    <p:extLst>
      <p:ext uri="{BB962C8B-B14F-4D97-AF65-F5344CB8AC3E}">
        <p14:creationId xmlns:p14="http://schemas.microsoft.com/office/powerpoint/2010/main" val="196625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p:txBody>
          <a:bodyPr>
            <a:normAutofit/>
          </a:bodyPr>
          <a:lstStyle/>
          <a:p>
            <a:r>
              <a:rPr lang="en-US" dirty="0"/>
              <a:t>Prophecy about Babylon</a:t>
            </a:r>
          </a:p>
        </p:txBody>
      </p:sp>
      <p:sp>
        <p:nvSpPr>
          <p:cNvPr id="3" name="Content Placeholder 2">
            <a:extLst>
              <a:ext uri="{FF2B5EF4-FFF2-40B4-BE49-F238E27FC236}">
                <a16:creationId xmlns:a16="http://schemas.microsoft.com/office/drawing/2014/main" id="{D66918A4-1DD0-4800-BAB8-10C5A557633E}"/>
              </a:ext>
            </a:extLst>
          </p:cNvPr>
          <p:cNvSpPr>
            <a:spLocks noGrp="1"/>
          </p:cNvSpPr>
          <p:nvPr>
            <p:ph idx="1"/>
          </p:nvPr>
        </p:nvSpPr>
        <p:spPr/>
        <p:txBody>
          <a:bodyPr>
            <a:normAutofit/>
          </a:bodyPr>
          <a:lstStyle/>
          <a:p>
            <a:r>
              <a:rPr lang="en-US" sz="2400" dirty="0"/>
              <a:t>Grandeur of the ancient city</a:t>
            </a:r>
          </a:p>
          <a:p>
            <a:r>
              <a:rPr lang="en-US" sz="2400" dirty="0"/>
              <a:t>There was “no way” it could be destroyed</a:t>
            </a:r>
          </a:p>
          <a:p>
            <a:r>
              <a:rPr lang="en-US" sz="2400" dirty="0"/>
              <a:t>God foretold it would be destroyed (Isa. 13:19) written in 750 B.C.</a:t>
            </a:r>
          </a:p>
          <a:p>
            <a:r>
              <a:rPr lang="en-US" sz="2400" dirty="0"/>
              <a:t>Afterwards, It would never be inhabited—Isa. 13:20 </a:t>
            </a:r>
          </a:p>
          <a:p>
            <a:r>
              <a:rPr lang="en-US" sz="2400" dirty="0"/>
              <a:t>Babylon was destroyed in 536 B.C. by Persians—Dan. 5</a:t>
            </a:r>
          </a:p>
          <a:p>
            <a:pPr>
              <a:lnSpc>
                <a:spcPct val="120000"/>
              </a:lnSpc>
            </a:pPr>
            <a:r>
              <a:rPr lang="en-US" sz="2400" dirty="0"/>
              <a:t>Cyrus, King of Persian, called by name in 750 B.C. and foretold after Babylon destroyed Jews to return to Jerusalem—this was 200+ years before it happened</a:t>
            </a:r>
          </a:p>
          <a:p>
            <a:pPr>
              <a:lnSpc>
                <a:spcPct val="120000"/>
              </a:lnSpc>
            </a:pPr>
            <a:r>
              <a:rPr lang="en-US" sz="2400" dirty="0"/>
              <a:t>Modern attempts to rebuild ancient Babylon</a:t>
            </a:r>
          </a:p>
          <a:p>
            <a:pPr>
              <a:lnSpc>
                <a:spcPct val="120000"/>
              </a:lnSpc>
            </a:pPr>
            <a:endParaRPr lang="en-US" sz="2400" i="1" dirty="0"/>
          </a:p>
          <a:p>
            <a:pPr>
              <a:lnSpc>
                <a:spcPct val="120000"/>
              </a:lnSpc>
            </a:pPr>
            <a:endParaRPr lang="en-US" sz="3200" i="1" dirty="0"/>
          </a:p>
        </p:txBody>
      </p:sp>
    </p:spTree>
    <p:extLst>
      <p:ext uri="{BB962C8B-B14F-4D97-AF65-F5344CB8AC3E}">
        <p14:creationId xmlns:p14="http://schemas.microsoft.com/office/powerpoint/2010/main" val="246779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p:txBody>
          <a:bodyPr>
            <a:normAutofit/>
          </a:bodyPr>
          <a:lstStyle/>
          <a:p>
            <a:r>
              <a:rPr lang="en-US" dirty="0"/>
              <a:t>Prophecy about Babylon</a:t>
            </a:r>
          </a:p>
        </p:txBody>
      </p:sp>
      <p:sp>
        <p:nvSpPr>
          <p:cNvPr id="3" name="Content Placeholder 2">
            <a:extLst>
              <a:ext uri="{FF2B5EF4-FFF2-40B4-BE49-F238E27FC236}">
                <a16:creationId xmlns:a16="http://schemas.microsoft.com/office/drawing/2014/main" id="{D66918A4-1DD0-4800-BAB8-10C5A557633E}"/>
              </a:ext>
            </a:extLst>
          </p:cNvPr>
          <p:cNvSpPr>
            <a:spLocks noGrp="1"/>
          </p:cNvSpPr>
          <p:nvPr>
            <p:ph idx="1"/>
          </p:nvPr>
        </p:nvSpPr>
        <p:spPr/>
        <p:txBody>
          <a:bodyPr>
            <a:normAutofit fontScale="85000" lnSpcReduction="20000"/>
          </a:bodyPr>
          <a:lstStyle/>
          <a:p>
            <a:r>
              <a:rPr lang="en-US" dirty="0"/>
              <a:t>Grandeur of the ancient city</a:t>
            </a:r>
          </a:p>
          <a:p>
            <a:r>
              <a:rPr lang="en-US" dirty="0"/>
              <a:t>There was “no way” it could be destroyed</a:t>
            </a:r>
          </a:p>
          <a:p>
            <a:r>
              <a:rPr lang="en-US" dirty="0"/>
              <a:t>God foretold it would be destroyed (Isa. 13:19) written in 750 B.C.</a:t>
            </a:r>
          </a:p>
          <a:p>
            <a:r>
              <a:rPr lang="en-US" dirty="0"/>
              <a:t>Afterwards, It would never be inhabited—Isa. 13:20 </a:t>
            </a:r>
          </a:p>
          <a:p>
            <a:r>
              <a:rPr lang="en-US" dirty="0"/>
              <a:t>Babylon was destroyed in 536 B.C. by Persians—Dan. 5</a:t>
            </a:r>
          </a:p>
          <a:p>
            <a:pPr>
              <a:lnSpc>
                <a:spcPct val="120000"/>
              </a:lnSpc>
            </a:pPr>
            <a:r>
              <a:rPr lang="en-US" dirty="0"/>
              <a:t>Cyrus, King of Persian, called by name in 750 B.C. and foretold after Babylon destroyed Jews to return to Jerusalem—this was 200+ years before it happened</a:t>
            </a:r>
          </a:p>
          <a:p>
            <a:pPr>
              <a:lnSpc>
                <a:spcPct val="120000"/>
              </a:lnSpc>
            </a:pPr>
            <a:r>
              <a:rPr lang="en-US" dirty="0"/>
              <a:t>Modern attempts to rebuild ancient Babylon</a:t>
            </a:r>
          </a:p>
          <a:p>
            <a:pPr marL="0" indent="0" algn="ctr">
              <a:buNone/>
            </a:pPr>
            <a:endParaRPr lang="en-US" dirty="0"/>
          </a:p>
          <a:p>
            <a:pPr marL="0" indent="0" algn="ctr">
              <a:buNone/>
            </a:pPr>
            <a:r>
              <a:rPr lang="en-US" sz="3900" i="1" dirty="0"/>
              <a:t>Only God Knows the Future and He Wrote It</a:t>
            </a:r>
          </a:p>
        </p:txBody>
      </p:sp>
    </p:spTree>
    <p:extLst>
      <p:ext uri="{BB962C8B-B14F-4D97-AF65-F5344CB8AC3E}">
        <p14:creationId xmlns:p14="http://schemas.microsoft.com/office/powerpoint/2010/main" val="376262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a:xfrm>
            <a:off x="98811" y="1490305"/>
            <a:ext cx="8946378" cy="666572"/>
          </a:xfrm>
        </p:spPr>
        <p:txBody>
          <a:bodyPr>
            <a:normAutofit/>
          </a:bodyPr>
          <a:lstStyle/>
          <a:p>
            <a:r>
              <a:rPr lang="en-US" sz="3600" dirty="0" err="1"/>
              <a:t>Tyre</a:t>
            </a:r>
            <a:r>
              <a:rPr lang="en-US" sz="3600" dirty="0"/>
              <a:t>—Ezekiel 26</a:t>
            </a:r>
          </a:p>
        </p:txBody>
      </p:sp>
      <p:sp>
        <p:nvSpPr>
          <p:cNvPr id="3" name="Content Placeholder 2">
            <a:extLst>
              <a:ext uri="{FF2B5EF4-FFF2-40B4-BE49-F238E27FC236}">
                <a16:creationId xmlns:a16="http://schemas.microsoft.com/office/drawing/2014/main" id="{D66918A4-1DD0-4800-BAB8-10C5A557633E}"/>
              </a:ext>
            </a:extLst>
          </p:cNvPr>
          <p:cNvSpPr>
            <a:spLocks noGrp="1"/>
          </p:cNvSpPr>
          <p:nvPr>
            <p:ph idx="1"/>
          </p:nvPr>
        </p:nvSpPr>
        <p:spPr>
          <a:xfrm>
            <a:off x="170916" y="2153126"/>
            <a:ext cx="8874273" cy="4593364"/>
          </a:xfrm>
        </p:spPr>
        <p:txBody>
          <a:bodyPr>
            <a:noAutofit/>
          </a:bodyPr>
          <a:lstStyle/>
          <a:p>
            <a:pPr marL="0" indent="0" algn="just">
              <a:buNone/>
            </a:pPr>
            <a:r>
              <a:rPr lang="en-US" sz="2300" dirty="0"/>
              <a:t>3  "Therefore thus says the Lord GOD: 'Behold, I am against you, O </a:t>
            </a:r>
            <a:r>
              <a:rPr lang="en-US" sz="2300" dirty="0" err="1"/>
              <a:t>Tyre</a:t>
            </a:r>
            <a:r>
              <a:rPr lang="en-US" sz="2300" dirty="0"/>
              <a:t>, and will cause many nations to come up against you, as the sea causes its waves to come up. </a:t>
            </a:r>
          </a:p>
          <a:p>
            <a:pPr marL="0" indent="0" algn="just">
              <a:buNone/>
            </a:pPr>
            <a:r>
              <a:rPr lang="en-US" sz="2300" dirty="0"/>
              <a:t>  4  And they shall destroy the walls of </a:t>
            </a:r>
            <a:r>
              <a:rPr lang="en-US" sz="2300" dirty="0" err="1"/>
              <a:t>Tyre</a:t>
            </a:r>
            <a:r>
              <a:rPr lang="en-US" sz="2300" dirty="0"/>
              <a:t> and break down her towers; I will also scrape her dust from her, and make her like the top of a rock. </a:t>
            </a:r>
          </a:p>
          <a:p>
            <a:pPr marL="0" indent="0" algn="just">
              <a:buNone/>
            </a:pPr>
            <a:r>
              <a:rPr lang="en-US" sz="2300" dirty="0"/>
              <a:t>  5  It shall be a place for spreading nets in the midst of the sea, for I have spoken,' says the Lord GOD; 'it shall become plunder for the nations. </a:t>
            </a:r>
          </a:p>
          <a:p>
            <a:pPr marL="0" indent="0" algn="just">
              <a:buNone/>
            </a:pPr>
            <a:r>
              <a:rPr lang="en-US" sz="2300" dirty="0"/>
              <a:t>  6  Also her daughter villages which are in the fields shall be slain by the sword. Then they shall know that I am the LORD.' </a:t>
            </a:r>
          </a:p>
          <a:p>
            <a:pPr marL="0" indent="0" algn="just">
              <a:buNone/>
            </a:pPr>
            <a:r>
              <a:rPr lang="en-US" sz="2300" dirty="0"/>
              <a:t>  7  "For thus says the Lord GOD: 'Behold, I will bring against </a:t>
            </a:r>
            <a:r>
              <a:rPr lang="en-US" sz="2300" dirty="0" err="1"/>
              <a:t>Tyre</a:t>
            </a:r>
            <a:r>
              <a:rPr lang="en-US" sz="2300" dirty="0"/>
              <a:t> from the north Nebuchadnezzar king of Babylon, king of kings, with horses, with chariots, and with horsemen, and an army with many people. </a:t>
            </a:r>
          </a:p>
        </p:txBody>
      </p:sp>
    </p:spTree>
    <p:extLst>
      <p:ext uri="{BB962C8B-B14F-4D97-AF65-F5344CB8AC3E}">
        <p14:creationId xmlns:p14="http://schemas.microsoft.com/office/powerpoint/2010/main" val="195667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a:xfrm>
            <a:off x="197622" y="1512607"/>
            <a:ext cx="8946378" cy="666572"/>
          </a:xfrm>
        </p:spPr>
        <p:txBody>
          <a:bodyPr/>
          <a:lstStyle/>
          <a:p>
            <a:r>
              <a:rPr lang="en-US" dirty="0" err="1"/>
              <a:t>Tyre</a:t>
            </a:r>
            <a:endParaRPr lang="en-US" dirty="0"/>
          </a:p>
        </p:txBody>
      </p:sp>
      <p:sp>
        <p:nvSpPr>
          <p:cNvPr id="4" name="AutoShape 4" descr="Image result for caesarea philippi bible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Image result for caesarea philippi bible m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s://upload.wikimedia.org/wikipedia/commons/c/c7/First_century_Iudaea_province.gif?15231569523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658" y="2179179"/>
            <a:ext cx="3714907" cy="46788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8425" y="2200275"/>
            <a:ext cx="4768850" cy="4154984"/>
          </a:xfrm>
          <a:prstGeom prst="rect">
            <a:avLst/>
          </a:prstGeom>
          <a:noFill/>
        </p:spPr>
        <p:txBody>
          <a:bodyPr wrap="square" rtlCol="0">
            <a:spAutoFit/>
          </a:bodyPr>
          <a:lstStyle/>
          <a:p>
            <a:pPr marL="285750" indent="-285750">
              <a:buFont typeface="Arial" panose="020B0604020202020204" pitchFamily="34" charset="0"/>
              <a:buChar char="•"/>
            </a:pPr>
            <a:r>
              <a:rPr lang="en-US" sz="2200" b="1" dirty="0" err="1"/>
              <a:t>Tyre</a:t>
            </a:r>
            <a:r>
              <a:rPr lang="en-US" sz="2200" b="1" dirty="0"/>
              <a:t>—major seaport in OT</a:t>
            </a:r>
          </a:p>
          <a:p>
            <a:pPr marL="285750" indent="-285750">
              <a:buFont typeface="Arial" panose="020B0604020202020204" pitchFamily="34" charset="0"/>
              <a:buChar char="•"/>
            </a:pPr>
            <a:r>
              <a:rPr lang="en-US" sz="2200" b="1" dirty="0"/>
              <a:t>Ezekiel foretold its demise</a:t>
            </a:r>
          </a:p>
          <a:p>
            <a:pPr lvl="1"/>
            <a:r>
              <a:rPr lang="en-US" sz="2200" b="1" dirty="0"/>
              <a:t>-- Taken by Nebuchadnezzar</a:t>
            </a:r>
          </a:p>
          <a:p>
            <a:pPr lvl="1"/>
            <a:r>
              <a:rPr lang="en-US" sz="2200" b="1" dirty="0"/>
              <a:t>-- Towers &amp; walls cast into the sea</a:t>
            </a:r>
          </a:p>
          <a:p>
            <a:pPr lvl="1"/>
            <a:r>
              <a:rPr lang="en-US" sz="2200" b="1" dirty="0"/>
              <a:t>-- City “taken” by Nebuchadnezzar </a:t>
            </a:r>
          </a:p>
          <a:p>
            <a:pPr lvl="1"/>
            <a:r>
              <a:rPr lang="en-US" sz="2200" b="1" dirty="0"/>
              <a:t>-- People of </a:t>
            </a:r>
            <a:r>
              <a:rPr lang="en-US" sz="2200" b="1" dirty="0" err="1"/>
              <a:t>Tyre</a:t>
            </a:r>
            <a:r>
              <a:rPr lang="en-US" sz="2200" b="1" dirty="0"/>
              <a:t> escaped with $$$</a:t>
            </a:r>
          </a:p>
          <a:p>
            <a:pPr lvl="1"/>
            <a:r>
              <a:rPr lang="en-US" sz="2200" b="1" dirty="0"/>
              <a:t>-- A place for drying fish nets</a:t>
            </a:r>
          </a:p>
          <a:p>
            <a:pPr marL="285750" indent="-285750">
              <a:buFont typeface="Arial" panose="020B0604020202020204" pitchFamily="34" charset="0"/>
              <a:buChar char="•"/>
            </a:pPr>
            <a:r>
              <a:rPr lang="en-US" sz="2200" b="1" dirty="0"/>
              <a:t>Ezekiel also foretold</a:t>
            </a:r>
          </a:p>
          <a:p>
            <a:pPr lvl="1"/>
            <a:r>
              <a:rPr lang="en-US" sz="2200" b="1" dirty="0"/>
              <a:t>-- Other nations to come like waves</a:t>
            </a:r>
          </a:p>
          <a:p>
            <a:pPr lvl="1"/>
            <a:r>
              <a:rPr lang="en-US" sz="2200" b="1" dirty="0"/>
              <a:t>-- Alexander the Great—330 B.C. </a:t>
            </a:r>
          </a:p>
          <a:p>
            <a:pPr lvl="1"/>
            <a:r>
              <a:rPr lang="en-US" sz="2200" b="1" dirty="0"/>
              <a:t>-- Built a causeway to “new” </a:t>
            </a:r>
            <a:r>
              <a:rPr lang="en-US" sz="2200" b="1" dirty="0" err="1"/>
              <a:t>Tyre</a:t>
            </a:r>
            <a:endParaRPr lang="en-US" sz="2200" b="1" dirty="0"/>
          </a:p>
          <a:p>
            <a:pPr lvl="1"/>
            <a:r>
              <a:rPr lang="en-US" sz="2200" b="1" dirty="0"/>
              <a:t>-- Literally cast ruins into the sea </a:t>
            </a:r>
          </a:p>
        </p:txBody>
      </p:sp>
    </p:spTree>
    <p:extLst>
      <p:ext uri="{BB962C8B-B14F-4D97-AF65-F5344CB8AC3E}">
        <p14:creationId xmlns:p14="http://schemas.microsoft.com/office/powerpoint/2010/main" val="309460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p:txBody>
          <a:bodyPr/>
          <a:lstStyle/>
          <a:p>
            <a:r>
              <a:rPr lang="en-US" dirty="0" err="1"/>
              <a:t>Tyre</a:t>
            </a:r>
            <a:endParaRPr lang="en-US" dirty="0"/>
          </a:p>
        </p:txBody>
      </p:sp>
      <p:pic>
        <p:nvPicPr>
          <p:cNvPr id="1026" name="Picture 2" descr="Map of Ty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02" y="2210002"/>
            <a:ext cx="4416425" cy="461717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caesarea philippi bible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Image result for caesarea philippi bible m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s://upload.wikimedia.org/wikipedia/commons/c/c7/First_century_Iudaea_province.gif?15231569523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658" y="2179179"/>
            <a:ext cx="3714907" cy="467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0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BBCC-C765-4CB3-99E7-9278FE3EDB56}"/>
              </a:ext>
            </a:extLst>
          </p:cNvPr>
          <p:cNvSpPr>
            <a:spLocks noGrp="1"/>
          </p:cNvSpPr>
          <p:nvPr>
            <p:ph type="title"/>
          </p:nvPr>
        </p:nvSpPr>
        <p:spPr/>
        <p:txBody>
          <a:bodyPr>
            <a:normAutofit/>
          </a:bodyPr>
          <a:lstStyle/>
          <a:p>
            <a:r>
              <a:rPr lang="en-US" dirty="0"/>
              <a:t>Prophecy about Many Nations</a:t>
            </a:r>
          </a:p>
        </p:txBody>
      </p:sp>
      <p:sp>
        <p:nvSpPr>
          <p:cNvPr id="3" name="Content Placeholder 2">
            <a:extLst>
              <a:ext uri="{FF2B5EF4-FFF2-40B4-BE49-F238E27FC236}">
                <a16:creationId xmlns:a16="http://schemas.microsoft.com/office/drawing/2014/main" id="{D66918A4-1DD0-4800-BAB8-10C5A557633E}"/>
              </a:ext>
            </a:extLst>
          </p:cNvPr>
          <p:cNvSpPr>
            <a:spLocks noGrp="1"/>
          </p:cNvSpPr>
          <p:nvPr>
            <p:ph idx="1"/>
          </p:nvPr>
        </p:nvSpPr>
        <p:spPr/>
        <p:txBody>
          <a:bodyPr/>
          <a:lstStyle/>
          <a:p>
            <a:r>
              <a:rPr lang="en-US" dirty="0"/>
              <a:t>Look at Isaiah 13-39</a:t>
            </a:r>
          </a:p>
          <a:p>
            <a:r>
              <a:rPr lang="en-US" dirty="0"/>
              <a:t>Prophecies about Babylon; Moab; Damascus; Syria; Egypt; Assyria; </a:t>
            </a:r>
            <a:r>
              <a:rPr lang="en-US" dirty="0" err="1"/>
              <a:t>Tyre</a:t>
            </a:r>
            <a:r>
              <a:rPr lang="en-US" dirty="0"/>
              <a:t>; Israel; Jerusalem</a:t>
            </a:r>
          </a:p>
          <a:p>
            <a:r>
              <a:rPr lang="en-US" dirty="0"/>
              <a:t>Many other nations in the rest of the Bible</a:t>
            </a:r>
          </a:p>
          <a:p>
            <a:r>
              <a:rPr lang="en-US" dirty="0"/>
              <a:t>Peter Stone’s words about prophecies of just eight nations</a:t>
            </a:r>
          </a:p>
        </p:txBody>
      </p:sp>
    </p:spTree>
    <p:extLst>
      <p:ext uri="{BB962C8B-B14F-4D97-AF65-F5344CB8AC3E}">
        <p14:creationId xmlns:p14="http://schemas.microsoft.com/office/powerpoint/2010/main" val="14390526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TotalTime>
  <Words>1236</Words>
  <Application>Microsoft Office PowerPoint</Application>
  <PresentationFormat>On-screen Show (4:3)</PresentationFormat>
  <Paragraphs>92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Sermon Text</vt:lpstr>
      <vt:lpstr>Prophecy about Babylon</vt:lpstr>
      <vt:lpstr>Prophecy about Babylon</vt:lpstr>
      <vt:lpstr>Prophecy about Babylon</vt:lpstr>
      <vt:lpstr>Tyre—Ezekiel 26</vt:lpstr>
      <vt:lpstr>Tyre</vt:lpstr>
      <vt:lpstr>Tyre</vt:lpstr>
      <vt:lpstr>Prophecy about Many Nations</vt:lpstr>
      <vt:lpstr>Odds of Fulfilling 8 Prophecies about Nations</vt:lpstr>
      <vt:lpstr>Old Testament Prophecies About Jesus</vt:lpstr>
      <vt:lpstr>Peter Stone on Just 48 Prophecies</vt:lpstr>
      <vt:lpstr>The Law of Probability &amp; Prophecy</vt:lpstr>
      <vt:lpstr>Can You Trust Your Bible—Jesus Did</vt:lpstr>
      <vt:lpstr>Trust the Bible &amp; Jesus About Salvation/Church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Cindy Nelson</cp:lastModifiedBy>
  <cp:revision>29</cp:revision>
  <cp:lastPrinted>2018-04-08T12:17:38Z</cp:lastPrinted>
  <dcterms:created xsi:type="dcterms:W3CDTF">2018-03-31T20:04:18Z</dcterms:created>
  <dcterms:modified xsi:type="dcterms:W3CDTF">2018-04-09T15:44:19Z</dcterms:modified>
</cp:coreProperties>
</file>