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6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81AC"/>
    <a:srgbClr val="0C3E76"/>
    <a:srgbClr val="0B4B65"/>
    <a:srgbClr val="1795C9"/>
    <a:srgbClr val="FFFFFF"/>
    <a:srgbClr val="0925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3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BA1D8-D70C-48FC-A7F8-F70571254DE0}" type="datetimeFigureOut">
              <a:rPr lang="en-US" smtClean="0"/>
              <a:t>4/1/2018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2E00-A8EF-4D80-BC8F-D0BD39252ED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427FCE-C29F-4178-A261-7C28821B63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716FBD-017E-40D2-8B02-43EBC8EFEA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01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BA1D8-D70C-48FC-A7F8-F70571254DE0}" type="datetimeFigureOut">
              <a:rPr lang="en-US" smtClean="0"/>
              <a:t>4/1/2018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2E00-A8EF-4D80-BC8F-D0BD39252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720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BA1D8-D70C-48FC-A7F8-F70571254DE0}" type="datetimeFigureOut">
              <a:rPr lang="en-US" smtClean="0"/>
              <a:t>4/1/2018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2E00-A8EF-4D80-BC8F-D0BD39252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53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BA1D8-D70C-48FC-A7F8-F70571254DE0}" type="datetimeFigureOut">
              <a:rPr lang="en-US" smtClean="0"/>
              <a:t>4/1/2018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2E00-A8EF-4D80-BC8F-D0BD39252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651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BA1D8-D70C-48FC-A7F8-F70571254DE0}" type="datetimeFigureOut">
              <a:rPr lang="en-US" smtClean="0"/>
              <a:t>4/1/2018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2E00-A8EF-4D80-BC8F-D0BD39252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534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9671BA3-CC8D-4DFD-9DE0-F9725890AF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73" y="1681179"/>
            <a:ext cx="8246691" cy="720190"/>
          </a:xfrm>
          <a:solidFill>
            <a:srgbClr val="FFFFFF">
              <a:alpha val="77000"/>
            </a:srgbClr>
          </a:solidFill>
          <a:effectLst>
            <a:softEdge rad="63500"/>
          </a:effectLst>
        </p:spPr>
        <p:txBody>
          <a:bodyPr/>
          <a:lstStyle>
            <a:lvl1pPr algn="ctr">
              <a:defRPr b="1">
                <a:solidFill>
                  <a:srgbClr val="092584"/>
                </a:solidFill>
                <a:effectLst/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920" y="2486826"/>
            <a:ext cx="8780269" cy="4371174"/>
          </a:xfrm>
        </p:spPr>
        <p:txBody>
          <a:bodyPr/>
          <a:lstStyle>
            <a:lvl1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2pPr>
            <a:lvl3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3pPr>
            <a:lvl4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4pPr>
            <a:lvl5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8167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23614D-CBBA-4228-9101-B7776E7279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920" y="1793967"/>
            <a:ext cx="8780269" cy="5064034"/>
          </a:xfrm>
        </p:spPr>
        <p:txBody>
          <a:bodyPr/>
          <a:lstStyle>
            <a:lvl1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2pPr>
            <a:lvl3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3pPr>
            <a:lvl4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4pPr>
            <a:lvl5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8258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9671BA3-CC8D-4DFD-9DE0-F9725890AF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73" y="1681179"/>
            <a:ext cx="8246691" cy="720190"/>
          </a:xfrm>
          <a:solidFill>
            <a:srgbClr val="FFFFFF">
              <a:alpha val="77000"/>
            </a:srgbClr>
          </a:solidFill>
          <a:effectLst>
            <a:softEdge rad="63500"/>
          </a:effectLst>
        </p:spPr>
        <p:txBody>
          <a:bodyPr/>
          <a:lstStyle>
            <a:lvl1pPr algn="ctr">
              <a:defRPr b="1">
                <a:solidFill>
                  <a:srgbClr val="092584"/>
                </a:solidFill>
                <a:effectLst/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920" y="2486826"/>
            <a:ext cx="8780269" cy="4371174"/>
          </a:xfrm>
        </p:spPr>
        <p:txBody>
          <a:bodyPr/>
          <a:lstStyle>
            <a:lvl1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2pPr>
            <a:lvl3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3pPr>
            <a:lvl4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4pPr>
            <a:lvl5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238018-E69F-460E-943D-F8C10D40FF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18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BA1D8-D70C-48FC-A7F8-F70571254DE0}" type="datetimeFigureOut">
              <a:rPr lang="en-US" smtClean="0"/>
              <a:t>4/1/2018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2E00-A8EF-4D80-BC8F-D0BD39252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154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BA1D8-D70C-48FC-A7F8-F70571254DE0}" type="datetimeFigureOut">
              <a:rPr lang="en-US" smtClean="0"/>
              <a:t>4/1/2018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2E00-A8EF-4D80-BC8F-D0BD39252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07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BA1D8-D70C-48FC-A7F8-F70571254DE0}" type="datetimeFigureOut">
              <a:rPr lang="en-US" smtClean="0"/>
              <a:t>4/1/2018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2E00-A8EF-4D80-BC8F-D0BD39252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20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BA1D8-D70C-48FC-A7F8-F70571254DE0}" type="datetimeFigureOut">
              <a:rPr lang="en-US" smtClean="0"/>
              <a:t>4/1/2018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2E00-A8EF-4D80-BC8F-D0BD39252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805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BA1D8-D70C-48FC-A7F8-F70571254DE0}" type="datetimeFigureOut">
              <a:rPr lang="en-US" smtClean="0"/>
              <a:t>4/1/2018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2E00-A8EF-4D80-BC8F-D0BD39252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068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BA1D8-D70C-48FC-A7F8-F70571254DE0}" type="datetimeFigureOut">
              <a:rPr lang="en-US" smtClean="0"/>
              <a:t>4/1/2018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42E00-A8EF-4D80-BC8F-D0BD39252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3" r:id="rId3"/>
    <p:sldLayoutId id="214748367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386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DF6569-0947-48A2-A2F5-CC462D926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108" y="3449014"/>
            <a:ext cx="7323909" cy="1532289"/>
          </a:xfrm>
          <a:solidFill>
            <a:srgbClr val="FFFFFF">
              <a:alpha val="85000"/>
            </a:srgbClr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Opportunities in April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on Sundays at 5:40 p.m.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F53B837-1860-41A6-B564-AE413BB0B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539" y="5042263"/>
            <a:ext cx="8780269" cy="16023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Pew Packers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0504E3-5DF1-4E3E-9202-4779B57CA2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01" y="0"/>
            <a:ext cx="6857433" cy="352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8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ew packers-mpeg-2 60min high quality encode">
            <a:hlinkClick r:id="" action="ppaction://media"/>
            <a:extLst>
              <a:ext uri="{FF2B5EF4-FFF2-40B4-BE49-F238E27FC236}">
                <a16:creationId xmlns:a16="http://schemas.microsoft.com/office/drawing/2014/main" id="{1A687333-4B44-4893-A8A8-0F8EBDF5C9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8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DF6569-0947-48A2-A2F5-CC462D926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108" y="3449014"/>
            <a:ext cx="7323909" cy="1532289"/>
          </a:xfrm>
          <a:solidFill>
            <a:srgbClr val="FFFFFF">
              <a:alpha val="85000"/>
            </a:srgbClr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Opportunities in April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on Sundays at 5:40 p.m.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F53B837-1860-41A6-B564-AE413BB0B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539" y="5042263"/>
            <a:ext cx="8780269" cy="16023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Pew Packers</a:t>
            </a:r>
          </a:p>
          <a:p>
            <a:pPr marL="0" indent="0" algn="ctr">
              <a:buNone/>
            </a:pPr>
            <a:r>
              <a:rPr lang="en-US" sz="4000" dirty="0"/>
              <a:t>Prayer Packers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0504E3-5DF1-4E3E-9202-4779B57CA2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01" y="0"/>
            <a:ext cx="6857433" cy="352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05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99ADC4-325A-443B-BAC3-C804332CA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920" y="1793967"/>
            <a:ext cx="8879080" cy="5064034"/>
          </a:xfrm>
        </p:spPr>
        <p:txBody>
          <a:bodyPr/>
          <a:lstStyle/>
          <a:p>
            <a:r>
              <a:rPr lang="en-US" dirty="0"/>
              <a:t>Believe Jesus is God’s Son – John 20:30-31</a:t>
            </a:r>
          </a:p>
          <a:p>
            <a:r>
              <a:rPr lang="en-US" dirty="0"/>
              <a:t>Repent of your sins and turn to God – Acts 17:30</a:t>
            </a:r>
          </a:p>
          <a:p>
            <a:r>
              <a:rPr lang="en-US" dirty="0"/>
              <a:t>Confess your faith in Jesus – Romans 10:9-10</a:t>
            </a:r>
          </a:p>
          <a:p>
            <a:r>
              <a:rPr lang="en-US" dirty="0"/>
              <a:t>Be immersed into Christ – Mark 16:16</a:t>
            </a:r>
          </a:p>
          <a:p>
            <a:pPr lvl="1"/>
            <a:r>
              <a:rPr lang="en-US" dirty="0"/>
              <a:t>God will forgive all of your sins – Acts 22:16</a:t>
            </a:r>
          </a:p>
          <a:p>
            <a:pPr lvl="1"/>
            <a:r>
              <a:rPr lang="en-US" dirty="0"/>
              <a:t>God will add you to His church – Act 2:47</a:t>
            </a:r>
          </a:p>
          <a:p>
            <a:pPr lvl="1"/>
            <a:r>
              <a:rPr lang="en-US" dirty="0"/>
              <a:t>God will enroll you in heaven – Hebrews 12:23</a:t>
            </a:r>
          </a:p>
          <a:p>
            <a:r>
              <a:rPr lang="en-US" dirty="0"/>
              <a:t>Serve the Lord faithfully every day – 1 Corinthians 15:58</a:t>
            </a:r>
          </a:p>
        </p:txBody>
      </p:sp>
    </p:spTree>
    <p:extLst>
      <p:ext uri="{BB962C8B-B14F-4D97-AF65-F5344CB8AC3E}">
        <p14:creationId xmlns:p14="http://schemas.microsoft.com/office/powerpoint/2010/main" val="326072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E07A5-D200-4F1D-B9DF-FA606DA71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 of Pure Joy &amp; Excitement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7D3C8-C6C4-4BA5-ADF7-FAA40F0CB3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“He is not here!  He is risen!” (28:6)</a:t>
            </a:r>
          </a:p>
          <a:p>
            <a:r>
              <a:rPr lang="en-US" dirty="0"/>
              <a:t>“They went out QUICKLY from the tomb with…great JOY, and RAN” (28:8)</a:t>
            </a:r>
          </a:p>
          <a:p>
            <a:r>
              <a:rPr lang="en-US" dirty="0"/>
              <a:t>He is not dead anymore! “He is risen from the dead” (28:7)</a:t>
            </a:r>
          </a:p>
          <a:p>
            <a:r>
              <a:rPr lang="en-US" dirty="0"/>
              <a:t>“You will make me full of joy in Your presence!” (Acts 2:28)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19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E07A5-D200-4F1D-B9DF-FA606DA71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 of Reverence &amp; Awe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7D3C8-C6C4-4BA5-ADF7-FAA40F0CB3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“He is risen, AS HE SAID” (28:6)</a:t>
            </a:r>
          </a:p>
          <a:p>
            <a:r>
              <a:rPr lang="en-US" dirty="0"/>
              <a:t>“They went out quickly from the tomb with FEAR” (28:8)</a:t>
            </a:r>
          </a:p>
          <a:p>
            <a:r>
              <a:rPr lang="en-US" dirty="0"/>
              <a:t>“This Jesus God has raised up…God has made this Jesus…both Lord and Christ” (Acts 2:32, 36; cf. Rom. 1:4)</a:t>
            </a:r>
          </a:p>
          <a:p>
            <a:r>
              <a:rPr lang="en-US" dirty="0"/>
              <a:t>They “worshiped Him” (Greek, </a:t>
            </a:r>
            <a:r>
              <a:rPr lang="en-US" i="1" dirty="0" err="1"/>
              <a:t>proskuneo</a:t>
            </a:r>
            <a:r>
              <a:rPr lang="en-US" i="1" dirty="0"/>
              <a:t>)</a:t>
            </a:r>
            <a:r>
              <a:rPr lang="en-US" dirty="0"/>
              <a:t> because they regarded Him as DIVINE!</a:t>
            </a:r>
          </a:p>
        </p:txBody>
      </p:sp>
    </p:spTree>
    <p:extLst>
      <p:ext uri="{BB962C8B-B14F-4D97-AF65-F5344CB8AC3E}">
        <p14:creationId xmlns:p14="http://schemas.microsoft.com/office/powerpoint/2010/main" val="293933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E07A5-D200-4F1D-B9DF-FA606DA71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 of Devotion &amp; Submission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7D3C8-C6C4-4BA5-ADF7-FAA40F0CB3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“They came up to Him and took hold of His feet” (28:9)</a:t>
            </a:r>
          </a:p>
          <a:p>
            <a:r>
              <a:rPr lang="en-US" dirty="0"/>
              <a:t>Holding the feet is an act of homage, recognizing His kingship </a:t>
            </a:r>
          </a:p>
          <a:p>
            <a:r>
              <a:rPr lang="en-US" dirty="0"/>
              <a:t>He is the RISEN LORD!  </a:t>
            </a:r>
          </a:p>
          <a:p>
            <a:r>
              <a:rPr lang="en-US" dirty="0"/>
              <a:t>I want HIM!  I want to follow HIM!  I submit to HIM! </a:t>
            </a:r>
          </a:p>
        </p:txBody>
      </p:sp>
    </p:spTree>
    <p:extLst>
      <p:ext uri="{BB962C8B-B14F-4D97-AF65-F5344CB8AC3E}">
        <p14:creationId xmlns:p14="http://schemas.microsoft.com/office/powerpoint/2010/main" val="330257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E07A5-D200-4F1D-B9DF-FA606DA71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 of Gratitude &amp; Love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7D3C8-C6C4-4BA5-ADF7-FAA40F0CB3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“You seek Jesus who was CRUCIFIED” (28:5)</a:t>
            </a:r>
          </a:p>
          <a:p>
            <a:r>
              <a:rPr lang="en-US" dirty="0"/>
              <a:t>They knew what He said: </a:t>
            </a:r>
          </a:p>
          <a:p>
            <a:pPr lvl="1"/>
            <a:r>
              <a:rPr lang="en-US" dirty="0"/>
              <a:t>He gave “His life a ransom for many” (Matt. 20:28)</a:t>
            </a:r>
          </a:p>
          <a:p>
            <a:pPr lvl="1"/>
            <a:r>
              <a:rPr lang="en-US" dirty="0"/>
              <a:t>He “shed” His blood “for the remission of sins” (Matt. 26:28)</a:t>
            </a:r>
          </a:p>
          <a:p>
            <a:r>
              <a:rPr lang="en-US" dirty="0"/>
              <a:t>He had suffered for them (Matt. 16:21) and bore their sins on tree (1 Pet. 2:24)</a:t>
            </a:r>
          </a:p>
          <a:p>
            <a:r>
              <a:rPr lang="en-US" dirty="0"/>
              <a:t>He had taken their place (Rom. 3:25) and “loved” them dearly (Eph. 5:2)</a:t>
            </a:r>
          </a:p>
          <a:p>
            <a:r>
              <a:rPr lang="en-US" dirty="0"/>
              <a:t>“We love Him because He first loved us” (1 John 4:19) </a:t>
            </a:r>
          </a:p>
        </p:txBody>
      </p:sp>
    </p:spTree>
    <p:extLst>
      <p:ext uri="{BB962C8B-B14F-4D97-AF65-F5344CB8AC3E}">
        <p14:creationId xmlns:p14="http://schemas.microsoft.com/office/powerpoint/2010/main" val="54270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E07A5-D200-4F1D-B9DF-FA606DA71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 of Desire &amp; Eagerness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7D3C8-C6C4-4BA5-ADF7-FAA40F0CB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920" y="2486826"/>
            <a:ext cx="8654793" cy="4371174"/>
          </a:xfrm>
        </p:spPr>
        <p:txBody>
          <a:bodyPr>
            <a:normAutofit/>
          </a:bodyPr>
          <a:lstStyle/>
          <a:p>
            <a:r>
              <a:rPr lang="en-US" dirty="0"/>
              <a:t>Their worship was not forced, coerced or a burden to be borne</a:t>
            </a:r>
          </a:p>
          <a:p>
            <a:r>
              <a:rPr lang="en-US" dirty="0"/>
              <a:t>Their worship sprung naturally from a heart changed by the death, burial and resurrection of Jesus</a:t>
            </a:r>
          </a:p>
          <a:p>
            <a:r>
              <a:rPr lang="en-US" dirty="0"/>
              <a:t>They wanted to worship Jesus more than anything else (2 Cor. 5:14; Matt. 4:10)</a:t>
            </a:r>
          </a:p>
        </p:txBody>
      </p:sp>
    </p:spTree>
    <p:extLst>
      <p:ext uri="{BB962C8B-B14F-4D97-AF65-F5344CB8AC3E}">
        <p14:creationId xmlns:p14="http://schemas.microsoft.com/office/powerpoint/2010/main" val="83656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E07A5-D200-4F1D-B9DF-FA606DA71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635" y="1681179"/>
            <a:ext cx="8763838" cy="720190"/>
          </a:xfrm>
        </p:spPr>
        <p:txBody>
          <a:bodyPr>
            <a:noAutofit/>
          </a:bodyPr>
          <a:lstStyle/>
          <a:p>
            <a:r>
              <a:rPr lang="en-US" sz="3600" dirty="0"/>
              <a:t>For which of these reasons do you worship?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7D3C8-C6C4-4BA5-ADF7-FAA40F0CB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920" y="2486826"/>
            <a:ext cx="8780269" cy="43711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Out of Pure Joy &amp; Excitement</a:t>
            </a:r>
          </a:p>
          <a:p>
            <a:pPr marL="0" indent="0" algn="ctr">
              <a:buNone/>
            </a:pPr>
            <a:r>
              <a:rPr lang="en-US" sz="3200" dirty="0"/>
              <a:t>Out of Reverence &amp; Awe</a:t>
            </a:r>
          </a:p>
          <a:p>
            <a:pPr marL="0" indent="0" algn="ctr">
              <a:buNone/>
            </a:pPr>
            <a:r>
              <a:rPr lang="en-US" sz="3200" dirty="0"/>
              <a:t>Out of Devotion &amp; Submission</a:t>
            </a:r>
          </a:p>
          <a:p>
            <a:pPr marL="0" indent="0" algn="ctr">
              <a:buNone/>
            </a:pPr>
            <a:r>
              <a:rPr lang="en-US" sz="3200" dirty="0"/>
              <a:t>Out of Gratitude &amp; Love</a:t>
            </a:r>
          </a:p>
          <a:p>
            <a:pPr marL="0" indent="0" algn="ctr">
              <a:buNone/>
            </a:pPr>
            <a:r>
              <a:rPr lang="en-US" sz="3200" dirty="0"/>
              <a:t>Out of Desire &amp; Eagerness</a:t>
            </a:r>
          </a:p>
          <a:p>
            <a:pPr marL="0" indent="0" algn="ctr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7879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F53B837-1860-41A6-B564-AE413BB0B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539" y="3429000"/>
            <a:ext cx="8780269" cy="34290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“Give to the Lord, O families of the peoples,</a:t>
            </a:r>
          </a:p>
          <a:p>
            <a:pPr marL="0" indent="0" algn="ctr">
              <a:buNone/>
            </a:pPr>
            <a:r>
              <a:rPr lang="en-US" dirty="0"/>
              <a:t>Give to the Lord glory and strength.</a:t>
            </a:r>
          </a:p>
          <a:p>
            <a:pPr marL="0" indent="0" algn="ctr">
              <a:buNone/>
            </a:pPr>
            <a:r>
              <a:rPr lang="en-US" dirty="0"/>
              <a:t>Give to the Lord the glory due His name;</a:t>
            </a:r>
          </a:p>
          <a:p>
            <a:pPr marL="0" indent="0" algn="ctr">
              <a:buNone/>
            </a:pPr>
            <a:r>
              <a:rPr lang="en-US" dirty="0"/>
              <a:t>Bring an offering, and come before Him.</a:t>
            </a:r>
          </a:p>
          <a:p>
            <a:pPr marL="0" indent="0" algn="ctr">
              <a:buNone/>
            </a:pPr>
            <a:r>
              <a:rPr lang="en-US" dirty="0"/>
              <a:t>Oh, worship the Lord in the beauty of holiness!”</a:t>
            </a:r>
          </a:p>
          <a:p>
            <a:pPr marL="0" indent="0" algn="ctr">
              <a:buNone/>
            </a:pPr>
            <a:r>
              <a:rPr lang="en-US" dirty="0"/>
              <a:t>(1 Chronicles 16:28-29).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0504E3-5DF1-4E3E-9202-4779B57CA2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01" y="0"/>
            <a:ext cx="6857433" cy="352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90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DF6569-0947-48A2-A2F5-CC462D926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473" y="3449015"/>
            <a:ext cx="8246691" cy="720190"/>
          </a:xfrm>
          <a:solidFill>
            <a:srgbClr val="FFFFFF">
              <a:alpha val="85000"/>
            </a:srgbClr>
          </a:solidFill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Challenge for April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F53B837-1860-41A6-B564-AE413BB0B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539" y="4345576"/>
            <a:ext cx="8780269" cy="22990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Come to worship</a:t>
            </a:r>
          </a:p>
          <a:p>
            <a:pPr marL="0" indent="0" algn="ctr">
              <a:buNone/>
            </a:pPr>
            <a:r>
              <a:rPr lang="en-US" sz="3600" dirty="0"/>
              <a:t>“every time the doors are open”</a:t>
            </a:r>
          </a:p>
          <a:p>
            <a:pPr marL="0" indent="0" algn="ctr">
              <a:buNone/>
            </a:pPr>
            <a:r>
              <a:rPr lang="en-US" sz="3600" dirty="0"/>
              <a:t>this month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0504E3-5DF1-4E3E-9202-4779B57CA2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01" y="0"/>
            <a:ext cx="6857433" cy="35231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448139-9DC5-437F-9094-CAAEB0B1EB7C}"/>
              </a:ext>
            </a:extLst>
          </p:cNvPr>
          <p:cNvSpPr txBox="1"/>
          <p:nvPr/>
        </p:nvSpPr>
        <p:spPr>
          <a:xfrm>
            <a:off x="94892" y="3982529"/>
            <a:ext cx="1250831" cy="1891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/>
              <a:t>Sun@9a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Sun@10a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Sun@6p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Wed@7p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06A152-401C-4E3E-8A8B-B6DE2B0ACA31}"/>
              </a:ext>
            </a:extLst>
          </p:cNvPr>
          <p:cNvSpPr txBox="1"/>
          <p:nvPr/>
        </p:nvSpPr>
        <p:spPr>
          <a:xfrm>
            <a:off x="7858665" y="3982528"/>
            <a:ext cx="1250831" cy="1891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/>
              <a:t>Sun@9a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Sun@10a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Sun@6p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Wed@7p</a:t>
            </a:r>
          </a:p>
        </p:txBody>
      </p:sp>
    </p:spTree>
    <p:extLst>
      <p:ext uri="{BB962C8B-B14F-4D97-AF65-F5344CB8AC3E}">
        <p14:creationId xmlns:p14="http://schemas.microsoft.com/office/powerpoint/2010/main" val="155487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529</TotalTime>
  <Words>586</Words>
  <Application>Microsoft Office PowerPoint</Application>
  <PresentationFormat>On-screen Show (4:3)</PresentationFormat>
  <Paragraphs>64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Out of Pure Joy &amp; Excitement</vt:lpstr>
      <vt:lpstr>Out of Reverence &amp; Awe</vt:lpstr>
      <vt:lpstr>Out of Devotion &amp; Submission</vt:lpstr>
      <vt:lpstr>Out of Gratitude &amp; Love</vt:lpstr>
      <vt:lpstr>Out of Desire &amp; Eagerness</vt:lpstr>
      <vt:lpstr>For which of these reasons do you worship? </vt:lpstr>
      <vt:lpstr>PowerPoint Presentation</vt:lpstr>
      <vt:lpstr>Challenge for April</vt:lpstr>
      <vt:lpstr>Opportunities in April on Sundays at 5:40 p.m.</vt:lpstr>
      <vt:lpstr>PowerPoint Presentation</vt:lpstr>
      <vt:lpstr>Opportunities in April on Sundays at 5:40 p.m.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10</cp:revision>
  <dcterms:created xsi:type="dcterms:W3CDTF">2018-03-30T23:35:25Z</dcterms:created>
  <dcterms:modified xsi:type="dcterms:W3CDTF">2018-04-01T12:41:49Z</dcterms:modified>
</cp:coreProperties>
</file>