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5"/>
  </p:handoutMasterIdLst>
  <p:sldIdLst>
    <p:sldId id="256" r:id="rId2"/>
    <p:sldId id="423" r:id="rId3"/>
    <p:sldId id="610" r:id="rId4"/>
    <p:sldId id="700" r:id="rId5"/>
    <p:sldId id="701" r:id="rId6"/>
    <p:sldId id="702" r:id="rId7"/>
    <p:sldId id="703" r:id="rId8"/>
    <p:sldId id="704" r:id="rId9"/>
    <p:sldId id="708" r:id="rId10"/>
    <p:sldId id="705" r:id="rId11"/>
    <p:sldId id="706" r:id="rId12"/>
    <p:sldId id="699" r:id="rId13"/>
    <p:sldId id="724" r:id="rId14"/>
    <p:sldId id="725" r:id="rId15"/>
    <p:sldId id="726" r:id="rId16"/>
    <p:sldId id="727" r:id="rId17"/>
    <p:sldId id="728" r:id="rId18"/>
    <p:sldId id="729" r:id="rId19"/>
    <p:sldId id="730" r:id="rId20"/>
    <p:sldId id="731" r:id="rId21"/>
    <p:sldId id="732" r:id="rId22"/>
    <p:sldId id="733" r:id="rId23"/>
    <p:sldId id="552" r:id="rId2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9" autoAdjust="0"/>
    <p:restoredTop sz="94660"/>
  </p:normalViewPr>
  <p:slideViewPr>
    <p:cSldViewPr snapToGrid="0">
      <p:cViewPr>
        <p:scale>
          <a:sx n="67" d="100"/>
          <a:sy n="67" d="100"/>
        </p:scale>
        <p:origin x="12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71055"/>
          </a:xfrm>
          <a:prstGeom prst="rect">
            <a:avLst/>
          </a:prstGeom>
        </p:spPr>
        <p:txBody>
          <a:bodyPr vert="horz" lIns="94229" tIns="47115" rIns="94229" bIns="47115" rtlCol="0"/>
          <a:lstStyle>
            <a:lvl1pPr algn="r">
              <a:defRPr sz="1200"/>
            </a:lvl1pPr>
          </a:lstStyle>
          <a:p>
            <a:fld id="{C315246E-766A-45BC-AE3D-E61D338B6791}" type="datetimeFigureOut">
              <a:rPr lang="en-US" smtClean="0"/>
              <a:t>3/25/2018</a:t>
            </a:fld>
            <a:endParaRPr lang="en-US" dirty="0"/>
          </a:p>
        </p:txBody>
      </p:sp>
      <p:sp>
        <p:nvSpPr>
          <p:cNvPr id="4" name="Footer Placeholder 3"/>
          <p:cNvSpPr>
            <a:spLocks noGrp="1"/>
          </p:cNvSpPr>
          <p:nvPr>
            <p:ph type="ftr" sz="quarter" idx="2"/>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3"/>
            <a:ext cx="3077739" cy="471054"/>
          </a:xfrm>
          <a:prstGeom prst="rect">
            <a:avLst/>
          </a:prstGeom>
        </p:spPr>
        <p:txBody>
          <a:bodyPr vert="horz" lIns="94229" tIns="47115" rIns="94229" bIns="47115" rtlCol="0" anchor="b"/>
          <a:lstStyle>
            <a:lvl1pPr algn="r">
              <a:defRPr sz="1200"/>
            </a:lvl1pPr>
          </a:lstStyle>
          <a:p>
            <a:fld id="{73A27630-91C4-4530-B75F-DCB49C2A35C7}" type="slidenum">
              <a:rPr lang="en-US" smtClean="0"/>
              <a:t>‹#›</a:t>
            </a:fld>
            <a:endParaRPr lang="en-US" dirty="0"/>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3/25/2018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dirty="0"/>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3/25/2018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dirty="0"/>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888" y="2128838"/>
            <a:ext cx="8490478" cy="1219090"/>
          </a:xfrm>
        </p:spPr>
        <p:txBody>
          <a:bodyPr>
            <a:normAutofit/>
          </a:bodyPr>
          <a:lstStyle/>
          <a:p>
            <a:pPr>
              <a:lnSpc>
                <a:spcPct val="150000"/>
              </a:lnSpc>
            </a:pPr>
            <a:r>
              <a:rPr lang="en-US" sz="3800" b="1" dirty="0" smtClean="0"/>
              <a:t>Elisha, the Jordan River &amp; Dirt</a:t>
            </a:r>
            <a:endParaRPr lang="en-US" sz="3800" b="1" dirty="0"/>
          </a:p>
        </p:txBody>
      </p:sp>
      <p:sp>
        <p:nvSpPr>
          <p:cNvPr id="3" name="Subtitle 2"/>
          <p:cNvSpPr>
            <a:spLocks noGrp="1"/>
          </p:cNvSpPr>
          <p:nvPr>
            <p:ph type="subTitle" idx="1"/>
          </p:nvPr>
        </p:nvSpPr>
        <p:spPr/>
        <p:txBody>
          <a:bodyPr/>
          <a:lstStyle/>
          <a:p>
            <a:r>
              <a:rPr lang="en-US" sz="3200" b="1" dirty="0" smtClean="0"/>
              <a:t>2 Kings 2:8-13</a:t>
            </a:r>
            <a:endParaRPr lang="en-US" sz="3200"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4220643"/>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Introduction--Elisha takes Elijah’ place</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Six characters in 1 Kings chapter five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mighty Syrian commander in chief</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captive Jewish young lady</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king of Syria</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king of Israel</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Elisha, the prophet of God</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659001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469000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Introduction--Elisha takes Elijah’ place</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Six characters in 1 Kings chapter five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mighty Syrian commander in chief</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captive Jewish young lady</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king of Syria</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king of Israel</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Elisha, the prophet of God</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err="1" smtClean="0">
                <a:solidFill>
                  <a:srgbClr val="FFFF00"/>
                </a:solidFill>
                <a:latin typeface="Calibri" charset="0"/>
                <a:ea typeface="Calibri" charset="0"/>
                <a:cs typeface="Times New Roman" charset="0"/>
              </a:rPr>
              <a:t>Gehazi</a:t>
            </a:r>
            <a:r>
              <a:rPr lang="en-US" sz="2800" b="1" dirty="0" smtClean="0">
                <a:solidFill>
                  <a:srgbClr val="FFFF00"/>
                </a:solidFill>
                <a:latin typeface="Calibri" charset="0"/>
                <a:ea typeface="Calibri" charset="0"/>
                <a:cs typeface="Times New Roman" charset="0"/>
              </a:rPr>
              <a:t>, the servant of Elisha</a:t>
            </a:r>
            <a:endParaRPr lang="en-US" sz="2800" b="1" dirty="0" smtClean="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561424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82529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6622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04487"/>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528848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87384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Jewish damsel—”Elisha could cure him”</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7527521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34320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damsel—”Elisha could cure him”</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Syrian king—”Heal my servant”</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219476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81256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damsel—”Elisha could cure him”</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Syrian king—”Heal my servant”</a:t>
            </a:r>
            <a:endParaRPr lang="en-US" sz="28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Jewish king—”This is a trap”</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6122401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281924"/>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damsel—”Elisha could cure him”</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Syrian king—”Heal my servant”</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king—”This is a trap”</a:t>
            </a:r>
            <a:endParaRPr lang="en-US" sz="28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Elisha—”Send him to me”</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573201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751283"/>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damsel—”Elisha could cure him”</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Syrian king—”Heal my servant”</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king—”This is a trap”</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Elisha—”Send him to me”</a:t>
            </a:r>
            <a:endParaRPr lang="en-US" sz="28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Prejudiced Naaman—”Syrian rivers are better”</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794018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220643"/>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damsel—”Elisha could cure him”</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Syrian king—”Heal my servant”</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king—”This is a trap”</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Elisha—”Send him to me”</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Prejudiced Naaman—”Syrian rivers are better”</a:t>
            </a:r>
            <a:endParaRPr lang="en-US" sz="28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Arrogant Naaman—”Behold I thought”</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376225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6186309"/>
          </a:xfrm>
          <a:prstGeom prst="rect">
            <a:avLst/>
          </a:prstGeom>
          <a:noFill/>
        </p:spPr>
        <p:txBody>
          <a:bodyPr wrap="square" rtlCol="0">
            <a:spAutoFit/>
          </a:bodyPr>
          <a:lstStyle/>
          <a:p>
            <a:pPr algn="just"/>
            <a:r>
              <a:rPr lang="en-US" sz="2200" b="1" dirty="0" smtClean="0">
                <a:solidFill>
                  <a:schemeClr val="bg1"/>
                </a:solidFill>
              </a:rPr>
              <a:t>  8  </a:t>
            </a:r>
            <a:r>
              <a:rPr lang="en-US" sz="2200" b="1" dirty="0">
                <a:solidFill>
                  <a:schemeClr val="bg1"/>
                </a:solidFill>
              </a:rPr>
              <a:t>Now Elijah took his mantle, rolled it up, and struck the water; and it was divided this way and that, so that the two of them crossed over on dry </a:t>
            </a:r>
            <a:r>
              <a:rPr lang="en-US" sz="2200" b="1" dirty="0" smtClean="0">
                <a:solidFill>
                  <a:schemeClr val="bg1"/>
                </a:solidFill>
              </a:rPr>
              <a:t>ground.</a:t>
            </a:r>
            <a:endParaRPr lang="en-US" sz="2200" b="1" dirty="0">
              <a:solidFill>
                <a:schemeClr val="bg1"/>
              </a:solidFill>
            </a:endParaRPr>
          </a:p>
          <a:p>
            <a:pPr algn="just"/>
            <a:r>
              <a:rPr lang="en-US" sz="2200" b="1" dirty="0" smtClean="0">
                <a:solidFill>
                  <a:schemeClr val="bg1"/>
                </a:solidFill>
              </a:rPr>
              <a:t>  9  </a:t>
            </a:r>
            <a:r>
              <a:rPr lang="en-US" sz="2200" b="1" dirty="0">
                <a:solidFill>
                  <a:schemeClr val="bg1"/>
                </a:solidFill>
              </a:rPr>
              <a:t>And so it was, when they had crossed over, that Elijah said to Elisha, "Ask! What may I do for you, before I am taken away from you?" Elisha said, </a:t>
            </a:r>
            <a:r>
              <a:rPr lang="en-US" sz="2200" b="1" dirty="0" smtClean="0">
                <a:solidFill>
                  <a:schemeClr val="bg1"/>
                </a:solidFill>
              </a:rPr>
              <a:t>"Please </a:t>
            </a:r>
            <a:r>
              <a:rPr lang="en-US" sz="2200" b="1" dirty="0">
                <a:solidFill>
                  <a:schemeClr val="bg1"/>
                </a:solidFill>
              </a:rPr>
              <a:t>let a double portion of your spirit be upon me." </a:t>
            </a:r>
          </a:p>
          <a:p>
            <a:pPr algn="just"/>
            <a:r>
              <a:rPr lang="en-US" sz="2200" b="1" dirty="0" smtClean="0">
                <a:solidFill>
                  <a:schemeClr val="bg1"/>
                </a:solidFill>
              </a:rPr>
              <a:t>  10  </a:t>
            </a:r>
            <a:r>
              <a:rPr lang="en-US" sz="2200" b="1" dirty="0">
                <a:solidFill>
                  <a:schemeClr val="bg1"/>
                </a:solidFill>
              </a:rPr>
              <a:t>So he said, "You have asked a hard thing. Nevertheless, if you see me when I am taken from you, it shall be so for you; but if not, it shall not be so." </a:t>
            </a:r>
          </a:p>
          <a:p>
            <a:pPr algn="just"/>
            <a:r>
              <a:rPr lang="en-US" sz="2200" b="1" dirty="0" smtClean="0">
                <a:solidFill>
                  <a:schemeClr val="bg1"/>
                </a:solidFill>
              </a:rPr>
              <a:t>  11  </a:t>
            </a:r>
            <a:r>
              <a:rPr lang="en-US" sz="2200" b="1" dirty="0">
                <a:solidFill>
                  <a:schemeClr val="bg1"/>
                </a:solidFill>
              </a:rPr>
              <a:t>Then it happened, as they continued on and talked, that suddenly a chariot of fire appeared with horses of fire, and separated the two of them; and Elijah went up by a whirlwind into heaven. </a:t>
            </a:r>
          </a:p>
          <a:p>
            <a:pPr algn="just"/>
            <a:r>
              <a:rPr lang="en-US" sz="2200" b="1" dirty="0" smtClean="0">
                <a:solidFill>
                  <a:schemeClr val="bg1"/>
                </a:solidFill>
              </a:rPr>
              <a:t>  12  </a:t>
            </a:r>
            <a:r>
              <a:rPr lang="en-US" sz="2200" b="1" dirty="0">
                <a:solidFill>
                  <a:schemeClr val="bg1"/>
                </a:solidFill>
              </a:rPr>
              <a:t>And Elisha saw it, and he cried out, "My father, my father, the chariot of Israel and its horsemen!" So he saw him no more. And he took hold of his own clothes and tore them into two pieces. </a:t>
            </a:r>
          </a:p>
          <a:p>
            <a:pPr algn="just"/>
            <a:r>
              <a:rPr lang="en-US" sz="2200" b="1" dirty="0" smtClean="0">
                <a:solidFill>
                  <a:schemeClr val="bg1"/>
                </a:solidFill>
              </a:rPr>
              <a:t>  13  </a:t>
            </a:r>
            <a:r>
              <a:rPr lang="en-US" sz="2200" b="1" dirty="0">
                <a:solidFill>
                  <a:schemeClr val="bg1"/>
                </a:solidFill>
              </a:rPr>
              <a:t>He also took up the mantle of Elijah that had fallen from him, and went back and stood by the bank of the Jordan. </a:t>
            </a:r>
            <a:endParaRPr lang="en-US" sz="2200" b="1" dirty="0" smtClean="0">
              <a:solidFill>
                <a:schemeClr val="bg1"/>
              </a:solidFill>
            </a:endParaRP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690002"/>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damsel—”Elisha could cure him”</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Syrian king—”Heal my servant”</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king—”This is a trap”</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Elisha—”Send him to me”</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Prejudiced Naaman—”Syrian rivers are better”</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Arrogant Naaman—”Behold I thought”</a:t>
            </a:r>
            <a:endParaRPr lang="en-US" sz="28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Humble Naaman—”I will worship only Jehovah”</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628679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515936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damsel—”Elisha could cure him”</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Syrian king—”Heal my servant”</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king—”This is a trap”</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Elisha—”Send him to me”</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Prejudiced Naaman—”Syrian rivers are better”</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Arrogant Naaman—”Behold I thought”</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Humble Naaman—”I will worship only Jehovah”</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Converted Naaman—”Give me dirt”</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3615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5628720"/>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Naaman—”I have leprosy”</a:t>
            </a:r>
            <a:endParaRPr lang="en-US" sz="28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damsel—”Elisha could cure him”</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Syrian king—”Heal my servant”</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Jewish king—”This is a trap”</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Elisha—”Send him to me”</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Prejudiced Naaman—”Syrian rivers are better”</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Arrogant Naaman—”Behold I thought”</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Humble Naaman—”I will worship only Jehovah”</a:t>
            </a: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Converted Naaman—”Give me dirt”</a:t>
            </a:r>
            <a:endParaRPr lang="en-US" sz="2800" b="1" dirty="0" smtClean="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Covetous </a:t>
            </a:r>
            <a:r>
              <a:rPr lang="en-US" sz="2800" b="1" dirty="0" err="1" smtClean="0">
                <a:solidFill>
                  <a:srgbClr val="FFFF00"/>
                </a:solidFill>
                <a:latin typeface="Calibri" charset="0"/>
                <a:ea typeface="Calibri" charset="0"/>
                <a:cs typeface="Times New Roman" charset="0"/>
              </a:rPr>
              <a:t>Gehazi</a:t>
            </a:r>
            <a:r>
              <a:rPr lang="en-US" sz="2800" b="1" dirty="0" smtClean="0">
                <a:solidFill>
                  <a:srgbClr val="FFFF00"/>
                </a:solidFill>
                <a:latin typeface="Calibri" charset="0"/>
                <a:ea typeface="Calibri" charset="0"/>
                <a:cs typeface="Times New Roman" charset="0"/>
              </a:rPr>
              <a:t>—”Give me money”</a:t>
            </a:r>
            <a:endParaRPr lang="en-US" sz="2800" b="1" dirty="0" smtClean="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2028081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Jesus--Go to the “river”  </a:t>
            </a:r>
            <a:endParaRPr lang="en-US" sz="4400" b="1" dirty="0" smtClean="0">
              <a:solidFill>
                <a:srgbClr val="FFFF00"/>
              </a:solidFill>
            </a:endParaRP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976175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825291"/>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279441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1404487"/>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Introduction--Elisha takes Elijah’ place</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670078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187384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Introduction--Elisha takes Elijah’ place</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Six characters in 1 Kings chapter five</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709665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2343206"/>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Introduction--Elisha takes Elijah’ place</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Six characters in 1 Kings chapter five</a:t>
            </a: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A mighty Syrian commander in chief</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898596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2812565"/>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Introduction--Elisha takes Elijah’ place</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Six characters in 1 Kings chapter five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mighty Syrian commander in chief</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A captive Jewish young lady</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126800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3281924"/>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Introduction--Elisha takes Elijah’ place</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Six characters in 1 Kings chapter five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mighty Syrian commander in chief</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captive Jewish young lady</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The king of Syria</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431158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5476" y="314795"/>
            <a:ext cx="8345825" cy="3751283"/>
          </a:xfrm>
          <a:prstGeom prst="rect">
            <a:avLst/>
          </a:prstGeom>
          <a:noFill/>
        </p:spPr>
        <p:txBody>
          <a:bodyPr wrap="square" rtlCol="0">
            <a:spAutoFit/>
          </a:bodyPr>
          <a:lstStyle/>
          <a:p>
            <a:pPr algn="ctr">
              <a:lnSpc>
                <a:spcPct val="115000"/>
              </a:lnSpc>
              <a:spcAft>
                <a:spcPts val="800"/>
              </a:spcAft>
            </a:pPr>
            <a:r>
              <a:rPr lang="en-US" sz="4400" b="1" dirty="0" smtClean="0">
                <a:solidFill>
                  <a:srgbClr val="FFFF00"/>
                </a:solidFill>
                <a:latin typeface="Calibri" charset="0"/>
                <a:ea typeface="Calibri" charset="0"/>
                <a:cs typeface="Times New Roman" charset="0"/>
              </a:rPr>
              <a:t>Lessons </a:t>
            </a:r>
            <a:r>
              <a:rPr lang="en-US" sz="4400" b="1" dirty="0" smtClean="0">
                <a:solidFill>
                  <a:srgbClr val="FFFF00"/>
                </a:solidFill>
                <a:latin typeface="Calibri" charset="0"/>
                <a:ea typeface="Calibri" charset="0"/>
                <a:cs typeface="Times New Roman" charset="0"/>
              </a:rPr>
              <a:t>From Six</a:t>
            </a:r>
            <a:r>
              <a:rPr lang="en-US" sz="4400" b="1" dirty="0" smtClean="0">
                <a:solidFill>
                  <a:srgbClr val="FFFF00"/>
                </a:solidFill>
                <a:latin typeface="Calibri" charset="0"/>
                <a:ea typeface="Calibri" charset="0"/>
                <a:cs typeface="Times New Roman" charset="0"/>
              </a:rPr>
              <a:t> Characters </a:t>
            </a:r>
            <a:endParaRPr lang="en-US" sz="4400" b="1" dirty="0" smtClean="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Introduction--Elisha takes Elijah’ place</a:t>
            </a:r>
          </a:p>
          <a:p>
            <a:pPr marL="685800" lvl="1"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Six characters in 1 Kings chapter five</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mighty Syrian commander in chief</a:t>
            </a: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A captive Jewish young lady</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chemeClr val="bg1"/>
                </a:solidFill>
                <a:latin typeface="Calibri" charset="0"/>
                <a:ea typeface="Calibri" charset="0"/>
                <a:cs typeface="Times New Roman" charset="0"/>
              </a:rPr>
              <a:t>The king of Syria</a:t>
            </a:r>
            <a:endParaRPr lang="en-US" sz="2800" b="1" dirty="0" smtClean="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smtClean="0">
                <a:solidFill>
                  <a:srgbClr val="FFFF00"/>
                </a:solidFill>
                <a:latin typeface="Calibri" charset="0"/>
                <a:ea typeface="Calibri" charset="0"/>
                <a:cs typeface="Times New Roman" charset="0"/>
              </a:rPr>
              <a:t>The king of Israel</a:t>
            </a:r>
            <a:endParaRPr lang="en-US" sz="2800" b="1" dirty="0" smtClean="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991614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4491</TotalTime>
  <Words>967</Words>
  <Application>Microsoft Office PowerPoint</Application>
  <PresentationFormat>On-screen Show (4:3)</PresentationFormat>
  <Paragraphs>126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Lucida Calligraphy</vt:lpstr>
      <vt:lpstr>Times New Roman</vt:lpstr>
      <vt:lpstr>Office Theme</vt:lpstr>
      <vt:lpstr>Elisha, the Jordan River &amp; Dirt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Dan</cp:lastModifiedBy>
  <cp:revision>177</cp:revision>
  <cp:lastPrinted>2018-03-25T19:56:16Z</cp:lastPrinted>
  <dcterms:created xsi:type="dcterms:W3CDTF">2016-03-27T21:00:01Z</dcterms:created>
  <dcterms:modified xsi:type="dcterms:W3CDTF">2018-03-25T19:58:21Z</dcterms:modified>
</cp:coreProperties>
</file>