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handoutMasterIdLst>
    <p:handoutMasterId r:id="rId64"/>
  </p:handoutMasterIdLst>
  <p:sldIdLst>
    <p:sldId id="256" r:id="rId2"/>
    <p:sldId id="423" r:id="rId3"/>
    <p:sldId id="610" r:id="rId4"/>
    <p:sldId id="616" r:id="rId5"/>
    <p:sldId id="617" r:id="rId6"/>
    <p:sldId id="619" r:id="rId7"/>
    <p:sldId id="614" r:id="rId8"/>
    <p:sldId id="625" r:id="rId9"/>
    <p:sldId id="623" r:id="rId10"/>
    <p:sldId id="624" r:id="rId11"/>
    <p:sldId id="615" r:id="rId12"/>
    <p:sldId id="629" r:id="rId13"/>
    <p:sldId id="636" r:id="rId14"/>
    <p:sldId id="637" r:id="rId15"/>
    <p:sldId id="654" r:id="rId16"/>
    <p:sldId id="639" r:id="rId17"/>
    <p:sldId id="632" r:id="rId18"/>
    <p:sldId id="640" r:id="rId19"/>
    <p:sldId id="648" r:id="rId20"/>
    <p:sldId id="651" r:id="rId21"/>
    <p:sldId id="652" r:id="rId22"/>
    <p:sldId id="653" r:id="rId23"/>
    <p:sldId id="649" r:id="rId24"/>
    <p:sldId id="644" r:id="rId25"/>
    <p:sldId id="655" r:id="rId26"/>
    <p:sldId id="656" r:id="rId27"/>
    <p:sldId id="657" r:id="rId28"/>
    <p:sldId id="642" r:id="rId29"/>
    <p:sldId id="663" r:id="rId30"/>
    <p:sldId id="665" r:id="rId31"/>
    <p:sldId id="661" r:id="rId32"/>
    <p:sldId id="675" r:id="rId33"/>
    <p:sldId id="686" r:id="rId34"/>
    <p:sldId id="676" r:id="rId35"/>
    <p:sldId id="687" r:id="rId36"/>
    <p:sldId id="677" r:id="rId37"/>
    <p:sldId id="688" r:id="rId38"/>
    <p:sldId id="678" r:id="rId39"/>
    <p:sldId id="690" r:id="rId40"/>
    <p:sldId id="679" r:id="rId41"/>
    <p:sldId id="691" r:id="rId42"/>
    <p:sldId id="680" r:id="rId43"/>
    <p:sldId id="692" r:id="rId44"/>
    <p:sldId id="674" r:id="rId45"/>
    <p:sldId id="694" r:id="rId46"/>
    <p:sldId id="693" r:id="rId47"/>
    <p:sldId id="681" r:id="rId48"/>
    <p:sldId id="695" r:id="rId49"/>
    <p:sldId id="682" r:id="rId50"/>
    <p:sldId id="696" r:id="rId51"/>
    <p:sldId id="683" r:id="rId52"/>
    <p:sldId id="697" r:id="rId53"/>
    <p:sldId id="685" r:id="rId54"/>
    <p:sldId id="698" r:id="rId55"/>
    <p:sldId id="370" r:id="rId56"/>
    <p:sldId id="547" r:id="rId57"/>
    <p:sldId id="548" r:id="rId58"/>
    <p:sldId id="549" r:id="rId59"/>
    <p:sldId id="550" r:id="rId60"/>
    <p:sldId id="551" r:id="rId61"/>
    <p:sldId id="552" r:id="rId6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p:scale>
          <a:sx n="50" d="100"/>
          <a:sy n="50" d="100"/>
        </p:scale>
        <p:origin x="175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3/25/2018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7A76A555-0585-4ACF-85E4-DE5D22A52E62}" type="datetimeFigureOut">
              <a:rPr lang="en-US" smtClean="0"/>
              <a:t>3/25/2018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83D67AE9-5294-4789-A1BD-23FF0A3EB76A}" type="slidenum">
              <a:rPr lang="en-US" smtClean="0"/>
              <a:t>‹#›</a:t>
            </a:fld>
            <a:endParaRPr lang="en-US"/>
          </a:p>
        </p:txBody>
      </p:sp>
    </p:spTree>
    <p:extLst>
      <p:ext uri="{BB962C8B-B14F-4D97-AF65-F5344CB8AC3E}">
        <p14:creationId xmlns:p14="http://schemas.microsoft.com/office/powerpoint/2010/main" val="666137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D67AE9-5294-4789-A1BD-23FF0A3EB76A}" type="slidenum">
              <a:rPr lang="en-US" smtClean="0"/>
              <a:t>61</a:t>
            </a:fld>
            <a:endParaRPr lang="en-US"/>
          </a:p>
        </p:txBody>
      </p:sp>
    </p:spTree>
    <p:extLst>
      <p:ext uri="{BB962C8B-B14F-4D97-AF65-F5344CB8AC3E}">
        <p14:creationId xmlns:p14="http://schemas.microsoft.com/office/powerpoint/2010/main" val="79246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3/25/2018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3/25/2018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3/25/2018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3/25/2018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3/25/2018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888" y="2128838"/>
            <a:ext cx="8490478" cy="1219090"/>
          </a:xfrm>
        </p:spPr>
        <p:txBody>
          <a:bodyPr>
            <a:normAutofit fontScale="90000"/>
          </a:bodyPr>
          <a:lstStyle/>
          <a:p>
            <a:pPr>
              <a:lnSpc>
                <a:spcPct val="150000"/>
              </a:lnSpc>
            </a:pPr>
            <a:r>
              <a:rPr lang="en-US" sz="4400" b="1" dirty="0" smtClean="0"/>
              <a:t>A </a:t>
            </a:r>
            <a:r>
              <a:rPr lang="en-US" sz="4400" b="1" dirty="0" smtClean="0"/>
              <a:t>BLIND, Rich, Young Ruler</a:t>
            </a:r>
            <a:endParaRPr lang="en-US" sz="2700" b="1" dirty="0"/>
          </a:p>
        </p:txBody>
      </p:sp>
      <p:sp>
        <p:nvSpPr>
          <p:cNvPr id="3" name="Subtitle 2"/>
          <p:cNvSpPr>
            <a:spLocks noGrp="1"/>
          </p:cNvSpPr>
          <p:nvPr>
            <p:ph type="subTitle" idx="1"/>
          </p:nvPr>
        </p:nvSpPr>
        <p:spPr/>
        <p:txBody>
          <a:bodyPr/>
          <a:lstStyle/>
          <a:p>
            <a:r>
              <a:rPr lang="en-US" sz="3200" b="1" dirty="0" smtClean="0"/>
              <a:t>Mark 10:20-24</a:t>
            </a:r>
            <a:endParaRPr lang="en-US" sz="3200"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97258"/>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The rich young ruler, who was “blind”</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Confident of self and his righteousness in the law</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One thing lacking, he was blind to it</a:t>
            </a:r>
            <a:endParaRPr lang="en-US" sz="2400" b="1" dirty="0" smtClean="0">
              <a:solidFill>
                <a:srgbClr val="FFFF00"/>
              </a:solidFill>
              <a:latin typeface="Calibri" charset="0"/>
              <a:ea typeface="Calibri" charset="0"/>
              <a:cs typeface="Times New Roman" charset="0"/>
            </a:endParaRPr>
          </a:p>
          <a:p>
            <a:pPr marL="1143000" lvl="2" indent="-342900" algn="just">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Jesus’ words opened his heart---our??</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038358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34320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Not wrong to be rich, to have possession</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935588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75101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Not wrong to be rich, to have possession</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Abraham, Job, David, Daniel and so many others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851292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15881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Not wrong to be rich, to have possession</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Abraham, Job, David, Daniel and so many others</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Riches are not a sin, they are a danger</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185884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6661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Not wrong to be rich, to have possession</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Abraham, Job, David, Daniel and so many others</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Riches are not a sin, they are a danger</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Camel and the eye of a needle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737180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44378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Not wrong to be rich, to have possession</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Abraham, Job, David, Daniel and so many others</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Riches are not a sin, they are a danger</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Camel and the eye of a needle</a:t>
            </a:r>
            <a:endParaRPr lang="en-US" sz="2800" b="1" dirty="0">
              <a:solidFill>
                <a:schemeClr val="bg1"/>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Discussing trusting in riches and entering the church</a:t>
            </a:r>
            <a:endParaRPr lang="en-US" sz="2400" b="1" dirty="0">
              <a:solidFill>
                <a:schemeClr val="bg1"/>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952783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38222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Not wrong to be rich, to have possession</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Abraham, Job, David, Daniel and so many others</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Riches are not a sin, they are a danger</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Camel and the eye of a needle</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Discussing trusting in riches and entering the church</a:t>
            </a: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Wrong to let our possessions, possess us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797235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81256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rich young ruler, who was “blind”</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Not wrong to be rich, to have possession</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Today’s lesson, “The BLIND, rich, young ruler”</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684632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944321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6604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668977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262979"/>
          </a:xfrm>
          <a:prstGeom prst="rect">
            <a:avLst/>
          </a:prstGeom>
          <a:noFill/>
        </p:spPr>
        <p:txBody>
          <a:bodyPr wrap="square" rtlCol="0">
            <a:spAutoFit/>
          </a:bodyPr>
          <a:lstStyle/>
          <a:p>
            <a:pPr algn="just"/>
            <a:r>
              <a:rPr lang="en-US" sz="2400" b="1" dirty="0" smtClean="0">
                <a:solidFill>
                  <a:schemeClr val="bg1"/>
                </a:solidFill>
              </a:rPr>
              <a:t>  20  </a:t>
            </a:r>
            <a:r>
              <a:rPr lang="en-US" sz="2400" b="1" dirty="0">
                <a:solidFill>
                  <a:schemeClr val="bg1"/>
                </a:solidFill>
              </a:rPr>
              <a:t>And he answered and said to Him, "Teacher, all these things I have kept from my youth." </a:t>
            </a:r>
          </a:p>
          <a:p>
            <a:pPr algn="just"/>
            <a:r>
              <a:rPr lang="en-US" sz="2400" b="1" dirty="0" smtClean="0">
                <a:solidFill>
                  <a:schemeClr val="bg1"/>
                </a:solidFill>
              </a:rPr>
              <a:t>  21  </a:t>
            </a:r>
            <a:r>
              <a:rPr lang="en-US" sz="2400" b="1" dirty="0">
                <a:solidFill>
                  <a:schemeClr val="bg1"/>
                </a:solidFill>
              </a:rPr>
              <a:t>Then Jesus, looking at him, loved him, and said to him, "One thing you lack: Go your way, sell whatever you have and give to the poor, and you will have treasure in heaven; and come, take up the cross, and follow Me." </a:t>
            </a:r>
          </a:p>
          <a:p>
            <a:pPr algn="just"/>
            <a:r>
              <a:rPr lang="en-US" sz="2400" b="1" dirty="0" smtClean="0">
                <a:solidFill>
                  <a:schemeClr val="bg1"/>
                </a:solidFill>
              </a:rPr>
              <a:t>  22  </a:t>
            </a:r>
            <a:r>
              <a:rPr lang="en-US" sz="2400" b="1" dirty="0">
                <a:solidFill>
                  <a:schemeClr val="bg1"/>
                </a:solidFill>
              </a:rPr>
              <a:t>But he was sad at this word, and went away sorrowful, for he had great possessions. </a:t>
            </a:r>
          </a:p>
          <a:p>
            <a:pPr algn="just"/>
            <a:r>
              <a:rPr lang="en-US" sz="2400" b="1" dirty="0" smtClean="0">
                <a:solidFill>
                  <a:schemeClr val="bg1"/>
                </a:solidFill>
              </a:rPr>
              <a:t>  23  </a:t>
            </a:r>
            <a:r>
              <a:rPr lang="en-US" sz="2400" b="1" dirty="0">
                <a:solidFill>
                  <a:schemeClr val="bg1"/>
                </a:solidFill>
              </a:rPr>
              <a:t>Then Jesus looked around and said to His disciples, "How hard it is for those who have riches to enter the kingdom of God!" </a:t>
            </a:r>
          </a:p>
          <a:p>
            <a:pPr algn="just"/>
            <a:r>
              <a:rPr lang="en-US" sz="2400" b="1" dirty="0" smtClean="0">
                <a:solidFill>
                  <a:schemeClr val="bg1"/>
                </a:solidFill>
              </a:rPr>
              <a:t>  24  </a:t>
            </a:r>
            <a:r>
              <a:rPr lang="en-US" sz="2400" b="1" dirty="0">
                <a:solidFill>
                  <a:schemeClr val="bg1"/>
                </a:solidFill>
              </a:rPr>
              <a:t>And the disciples were astonished at His words. But Jesus answered again and said to them, "Children, how hard it is for those who trust in riches to enter the kingdom of God! </a:t>
            </a:r>
            <a:r>
              <a:rPr lang="en-US" sz="2400" b="1" dirty="0" smtClean="0">
                <a:solidFill>
                  <a:schemeClr val="bg1"/>
                </a:solidFill>
              </a:rPr>
              <a:t>“</a:t>
            </a:r>
            <a:endParaRPr lang="en-US" sz="2100" b="1" dirty="0" smtClean="0">
              <a:solidFill>
                <a:schemeClr val="bg1"/>
              </a:solidFill>
            </a:endParaRP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3540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caused by riches</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Makes us see self as provider of the future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546210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40476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caused by riches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Makes us see self as provider of the future</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Makes us eliminate our need for God</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024615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87412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caused by riches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Makes us see self as provider of the future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Makes us eliminate our need for God</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Makes us think money is the answer</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1988262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343479"/>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caused by riches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Makes us see self as provider of the future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Makes us eliminate our need for God</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Makes us think money is the answer</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Makes us blind to fact that things are temporal</a:t>
            </a:r>
          </a:p>
        </p:txBody>
      </p:sp>
    </p:spTree>
    <p:extLst>
      <p:ext uri="{BB962C8B-B14F-4D97-AF65-F5344CB8AC3E}">
        <p14:creationId xmlns:p14="http://schemas.microsoft.com/office/powerpoint/2010/main" val="28765181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9695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shackles a man to this earth</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2615722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46631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shackles a man to this earth</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His thoughts are primarily on earthly things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8761675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93567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shackles a man to this earth</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His thoughts are primarily on earthly things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His heart is where his “treasure” is found</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399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40503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shackles a man to this earth</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His thoughts are primarily on earthly things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His heart is where his “treasure” is found</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He loses his focus, he forgets heaven</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713382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52787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turns our focus to self</a:t>
            </a:r>
            <a:endParaRPr lang="en-US" sz="24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2440846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99723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turns our focus to self</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“Enough” is always more than he now has</a:t>
            </a:r>
            <a:endParaRPr lang="en-US" sz="24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948988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0448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 look at Jesus’ last week</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2794419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46659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Blindness turns our focus to self</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“Enough” is always more than he now has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Sees purpose of  job is to provide more for self</a:t>
            </a:r>
            <a:endParaRPr lang="en-US" sz="24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5819230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5878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2385668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2814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Desire money—falls into temptation</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7523501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539430"/>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a:t>
            </a:r>
            <a:r>
              <a:rPr lang="en-US" sz="2800" b="1" dirty="0" smtClean="0">
                <a:solidFill>
                  <a:srgbClr val="FFFF00"/>
                </a:solidFill>
              </a:rPr>
              <a:t>9  But those who desire to be rich fall into temptation </a:t>
            </a:r>
            <a:r>
              <a:rPr lang="en-US" sz="2800" b="1" dirty="0" smtClean="0">
                <a:solidFill>
                  <a:schemeClr val="bg1"/>
                </a:solidFill>
              </a:rPr>
              <a:t>and a snare, and into many foolish and harmful lusts which drown men in destruction and perdition. </a:t>
            </a:r>
          </a:p>
          <a:p>
            <a:pPr algn="just"/>
            <a:r>
              <a:rPr lang="en-US" sz="2800" b="1" dirty="0">
                <a:solidFill>
                  <a:schemeClr val="bg1"/>
                </a:solidFill>
              </a:rPr>
              <a:t> </a:t>
            </a:r>
            <a:r>
              <a:rPr lang="en-US" sz="2800" b="1" dirty="0" smtClean="0">
                <a:solidFill>
                  <a:schemeClr val="bg1"/>
                </a:solidFill>
              </a:rPr>
              <a:t> 10  For the love of money is a root of all kinds of evil, for which some have strayed from the faith in their greediness, and pierced themselves through with many sorrows. 	</a:t>
            </a:r>
          </a:p>
          <a:p>
            <a:pPr algn="just"/>
            <a:r>
              <a:rPr lang="en-US" sz="2800" b="1" dirty="0">
                <a:solidFill>
                  <a:schemeClr val="bg1"/>
                </a:solidFill>
              </a:rPr>
              <a:t>	</a:t>
            </a:r>
            <a:r>
              <a:rPr lang="en-US" sz="2800" b="1" dirty="0" smtClean="0">
                <a:solidFill>
                  <a:schemeClr val="bg1"/>
                </a:solidFill>
              </a:rPr>
              <a:t>				1 Tim. 6:9-10</a:t>
            </a:r>
            <a:endParaRPr lang="en-US" sz="2400" b="1" dirty="0" smtClean="0">
              <a:solidFill>
                <a:schemeClr val="bg1"/>
              </a:solidFill>
            </a:endParaRPr>
          </a:p>
        </p:txBody>
      </p:sp>
    </p:spTree>
    <p:extLst>
      <p:ext uri="{BB962C8B-B14F-4D97-AF65-F5344CB8AC3E}">
        <p14:creationId xmlns:p14="http://schemas.microsoft.com/office/powerpoint/2010/main" val="4786909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99750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temptation</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Desire money—falls into a snare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3302816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539430"/>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9  But those who desire to be rich </a:t>
            </a:r>
            <a:r>
              <a:rPr lang="en-US" sz="2800" b="1" dirty="0" smtClean="0">
                <a:solidFill>
                  <a:srgbClr val="FFFF00"/>
                </a:solidFill>
              </a:rPr>
              <a:t>fall into </a:t>
            </a:r>
            <a:r>
              <a:rPr lang="en-US" sz="2800" b="1" dirty="0" smtClean="0">
                <a:solidFill>
                  <a:schemeClr val="bg1"/>
                </a:solidFill>
              </a:rPr>
              <a:t>temptation </a:t>
            </a:r>
            <a:r>
              <a:rPr lang="en-US" sz="2800" b="1" dirty="0" smtClean="0">
                <a:solidFill>
                  <a:srgbClr val="FFFF00"/>
                </a:solidFill>
              </a:rPr>
              <a:t>and a snare</a:t>
            </a:r>
            <a:r>
              <a:rPr lang="en-US" sz="2800" b="1" dirty="0" smtClean="0">
                <a:solidFill>
                  <a:schemeClr val="bg1"/>
                </a:solidFill>
              </a:rPr>
              <a:t>, and into many foolish and harmful lusts which drown men in destruction and perdition. </a:t>
            </a:r>
          </a:p>
          <a:p>
            <a:pPr algn="just"/>
            <a:r>
              <a:rPr lang="en-US" sz="2800" b="1" dirty="0">
                <a:solidFill>
                  <a:schemeClr val="bg1"/>
                </a:solidFill>
              </a:rPr>
              <a:t> </a:t>
            </a:r>
            <a:r>
              <a:rPr lang="en-US" sz="2800" b="1" dirty="0" smtClean="0">
                <a:solidFill>
                  <a:schemeClr val="bg1"/>
                </a:solidFill>
              </a:rPr>
              <a:t> 10  For the love of money is a root of all kinds of evil, for which some have strayed from the faith in their greediness, and pierced themselves through with many sorrows. 	</a:t>
            </a:r>
          </a:p>
          <a:p>
            <a:pPr algn="just"/>
            <a:r>
              <a:rPr lang="en-US" sz="2800" b="1" dirty="0">
                <a:solidFill>
                  <a:schemeClr val="bg1"/>
                </a:solidFill>
              </a:rPr>
              <a:t>	</a:t>
            </a:r>
            <a:r>
              <a:rPr lang="en-US" sz="2800" b="1" dirty="0" smtClean="0">
                <a:solidFill>
                  <a:schemeClr val="bg1"/>
                </a:solidFill>
              </a:rPr>
              <a:t>				1 Tim. 6:9-10</a:t>
            </a:r>
            <a:endParaRPr lang="en-US" sz="2400" b="1" dirty="0" smtClean="0">
              <a:solidFill>
                <a:schemeClr val="bg1"/>
              </a:solidFill>
            </a:endParaRPr>
          </a:p>
        </p:txBody>
      </p:sp>
    </p:spTree>
    <p:extLst>
      <p:ext uri="{BB962C8B-B14F-4D97-AF65-F5344CB8AC3E}">
        <p14:creationId xmlns:p14="http://schemas.microsoft.com/office/powerpoint/2010/main" val="10001132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466864"/>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temptation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a snare</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Desire money—drowns in destruction</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425522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539430"/>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9  But those who desire to be rich fall into temptation and a snare, and into many foolish and harmful lusts which </a:t>
            </a:r>
            <a:r>
              <a:rPr lang="en-US" sz="2800" b="1" dirty="0" smtClean="0">
                <a:solidFill>
                  <a:srgbClr val="FFFF00"/>
                </a:solidFill>
              </a:rPr>
              <a:t>drown men in destruction </a:t>
            </a:r>
            <a:r>
              <a:rPr lang="en-US" sz="2800" b="1" dirty="0" smtClean="0">
                <a:solidFill>
                  <a:schemeClr val="bg1"/>
                </a:solidFill>
              </a:rPr>
              <a:t>and perdition. </a:t>
            </a:r>
          </a:p>
          <a:p>
            <a:pPr algn="just"/>
            <a:r>
              <a:rPr lang="en-US" sz="2800" b="1" dirty="0">
                <a:solidFill>
                  <a:schemeClr val="bg1"/>
                </a:solidFill>
              </a:rPr>
              <a:t> </a:t>
            </a:r>
            <a:r>
              <a:rPr lang="en-US" sz="2800" b="1" dirty="0" smtClean="0">
                <a:solidFill>
                  <a:schemeClr val="bg1"/>
                </a:solidFill>
              </a:rPr>
              <a:t> 10  For the love of money is a root of all kinds of evil, for which some have strayed from the faith in their greediness, and pierced themselves through with many sorrows. 	</a:t>
            </a:r>
          </a:p>
          <a:p>
            <a:pPr algn="just"/>
            <a:r>
              <a:rPr lang="en-US" sz="2800" b="1" dirty="0">
                <a:solidFill>
                  <a:schemeClr val="bg1"/>
                </a:solidFill>
              </a:rPr>
              <a:t>	</a:t>
            </a:r>
            <a:r>
              <a:rPr lang="en-US" sz="2800" b="1" dirty="0" smtClean="0">
                <a:solidFill>
                  <a:schemeClr val="bg1"/>
                </a:solidFill>
              </a:rPr>
              <a:t>				1 Tim. 6:9-10</a:t>
            </a:r>
            <a:endParaRPr lang="en-US" sz="2400" b="1" dirty="0" smtClean="0">
              <a:solidFill>
                <a:schemeClr val="bg1"/>
              </a:solidFill>
            </a:endParaRPr>
          </a:p>
        </p:txBody>
      </p:sp>
    </p:spTree>
    <p:extLst>
      <p:ext uri="{BB962C8B-B14F-4D97-AF65-F5344CB8AC3E}">
        <p14:creationId xmlns:p14="http://schemas.microsoft.com/office/powerpoint/2010/main" val="22666632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93622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temptation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a snare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money—drowns in destruction</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Desire money—drowns in perdition</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42124447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539430"/>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9  But those who desire to be rich fall into temptation and a snare, and into many foolish and harmful lusts which </a:t>
            </a:r>
            <a:r>
              <a:rPr lang="en-US" sz="2800" b="1" dirty="0" smtClean="0">
                <a:solidFill>
                  <a:srgbClr val="FFFF00"/>
                </a:solidFill>
              </a:rPr>
              <a:t>drown men in </a:t>
            </a:r>
            <a:r>
              <a:rPr lang="en-US" sz="2800" b="1" dirty="0" smtClean="0">
                <a:solidFill>
                  <a:schemeClr val="bg1"/>
                </a:solidFill>
              </a:rPr>
              <a:t>destruction and </a:t>
            </a:r>
            <a:r>
              <a:rPr lang="en-US" sz="2800" b="1" dirty="0" smtClean="0">
                <a:solidFill>
                  <a:srgbClr val="FFFF00"/>
                </a:solidFill>
              </a:rPr>
              <a:t>perdition</a:t>
            </a:r>
            <a:r>
              <a:rPr lang="en-US" sz="2800" b="1" dirty="0" smtClean="0">
                <a:solidFill>
                  <a:schemeClr val="bg1"/>
                </a:solidFill>
              </a:rPr>
              <a:t>. </a:t>
            </a:r>
          </a:p>
          <a:p>
            <a:pPr algn="just"/>
            <a:r>
              <a:rPr lang="en-US" sz="2800" b="1" dirty="0">
                <a:solidFill>
                  <a:schemeClr val="bg1"/>
                </a:solidFill>
              </a:rPr>
              <a:t> </a:t>
            </a:r>
            <a:r>
              <a:rPr lang="en-US" sz="2800" b="1" dirty="0" smtClean="0">
                <a:solidFill>
                  <a:schemeClr val="bg1"/>
                </a:solidFill>
              </a:rPr>
              <a:t> 10  For the love of money is a root of all kinds of evil, for which some have strayed from the faith in their greediness, and pierced themselves through with many sorrows. 	</a:t>
            </a:r>
          </a:p>
          <a:p>
            <a:pPr algn="just"/>
            <a:r>
              <a:rPr lang="en-US" sz="2800" b="1" dirty="0">
                <a:solidFill>
                  <a:schemeClr val="bg1"/>
                </a:solidFill>
              </a:rPr>
              <a:t>	</a:t>
            </a:r>
            <a:r>
              <a:rPr lang="en-US" sz="2800" b="1" dirty="0" smtClean="0">
                <a:solidFill>
                  <a:schemeClr val="bg1"/>
                </a:solidFill>
              </a:rPr>
              <a:t>				1 Tim. 6:9-10</a:t>
            </a:r>
            <a:endParaRPr lang="en-US" sz="2400" b="1" dirty="0" smtClean="0">
              <a:solidFill>
                <a:schemeClr val="bg1"/>
              </a:solidFill>
            </a:endParaRPr>
          </a:p>
        </p:txBody>
      </p:sp>
    </p:spTree>
    <p:extLst>
      <p:ext uri="{BB962C8B-B14F-4D97-AF65-F5344CB8AC3E}">
        <p14:creationId xmlns:p14="http://schemas.microsoft.com/office/powerpoint/2010/main" val="390338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1229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 look at Jesus’ last week</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Concerned about immorality</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6828794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40558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temptation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a snare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money—drowns in destruction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money—drowns in perdition</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Desire money—strays from faith in greediness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9271469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539430"/>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9  But those who desire to be rich fall into temptation and a snare, and into many foolish and harmful lusts which drown men in destruction and perdition. </a:t>
            </a:r>
          </a:p>
          <a:p>
            <a:pPr algn="just"/>
            <a:r>
              <a:rPr lang="en-US" sz="2800" b="1" dirty="0">
                <a:solidFill>
                  <a:schemeClr val="bg1"/>
                </a:solidFill>
              </a:rPr>
              <a:t> </a:t>
            </a:r>
            <a:r>
              <a:rPr lang="en-US" sz="2800" b="1" dirty="0" smtClean="0">
                <a:solidFill>
                  <a:schemeClr val="bg1"/>
                </a:solidFill>
              </a:rPr>
              <a:t> 10  For the love of money is a root of all kinds of evil, for which some have </a:t>
            </a:r>
            <a:r>
              <a:rPr lang="en-US" sz="2800" b="1" dirty="0" smtClean="0">
                <a:solidFill>
                  <a:srgbClr val="FFFF00"/>
                </a:solidFill>
              </a:rPr>
              <a:t>strayed from the faith in their greediness</a:t>
            </a:r>
            <a:r>
              <a:rPr lang="en-US" sz="2800" b="1" dirty="0" smtClean="0">
                <a:solidFill>
                  <a:schemeClr val="bg1"/>
                </a:solidFill>
              </a:rPr>
              <a:t>, and pierced themselves through with many sorrows. 	</a:t>
            </a:r>
          </a:p>
          <a:p>
            <a:pPr algn="just"/>
            <a:r>
              <a:rPr lang="en-US" sz="2800" b="1" dirty="0">
                <a:solidFill>
                  <a:schemeClr val="bg1"/>
                </a:solidFill>
              </a:rPr>
              <a:t>	</a:t>
            </a:r>
            <a:r>
              <a:rPr lang="en-US" sz="2800" b="1" dirty="0" smtClean="0">
                <a:solidFill>
                  <a:schemeClr val="bg1"/>
                </a:solidFill>
              </a:rPr>
              <a:t>				1 Tim. 6:9-10</a:t>
            </a:r>
            <a:endParaRPr lang="en-US" sz="2400" b="1" dirty="0" smtClean="0">
              <a:solidFill>
                <a:schemeClr val="bg1"/>
              </a:solidFill>
            </a:endParaRPr>
          </a:p>
        </p:txBody>
      </p:sp>
    </p:spTree>
    <p:extLst>
      <p:ext uri="{BB962C8B-B14F-4D97-AF65-F5344CB8AC3E}">
        <p14:creationId xmlns:p14="http://schemas.microsoft.com/office/powerpoint/2010/main" val="38033814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8364" y="429095"/>
            <a:ext cx="8345825" cy="587494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sin of desire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temptation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money—falls into a snare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money—drowns in destruction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money—drowns in perdition</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Desire money—strays from faith</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Desire money—piercing and many sorrow </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4178043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539430"/>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9  But those who desire to be rich fall into temptation and a snare, and into many foolish and harmful lusts which drown men in destruction and perdition. </a:t>
            </a:r>
          </a:p>
          <a:p>
            <a:pPr algn="just"/>
            <a:r>
              <a:rPr lang="en-US" sz="2800" b="1" dirty="0">
                <a:solidFill>
                  <a:schemeClr val="bg1"/>
                </a:solidFill>
              </a:rPr>
              <a:t> </a:t>
            </a:r>
            <a:r>
              <a:rPr lang="en-US" sz="2800" b="1" dirty="0" smtClean="0">
                <a:solidFill>
                  <a:schemeClr val="bg1"/>
                </a:solidFill>
              </a:rPr>
              <a:t> 10  For the love of money is a root of all kinds of evil, for which some have strayed from the faith in their greediness, and </a:t>
            </a:r>
            <a:r>
              <a:rPr lang="en-US" sz="2800" b="1" dirty="0" smtClean="0">
                <a:solidFill>
                  <a:srgbClr val="FFFF00"/>
                </a:solidFill>
              </a:rPr>
              <a:t>pierced themselves through with many sorrows. 	</a:t>
            </a:r>
          </a:p>
          <a:p>
            <a:pPr algn="just"/>
            <a:r>
              <a:rPr lang="en-US" sz="2800" b="1" dirty="0">
                <a:solidFill>
                  <a:schemeClr val="bg1"/>
                </a:solidFill>
              </a:rPr>
              <a:t>	</a:t>
            </a:r>
            <a:r>
              <a:rPr lang="en-US" sz="2800" b="1" dirty="0" smtClean="0">
                <a:solidFill>
                  <a:schemeClr val="bg1"/>
                </a:solidFill>
              </a:rPr>
              <a:t>				1 Tim. 6:9-10</a:t>
            </a:r>
            <a:endParaRPr lang="en-US" sz="2400" b="1" dirty="0" smtClean="0">
              <a:solidFill>
                <a:schemeClr val="bg1"/>
              </a:solidFill>
            </a:endParaRPr>
          </a:p>
        </p:txBody>
      </p:sp>
    </p:spTree>
    <p:extLst>
      <p:ext uri="{BB962C8B-B14F-4D97-AF65-F5344CB8AC3E}">
        <p14:creationId xmlns:p14="http://schemas.microsoft.com/office/powerpoint/2010/main" val="1214779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8970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Sight gives understanding of sin of desire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use of money</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9783186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05906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Sight gives understanding of sin of desire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use of money</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Doing good, rich in good works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8239045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401205"/>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17  </a:t>
            </a:r>
            <a:r>
              <a:rPr lang="en-US" sz="2800" b="1" dirty="0">
                <a:solidFill>
                  <a:schemeClr val="bg1"/>
                </a:solidFill>
              </a:rPr>
              <a:t>Command those who are rich in this present age not to be haughty, nor to trust in uncertain riches but in the living God, who gives us richly all things to enjoy. </a:t>
            </a:r>
          </a:p>
          <a:p>
            <a:pPr algn="just"/>
            <a:r>
              <a:rPr lang="en-US" sz="2800" b="1" dirty="0">
                <a:solidFill>
                  <a:schemeClr val="bg1"/>
                </a:solidFill>
              </a:rPr>
              <a:t> </a:t>
            </a:r>
            <a:r>
              <a:rPr lang="en-US" sz="2800" b="1" dirty="0" smtClean="0">
                <a:solidFill>
                  <a:schemeClr val="bg1"/>
                </a:solidFill>
              </a:rPr>
              <a:t> 18  </a:t>
            </a:r>
            <a:r>
              <a:rPr lang="en-US" sz="2800" b="1" dirty="0">
                <a:solidFill>
                  <a:srgbClr val="FFFF00"/>
                </a:solidFill>
              </a:rPr>
              <a:t>Let them do good, that they be rich in good works</a:t>
            </a:r>
            <a:r>
              <a:rPr lang="en-US" sz="2800" b="1" dirty="0">
                <a:solidFill>
                  <a:schemeClr val="bg1"/>
                </a:solidFill>
              </a:rPr>
              <a:t>, ready to give, willing to share,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19  storing up for themselves a good foundation for the time to come, that they may lay hold on eternal life. </a:t>
            </a:r>
          </a:p>
          <a:p>
            <a:pPr algn="just"/>
            <a:r>
              <a:rPr lang="en-US" sz="2800" b="1" dirty="0">
                <a:solidFill>
                  <a:schemeClr val="bg1"/>
                </a:solidFill>
              </a:rPr>
              <a:t>	</a:t>
            </a:r>
            <a:r>
              <a:rPr lang="en-US" sz="2800" b="1" dirty="0" smtClean="0">
                <a:solidFill>
                  <a:schemeClr val="bg1"/>
                </a:solidFill>
              </a:rPr>
              <a:t>				1 Tim. 6:17-19</a:t>
            </a:r>
            <a:endParaRPr lang="en-US" sz="2400" b="1" dirty="0" smtClean="0">
              <a:solidFill>
                <a:schemeClr val="bg1"/>
              </a:solidFill>
            </a:endParaRPr>
          </a:p>
        </p:txBody>
      </p:sp>
    </p:spTree>
    <p:extLst>
      <p:ext uri="{BB962C8B-B14F-4D97-AF65-F5344CB8AC3E}">
        <p14:creationId xmlns:p14="http://schemas.microsoft.com/office/powerpoint/2010/main" val="33979243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528419"/>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Sight gives understanding of sin of desire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use of money</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Doing good, rich in good works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Willing to share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0089298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401205"/>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17  </a:t>
            </a:r>
            <a:r>
              <a:rPr lang="en-US" sz="2800" b="1" dirty="0">
                <a:solidFill>
                  <a:schemeClr val="bg1"/>
                </a:solidFill>
              </a:rPr>
              <a:t>Command those who are rich in this present age not to be haughty, nor to trust in uncertain riches but in the living God, who gives us richly all things to enjoy. </a:t>
            </a:r>
          </a:p>
          <a:p>
            <a:pPr algn="just"/>
            <a:r>
              <a:rPr lang="en-US" sz="2800" b="1" dirty="0">
                <a:solidFill>
                  <a:schemeClr val="bg1"/>
                </a:solidFill>
              </a:rPr>
              <a:t> </a:t>
            </a:r>
            <a:r>
              <a:rPr lang="en-US" sz="2800" b="1" dirty="0" smtClean="0">
                <a:solidFill>
                  <a:schemeClr val="bg1"/>
                </a:solidFill>
              </a:rPr>
              <a:t> 18  </a:t>
            </a:r>
            <a:r>
              <a:rPr lang="en-US" sz="2800" b="1" dirty="0">
                <a:solidFill>
                  <a:schemeClr val="bg1"/>
                </a:solidFill>
              </a:rPr>
              <a:t>Let them do good, that they be rich in good works, </a:t>
            </a:r>
            <a:r>
              <a:rPr lang="en-US" sz="2800" b="1" dirty="0">
                <a:solidFill>
                  <a:srgbClr val="FFFF00"/>
                </a:solidFill>
              </a:rPr>
              <a:t>ready to give, willing to share, </a:t>
            </a:r>
            <a:endParaRPr lang="en-US" sz="2800" b="1" dirty="0" smtClean="0">
              <a:solidFill>
                <a:srgbClr val="FFFF00"/>
              </a:solidFill>
            </a:endParaRPr>
          </a:p>
          <a:p>
            <a:pPr algn="just"/>
            <a:r>
              <a:rPr lang="en-US" sz="2800" b="1" dirty="0">
                <a:solidFill>
                  <a:schemeClr val="bg1"/>
                </a:solidFill>
              </a:rPr>
              <a:t> </a:t>
            </a:r>
            <a:r>
              <a:rPr lang="en-US" sz="2800" b="1" dirty="0" smtClean="0">
                <a:solidFill>
                  <a:schemeClr val="bg1"/>
                </a:solidFill>
              </a:rPr>
              <a:t> 19  storing up for themselves a good foundation for the time to come, that they may lay hold on eternal life. </a:t>
            </a:r>
          </a:p>
          <a:p>
            <a:pPr algn="just"/>
            <a:r>
              <a:rPr lang="en-US" sz="2800" b="1" dirty="0">
                <a:solidFill>
                  <a:schemeClr val="bg1"/>
                </a:solidFill>
              </a:rPr>
              <a:t>	</a:t>
            </a:r>
            <a:r>
              <a:rPr lang="en-US" sz="2800" b="1" dirty="0" smtClean="0">
                <a:solidFill>
                  <a:schemeClr val="bg1"/>
                </a:solidFill>
              </a:rPr>
              <a:t>				1 Tim. 6:17-19</a:t>
            </a:r>
            <a:endParaRPr lang="en-US" sz="2400" b="1" dirty="0" smtClean="0">
              <a:solidFill>
                <a:schemeClr val="bg1"/>
              </a:solidFill>
            </a:endParaRPr>
          </a:p>
        </p:txBody>
      </p:sp>
    </p:spTree>
    <p:extLst>
      <p:ext uri="{BB962C8B-B14F-4D97-AF65-F5344CB8AC3E}">
        <p14:creationId xmlns:p14="http://schemas.microsoft.com/office/powerpoint/2010/main" val="16568523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997778"/>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Sight gives understanding of sin of desire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use of money</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Doing good, rich in good works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Willing to share</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Storing up for self heavenly treasures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222948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22009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 look at Jesus’ last week</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Concerned about immorality</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Concerned about little children</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7041990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401205"/>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17  </a:t>
            </a:r>
            <a:r>
              <a:rPr lang="en-US" sz="2800" b="1" dirty="0">
                <a:solidFill>
                  <a:schemeClr val="bg1"/>
                </a:solidFill>
              </a:rPr>
              <a:t>Command those who are rich in this present age not to be haughty, nor to trust in uncertain riches but in the living God, who gives us richly all things to enjoy. </a:t>
            </a:r>
          </a:p>
          <a:p>
            <a:pPr algn="just"/>
            <a:r>
              <a:rPr lang="en-US" sz="2800" b="1" dirty="0">
                <a:solidFill>
                  <a:schemeClr val="bg1"/>
                </a:solidFill>
              </a:rPr>
              <a:t> </a:t>
            </a:r>
            <a:r>
              <a:rPr lang="en-US" sz="2800" b="1" dirty="0" smtClean="0">
                <a:solidFill>
                  <a:schemeClr val="bg1"/>
                </a:solidFill>
              </a:rPr>
              <a:t> 18  </a:t>
            </a:r>
            <a:r>
              <a:rPr lang="en-US" sz="2800" b="1" dirty="0">
                <a:solidFill>
                  <a:schemeClr val="bg1"/>
                </a:solidFill>
              </a:rPr>
              <a:t>Let them do good, that they be rich in good works, ready to give, willing to share,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19  </a:t>
            </a:r>
            <a:r>
              <a:rPr lang="en-US" sz="2800" b="1" dirty="0" smtClean="0">
                <a:solidFill>
                  <a:srgbClr val="FFFF00"/>
                </a:solidFill>
              </a:rPr>
              <a:t>storing up for themselves </a:t>
            </a:r>
            <a:r>
              <a:rPr lang="en-US" sz="2800" b="1" dirty="0" smtClean="0">
                <a:solidFill>
                  <a:schemeClr val="bg1"/>
                </a:solidFill>
              </a:rPr>
              <a:t>a good foundation for the time to come, that they may lay hold on eternal life. </a:t>
            </a:r>
          </a:p>
          <a:p>
            <a:pPr algn="just"/>
            <a:r>
              <a:rPr lang="en-US" sz="2800" b="1" dirty="0">
                <a:solidFill>
                  <a:schemeClr val="bg1"/>
                </a:solidFill>
              </a:rPr>
              <a:t>	</a:t>
            </a:r>
            <a:r>
              <a:rPr lang="en-US" sz="2800" b="1" dirty="0" smtClean="0">
                <a:solidFill>
                  <a:schemeClr val="bg1"/>
                </a:solidFill>
              </a:rPr>
              <a:t>				1 Tim. 6:17-19</a:t>
            </a:r>
            <a:endParaRPr lang="en-US" sz="2400" b="1" dirty="0" smtClean="0">
              <a:solidFill>
                <a:schemeClr val="bg1"/>
              </a:solidFill>
            </a:endParaRPr>
          </a:p>
        </p:txBody>
      </p:sp>
    </p:spTree>
    <p:extLst>
      <p:ext uri="{BB962C8B-B14F-4D97-AF65-F5344CB8AC3E}">
        <p14:creationId xmlns:p14="http://schemas.microsoft.com/office/powerpoint/2010/main" val="7429181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295745"/>
            <a:ext cx="8345825" cy="5467138"/>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Sight gives understanding of sin of desire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use of money</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Doing good, rich in good works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Willing to share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Storing up for self heavenly treasures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Building a foundation for the real future</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41082162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401205"/>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17  </a:t>
            </a:r>
            <a:r>
              <a:rPr lang="en-US" sz="2800" b="1" dirty="0">
                <a:solidFill>
                  <a:schemeClr val="bg1"/>
                </a:solidFill>
              </a:rPr>
              <a:t>Command those who are rich in this present age not to be haughty, nor to trust in uncertain riches but in the living God, who gives us richly all things to enjoy. </a:t>
            </a:r>
          </a:p>
          <a:p>
            <a:pPr algn="just"/>
            <a:r>
              <a:rPr lang="en-US" sz="2800" b="1" dirty="0">
                <a:solidFill>
                  <a:schemeClr val="bg1"/>
                </a:solidFill>
              </a:rPr>
              <a:t> </a:t>
            </a:r>
            <a:r>
              <a:rPr lang="en-US" sz="2800" b="1" dirty="0" smtClean="0">
                <a:solidFill>
                  <a:schemeClr val="bg1"/>
                </a:solidFill>
              </a:rPr>
              <a:t> 18  </a:t>
            </a:r>
            <a:r>
              <a:rPr lang="en-US" sz="2800" b="1" dirty="0">
                <a:solidFill>
                  <a:schemeClr val="bg1"/>
                </a:solidFill>
              </a:rPr>
              <a:t>Let them do good, that they be rich in good works, ready to give, willing to share,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19  storing up for themselves </a:t>
            </a:r>
            <a:r>
              <a:rPr lang="en-US" sz="2800" b="1" dirty="0" smtClean="0">
                <a:solidFill>
                  <a:srgbClr val="FFFF00"/>
                </a:solidFill>
              </a:rPr>
              <a:t>a good foundation for the time to come</a:t>
            </a:r>
            <a:r>
              <a:rPr lang="en-US" sz="2800" b="1" dirty="0" smtClean="0">
                <a:solidFill>
                  <a:schemeClr val="bg1"/>
                </a:solidFill>
              </a:rPr>
              <a:t>, that they may lay hold on eternal life. </a:t>
            </a:r>
          </a:p>
          <a:p>
            <a:pPr algn="just"/>
            <a:r>
              <a:rPr lang="en-US" sz="2800" b="1" dirty="0">
                <a:solidFill>
                  <a:schemeClr val="bg1"/>
                </a:solidFill>
              </a:rPr>
              <a:t>	</a:t>
            </a:r>
            <a:r>
              <a:rPr lang="en-US" sz="2800" b="1" dirty="0" smtClean="0">
                <a:solidFill>
                  <a:schemeClr val="bg1"/>
                </a:solidFill>
              </a:rPr>
              <a:t>				1 Tim. 6:17-19</a:t>
            </a:r>
            <a:endParaRPr lang="en-US" sz="2400" b="1" dirty="0" smtClean="0">
              <a:solidFill>
                <a:schemeClr val="bg1"/>
              </a:solidFill>
            </a:endParaRPr>
          </a:p>
        </p:txBody>
      </p:sp>
    </p:spTree>
    <p:extLst>
      <p:ext uri="{BB962C8B-B14F-4D97-AF65-F5344CB8AC3E}">
        <p14:creationId xmlns:p14="http://schemas.microsoft.com/office/powerpoint/2010/main" val="41398076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93649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Riches, Blindness and Sight</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caused by riches</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shackles a man to this earth</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Blindness turns our focus to self</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Sight gives understanding of sin of desire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Sight gives understanding of use of money</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Doing good, rich in good works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Willing to share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Storing up for self heavenly treasures</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Building a foundation for the real future</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Laying hold on eternal life</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3641064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401205"/>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17  </a:t>
            </a:r>
            <a:r>
              <a:rPr lang="en-US" sz="2800" b="1" dirty="0">
                <a:solidFill>
                  <a:schemeClr val="bg1"/>
                </a:solidFill>
              </a:rPr>
              <a:t>Command those who are rich in this present age not to be haughty, nor to trust in uncertain riches but in the living God, who gives us richly all things to enjoy. </a:t>
            </a:r>
          </a:p>
          <a:p>
            <a:pPr algn="just"/>
            <a:r>
              <a:rPr lang="en-US" sz="2800" b="1" dirty="0">
                <a:solidFill>
                  <a:schemeClr val="bg1"/>
                </a:solidFill>
              </a:rPr>
              <a:t> </a:t>
            </a:r>
            <a:r>
              <a:rPr lang="en-US" sz="2800" b="1" dirty="0" smtClean="0">
                <a:solidFill>
                  <a:schemeClr val="bg1"/>
                </a:solidFill>
              </a:rPr>
              <a:t> 18  </a:t>
            </a:r>
            <a:r>
              <a:rPr lang="en-US" sz="2800" b="1" dirty="0">
                <a:solidFill>
                  <a:schemeClr val="bg1"/>
                </a:solidFill>
              </a:rPr>
              <a:t>Let them do good, that they be rich in good works, ready to give, willing to share,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19  storing up for themselves a good foundation for the time to come, that they may </a:t>
            </a:r>
            <a:r>
              <a:rPr lang="en-US" sz="2800" b="1" dirty="0" smtClean="0">
                <a:solidFill>
                  <a:srgbClr val="FFFF00"/>
                </a:solidFill>
              </a:rPr>
              <a:t>lay hold on eternal life. </a:t>
            </a:r>
          </a:p>
          <a:p>
            <a:pPr algn="just"/>
            <a:r>
              <a:rPr lang="en-US" sz="2800" b="1" dirty="0">
                <a:solidFill>
                  <a:schemeClr val="bg1"/>
                </a:solidFill>
              </a:rPr>
              <a:t>	</a:t>
            </a:r>
            <a:r>
              <a:rPr lang="en-US" sz="2800" b="1" dirty="0" smtClean="0">
                <a:solidFill>
                  <a:schemeClr val="bg1"/>
                </a:solidFill>
              </a:rPr>
              <a:t>				1 Tim. 6:17-19</a:t>
            </a:r>
            <a:endParaRPr lang="en-US" sz="2400" b="1" dirty="0" smtClean="0">
              <a:solidFill>
                <a:schemeClr val="bg1"/>
              </a:solidFill>
            </a:endParaRPr>
          </a:p>
        </p:txBody>
      </p:sp>
    </p:spTree>
    <p:extLst>
      <p:ext uri="{BB962C8B-B14F-4D97-AF65-F5344CB8AC3E}">
        <p14:creationId xmlns:p14="http://schemas.microsoft.com/office/powerpoint/2010/main" val="31810237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3600" b="1" dirty="0"/>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3:16</a:t>
            </a:r>
            <a:endParaRPr lang="en-US" sz="3600" b="1" dirty="0"/>
          </a:p>
        </p:txBody>
      </p:sp>
    </p:spTree>
    <p:extLst>
      <p:ext uri="{BB962C8B-B14F-4D97-AF65-F5344CB8AC3E}">
        <p14:creationId xmlns:p14="http://schemas.microsoft.com/office/powerpoint/2010/main" val="10346586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endParaRPr lang="en-US" sz="3600" b="1" dirty="0"/>
          </a:p>
        </p:txBody>
      </p:sp>
    </p:spTree>
    <p:extLst>
      <p:ext uri="{BB962C8B-B14F-4D97-AF65-F5344CB8AC3E}">
        <p14:creationId xmlns:p14="http://schemas.microsoft.com/office/powerpoint/2010/main" val="30208768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a:t>
            </a:r>
            <a:r>
              <a:rPr lang="en-US" sz="3600" b="1" dirty="0" smtClean="0"/>
              <a:t>10:10</a:t>
            </a:r>
            <a:endParaRPr lang="en-US" sz="3600" b="1" dirty="0"/>
          </a:p>
        </p:txBody>
      </p:sp>
    </p:spTree>
    <p:extLst>
      <p:ext uri="{BB962C8B-B14F-4D97-AF65-F5344CB8AC3E}">
        <p14:creationId xmlns:p14="http://schemas.microsoft.com/office/powerpoint/2010/main" val="225483367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a:t>
            </a:r>
            <a:r>
              <a:rPr lang="en-US" sz="3600" b="1" dirty="0" smtClean="0"/>
              <a:t>3:27</a:t>
            </a:r>
            <a:endParaRPr lang="en-US" sz="3600" b="1" dirty="0"/>
          </a:p>
        </p:txBody>
      </p:sp>
    </p:spTree>
    <p:extLst>
      <p:ext uri="{BB962C8B-B14F-4D97-AF65-F5344CB8AC3E}">
        <p14:creationId xmlns:p14="http://schemas.microsoft.com/office/powerpoint/2010/main" val="188759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627899"/>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 look at Jesus’ last week</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Concerned about immorality</a:t>
            </a: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Concerned about little children</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Concerned about riches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91490546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p:txBody>
      </p:sp>
    </p:spTree>
    <p:extLst>
      <p:ext uri="{BB962C8B-B14F-4D97-AF65-F5344CB8AC3E}">
        <p14:creationId xmlns:p14="http://schemas.microsoft.com/office/powerpoint/2010/main" val="121868585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Path to True Riches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976175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7384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The rich young ruler, who was “blind”</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801494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28165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The rich young ruler, who was “blind”</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Confident of self and his righteousness in the law</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690729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689454"/>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look at Jesus’ last week</a:t>
            </a:r>
            <a:endParaRPr lang="en-US" sz="2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The rich young ruler, who was “blind”</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chemeClr val="bg1"/>
                </a:solidFill>
                <a:latin typeface="Calibri" charset="0"/>
                <a:ea typeface="Calibri" charset="0"/>
                <a:cs typeface="Times New Roman" charset="0"/>
              </a:rPr>
              <a:t>Confident of self and his righteousness in the law</a:t>
            </a:r>
            <a:endParaRPr lang="en-US" sz="24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smtClean="0">
                <a:solidFill>
                  <a:srgbClr val="FFFF00"/>
                </a:solidFill>
                <a:latin typeface="Calibri" charset="0"/>
                <a:ea typeface="Calibri" charset="0"/>
                <a:cs typeface="Times New Roman" charset="0"/>
              </a:rPr>
              <a:t>One thing lacking, he was blind to it</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144292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4436</TotalTime>
  <Words>2497</Words>
  <Application>Microsoft Office PowerPoint</Application>
  <PresentationFormat>On-screen Show (4:3)</PresentationFormat>
  <Paragraphs>311</Paragraphs>
  <Slides>61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Calibri</vt:lpstr>
      <vt:lpstr>Calibri Light</vt:lpstr>
      <vt:lpstr>Lucida Calligraphy</vt:lpstr>
      <vt:lpstr>Times New Roman</vt:lpstr>
      <vt:lpstr>Office Theme</vt:lpstr>
      <vt:lpstr>A BLIND, Rich, Young Ruler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Dan</cp:lastModifiedBy>
  <cp:revision>166</cp:revision>
  <cp:lastPrinted>2016-12-11T13:57:38Z</cp:lastPrinted>
  <dcterms:created xsi:type="dcterms:W3CDTF">2016-03-27T21:00:01Z</dcterms:created>
  <dcterms:modified xsi:type="dcterms:W3CDTF">2018-03-25T12:12:12Z</dcterms:modified>
</cp:coreProperties>
</file>