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02BA-ED78-41F5-9727-5267E26FF20A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51A90-1190-4C4D-904D-13135717FEF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2BBD1E-C6CC-47E9-9D96-982F834A1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57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02BA-ED78-41F5-9727-5267E26FF20A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51A90-1190-4C4D-904D-13135717F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13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02BA-ED78-41F5-9727-5267E26FF20A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51A90-1190-4C4D-904D-13135717F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3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02BA-ED78-41F5-9727-5267E26FF20A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51A90-1190-4C4D-904D-13135717F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0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D047DE-76D6-4617-9B6F-4EDF1A7299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4F2D047-3CED-4546-B6A1-E5F9D4FA1D95}"/>
              </a:ext>
            </a:extLst>
          </p:cNvPr>
          <p:cNvSpPr/>
          <p:nvPr userDrawn="1"/>
        </p:nvSpPr>
        <p:spPr>
          <a:xfrm>
            <a:off x="254442" y="794755"/>
            <a:ext cx="8546658" cy="111095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glow rad="63500">
              <a:schemeClr val="accent2">
                <a:lumMod val="60000"/>
                <a:lumOff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442" y="810553"/>
            <a:ext cx="8546658" cy="1110955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442" y="2050991"/>
            <a:ext cx="8793645" cy="480700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1500" indent="-228600">
              <a:buFont typeface="Calibri" panose="020F0502020204030204" pitchFamily="34" charset="0"/>
              <a:buChar char="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6607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D047DE-76D6-4617-9B6F-4EDF1A7299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4F2D047-3CED-4546-B6A1-E5F9D4FA1D95}"/>
              </a:ext>
            </a:extLst>
          </p:cNvPr>
          <p:cNvSpPr/>
          <p:nvPr userDrawn="1"/>
        </p:nvSpPr>
        <p:spPr>
          <a:xfrm>
            <a:off x="254442" y="794755"/>
            <a:ext cx="8546658" cy="67641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glow rad="63500">
              <a:schemeClr val="accent2">
                <a:lumMod val="60000"/>
                <a:lumOff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442" y="810553"/>
            <a:ext cx="8546658" cy="676415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442" y="1666430"/>
            <a:ext cx="8793645" cy="519156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1500" indent="-228600">
              <a:buFont typeface="Calibri" panose="020F0502020204030204" pitchFamily="34" charset="0"/>
              <a:buChar char="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961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02BA-ED78-41F5-9727-5267E26FF20A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51A90-1190-4C4D-904D-13135717F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78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02BA-ED78-41F5-9727-5267E26FF20A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51A90-1190-4C4D-904D-13135717F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52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02BA-ED78-41F5-9727-5267E26FF20A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51A90-1190-4C4D-904D-13135717F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45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02BA-ED78-41F5-9727-5267E26FF20A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51A90-1190-4C4D-904D-13135717F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69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02BA-ED78-41F5-9727-5267E26FF20A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51A90-1190-4C4D-904D-13135717F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65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02BA-ED78-41F5-9727-5267E26FF20A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51A90-1190-4C4D-904D-13135717F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2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502BA-ED78-41F5-9727-5267E26FF20A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51A90-1190-4C4D-904D-13135717F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1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BA2B24-F135-4FAA-87AA-B4ED82C8ACCF}"/>
              </a:ext>
            </a:extLst>
          </p:cNvPr>
          <p:cNvSpPr/>
          <p:nvPr/>
        </p:nvSpPr>
        <p:spPr>
          <a:xfrm>
            <a:off x="0" y="-1"/>
            <a:ext cx="9144000" cy="693625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114221-22E8-4E0F-9ADD-359F364A4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4958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3D3BDC-0EB4-45F2-8342-205BCA479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4958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D3486B-0011-4C01-9946-000273B67089}"/>
              </a:ext>
            </a:extLst>
          </p:cNvPr>
          <p:cNvSpPr txBox="1"/>
          <p:nvPr/>
        </p:nvSpPr>
        <p:spPr>
          <a:xfrm>
            <a:off x="43135" y="232913"/>
            <a:ext cx="434771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One of Jesus’ favorite topics: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</a:rPr>
              <a:t>God’s </a:t>
            </a:r>
            <a:r>
              <a:rPr lang="en-US" sz="2200" b="1" u="sng" dirty="0">
                <a:solidFill>
                  <a:schemeClr val="bg1"/>
                </a:solidFill>
              </a:rPr>
              <a:t>love</a:t>
            </a:r>
            <a:r>
              <a:rPr lang="en-US" sz="2200" b="1" dirty="0">
                <a:solidFill>
                  <a:schemeClr val="bg1"/>
                </a:solidFill>
              </a:rPr>
              <a:t> (John 3:16)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</a:rPr>
              <a:t>His </a:t>
            </a:r>
            <a:r>
              <a:rPr lang="en-US" sz="2200" b="1" u="sng" dirty="0">
                <a:solidFill>
                  <a:schemeClr val="bg1"/>
                </a:solidFill>
              </a:rPr>
              <a:t>love</a:t>
            </a:r>
            <a:r>
              <a:rPr lang="en-US" sz="2200" b="1" dirty="0">
                <a:solidFill>
                  <a:schemeClr val="bg1"/>
                </a:solidFill>
              </a:rPr>
              <a:t> (John 15:13)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u="sng" dirty="0">
                <a:solidFill>
                  <a:schemeClr val="bg1"/>
                </a:solidFill>
              </a:rPr>
              <a:t>Love</a:t>
            </a:r>
            <a:r>
              <a:rPr lang="en-US" sz="2200" b="1" dirty="0">
                <a:solidFill>
                  <a:schemeClr val="bg1"/>
                </a:solidFill>
              </a:rPr>
              <a:t> God (Matt. 22:37)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u="sng" dirty="0">
                <a:solidFill>
                  <a:schemeClr val="bg1"/>
                </a:solidFill>
              </a:rPr>
              <a:t>Love</a:t>
            </a:r>
            <a:r>
              <a:rPr lang="en-US" sz="2200" b="1" dirty="0">
                <a:solidFill>
                  <a:schemeClr val="bg1"/>
                </a:solidFill>
              </a:rPr>
              <a:t> Jesus (John 14:15)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u="sng" dirty="0">
                <a:solidFill>
                  <a:schemeClr val="bg1"/>
                </a:solidFill>
              </a:rPr>
              <a:t>Love</a:t>
            </a:r>
            <a:r>
              <a:rPr lang="en-US" sz="2200" b="1" dirty="0">
                <a:solidFill>
                  <a:schemeClr val="bg1"/>
                </a:solidFill>
              </a:rPr>
              <a:t> one another (Jn. 13:34)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u="sng" dirty="0">
                <a:solidFill>
                  <a:schemeClr val="bg1"/>
                </a:solidFill>
              </a:rPr>
              <a:t>Love</a:t>
            </a:r>
            <a:r>
              <a:rPr lang="en-US" sz="2200" b="1" dirty="0">
                <a:solidFill>
                  <a:schemeClr val="bg1"/>
                </a:solidFill>
              </a:rPr>
              <a:t> our neighbor (Mt. 22:39)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u="sng" dirty="0">
                <a:solidFill>
                  <a:schemeClr val="bg1"/>
                </a:solidFill>
              </a:rPr>
              <a:t>Love</a:t>
            </a:r>
            <a:r>
              <a:rPr lang="en-US" sz="2200" b="1" dirty="0">
                <a:solidFill>
                  <a:schemeClr val="bg1"/>
                </a:solidFill>
              </a:rPr>
              <a:t> our enemies (Mt. 5:44)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E78CF5-D5AB-4574-B522-13724127F672}"/>
              </a:ext>
            </a:extLst>
          </p:cNvPr>
          <p:cNvSpPr txBox="1"/>
          <p:nvPr/>
        </p:nvSpPr>
        <p:spPr>
          <a:xfrm>
            <a:off x="4390848" y="232913"/>
            <a:ext cx="46496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Jesus also taught frequently about: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</a:rPr>
              <a:t>Making right choices (Mt. 6:19-24)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</a:rPr>
              <a:t>Seriousness of sin (John 8:34)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</a:rPr>
              <a:t>Consequences of sin (John 8:21, 24)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</a:rPr>
              <a:t>Divine justice (Matt. 16:27)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</a:rPr>
              <a:t>Day of judgment (John 12:48)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</a:rPr>
              <a:t>Being ready for it (Matt. 24:36-51)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</a:rPr>
              <a:t>Danger if unprepared (Mt. 25:1-46)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</a:rPr>
              <a:t>Hell (Mt. 25:41-46; Mk. 9:42-48)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3109A42-3A7C-4C80-8A59-0C6544EF8B1A}"/>
              </a:ext>
            </a:extLst>
          </p:cNvPr>
          <p:cNvCxnSpPr>
            <a:cxnSpLocks/>
          </p:cNvCxnSpPr>
          <p:nvPr/>
        </p:nvCxnSpPr>
        <p:spPr>
          <a:xfrm flipH="1" flipV="1">
            <a:off x="5319346" y="3403012"/>
            <a:ext cx="2514600" cy="1362420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52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 -0.39884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 uiExpand="1" build="allAtOnce"/>
      <p:bldP spid="6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EC4C6-C6E2-4040-B641-672F902DC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Jesus Taught That Hell Is</a:t>
            </a:r>
            <a:br>
              <a:rPr lang="en-US" dirty="0"/>
            </a:br>
            <a:r>
              <a:rPr lang="en-US" dirty="0"/>
              <a:t>A Place for the Devil &amp; His Followers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3BC4D-DB5C-454A-AD27-2CAB0AA95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For “the devil and his angels” (Matt. 25:41)</a:t>
            </a:r>
          </a:p>
          <a:p>
            <a:r>
              <a:rPr lang="en-US" sz="2400" dirty="0"/>
              <a:t>For those who reject the authority of Christ (Matt. 7:21-23)</a:t>
            </a:r>
          </a:p>
          <a:p>
            <a:r>
              <a:rPr lang="en-US" sz="2400" dirty="0"/>
              <a:t>For those who persist in unbelief in the face of overwhelming evidence (Matt. 11:20-24)</a:t>
            </a:r>
          </a:p>
          <a:p>
            <a:r>
              <a:rPr lang="en-US" sz="2400" dirty="0"/>
              <a:t>For those unwilling to give up whatever keeps them from God (Mark 9:43-48)</a:t>
            </a:r>
          </a:p>
          <a:p>
            <a:r>
              <a:rPr lang="en-US" sz="2400" dirty="0"/>
              <a:t>For hypocrites who profess one thing &amp; do another (Mt. 23:13-36)</a:t>
            </a:r>
          </a:p>
          <a:p>
            <a:r>
              <a:rPr lang="en-US" sz="2400" dirty="0"/>
              <a:t>For selfish, uncompassionate servants of Christ (Matt. 25:41-46)</a:t>
            </a:r>
          </a:p>
          <a:p>
            <a:r>
              <a:rPr lang="en-US" sz="2400" dirty="0"/>
              <a:t>For those who are false teachers (Matt. 15:13-14)</a:t>
            </a:r>
          </a:p>
          <a:p>
            <a:r>
              <a:rPr lang="en-US" sz="2400" dirty="0"/>
              <a:t>For those who do not believe and are not baptized (Mark 16:16)</a:t>
            </a:r>
          </a:p>
        </p:txBody>
      </p:sp>
    </p:spTree>
    <p:extLst>
      <p:ext uri="{BB962C8B-B14F-4D97-AF65-F5344CB8AC3E}">
        <p14:creationId xmlns:p14="http://schemas.microsoft.com/office/powerpoint/2010/main" val="4067418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EC4C6-C6E2-4040-B641-672F902DC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Jesus Taught That Hell Is</a:t>
            </a:r>
            <a:br>
              <a:rPr lang="en-US" dirty="0"/>
            </a:br>
            <a:r>
              <a:rPr lang="en-US" dirty="0"/>
              <a:t>An Eternal, Everlasting, Forever 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3BC4D-DB5C-454A-AD27-2CAB0AA95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442" y="2050991"/>
            <a:ext cx="8889558" cy="4807008"/>
          </a:xfrm>
        </p:spPr>
        <p:txBody>
          <a:bodyPr>
            <a:normAutofit/>
          </a:bodyPr>
          <a:lstStyle/>
          <a:p>
            <a:r>
              <a:rPr lang="en-US" dirty="0"/>
              <a:t>It is a place of “everlasting punishment” (Matt. 25:46)</a:t>
            </a:r>
          </a:p>
          <a:p>
            <a:r>
              <a:rPr lang="en-US" dirty="0"/>
              <a:t>It is a place of “eternal condemnation” (Mark 3:29)</a:t>
            </a:r>
          </a:p>
          <a:p>
            <a:r>
              <a:rPr lang="en-US" dirty="0"/>
              <a:t>It is a place of “everlasting fire” (Matt. 18:8; 25:41)</a:t>
            </a:r>
          </a:p>
          <a:p>
            <a:r>
              <a:rPr lang="en-US" dirty="0"/>
              <a:t>It is a place of “unquenchable fire” (Mark 9:43, 48)</a:t>
            </a:r>
          </a:p>
          <a:p>
            <a:r>
              <a:rPr lang="en-US" dirty="0"/>
              <a:t>It is a place where the “worm </a:t>
            </a:r>
            <a:r>
              <a:rPr lang="en-US" dirty="0" err="1"/>
              <a:t>dieth</a:t>
            </a:r>
            <a:r>
              <a:rPr lang="en-US" dirty="0"/>
              <a:t> not” (Mk. 9:44,46,48)</a:t>
            </a:r>
          </a:p>
          <a:p>
            <a:r>
              <a:rPr lang="en-US" dirty="0"/>
              <a:t>Hell is never ending!</a:t>
            </a:r>
          </a:p>
        </p:txBody>
      </p:sp>
    </p:spTree>
    <p:extLst>
      <p:ext uri="{BB962C8B-B14F-4D97-AF65-F5344CB8AC3E}">
        <p14:creationId xmlns:p14="http://schemas.microsoft.com/office/powerpoint/2010/main" val="2641554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BE80C0-9A57-4CBA-9576-5F5897391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Jesus Taught That Hell Is…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92656A-F194-46D2-987E-4F44EEF49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A Real Place</a:t>
            </a:r>
          </a:p>
          <a:p>
            <a:r>
              <a:rPr lang="en-US" sz="3000" dirty="0"/>
              <a:t>A Place of Condemnation</a:t>
            </a:r>
          </a:p>
          <a:p>
            <a:r>
              <a:rPr lang="en-US" sz="3000" dirty="0"/>
              <a:t>A Place of Punishment</a:t>
            </a:r>
          </a:p>
          <a:p>
            <a:r>
              <a:rPr lang="en-US" sz="3000" dirty="0"/>
              <a:t>A Place of Utter Loss</a:t>
            </a:r>
          </a:p>
          <a:p>
            <a:r>
              <a:rPr lang="en-US" sz="3000" dirty="0"/>
              <a:t>A Place of Fire</a:t>
            </a:r>
          </a:p>
          <a:p>
            <a:r>
              <a:rPr lang="en-US" sz="3000" dirty="0"/>
              <a:t>A Place of Torment</a:t>
            </a:r>
          </a:p>
          <a:p>
            <a:r>
              <a:rPr lang="en-US" sz="3000" dirty="0"/>
              <a:t>A Place of Separation</a:t>
            </a:r>
          </a:p>
          <a:p>
            <a:r>
              <a:rPr lang="en-US" sz="3000" dirty="0"/>
              <a:t>A Place for the Devil &amp; His Followers</a:t>
            </a:r>
          </a:p>
          <a:p>
            <a:r>
              <a:rPr lang="en-US" sz="3000" dirty="0"/>
              <a:t>An Eternal, Everlasting, Forever Place</a:t>
            </a:r>
          </a:p>
        </p:txBody>
      </p:sp>
    </p:spTree>
    <p:extLst>
      <p:ext uri="{BB962C8B-B14F-4D97-AF65-F5344CB8AC3E}">
        <p14:creationId xmlns:p14="http://schemas.microsoft.com/office/powerpoint/2010/main" val="691021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EC4C6-C6E2-4040-B641-672F902DC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Salvation from Sins &amp; from Hell</a:t>
            </a:r>
            <a:br>
              <a:rPr lang="en-US" dirty="0"/>
            </a:br>
            <a:r>
              <a:rPr lang="en-US" dirty="0"/>
              <a:t>Is Conditional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3BC4D-DB5C-454A-AD27-2CAB0AA95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442" y="2050991"/>
            <a:ext cx="8889558" cy="4807008"/>
          </a:xfrm>
        </p:spPr>
        <p:txBody>
          <a:bodyPr>
            <a:normAutofit/>
          </a:bodyPr>
          <a:lstStyle/>
          <a:p>
            <a:r>
              <a:rPr lang="en-US" dirty="0"/>
              <a:t>First, you must face the inevitable consequences of:</a:t>
            </a:r>
          </a:p>
          <a:p>
            <a:pPr lvl="1"/>
            <a:r>
              <a:rPr lang="en-US" dirty="0"/>
              <a:t>Disobeying God</a:t>
            </a:r>
          </a:p>
          <a:p>
            <a:pPr lvl="1"/>
            <a:r>
              <a:rPr lang="en-US" dirty="0"/>
              <a:t>Refusing to obey His will</a:t>
            </a:r>
          </a:p>
          <a:p>
            <a:pPr lvl="1"/>
            <a:r>
              <a:rPr lang="en-US" dirty="0"/>
              <a:t>Rejecting Jesus</a:t>
            </a:r>
          </a:p>
          <a:p>
            <a:pPr lvl="1"/>
            <a:r>
              <a:rPr lang="en-US" dirty="0"/>
              <a:t>Neglecting His salvation</a:t>
            </a:r>
          </a:p>
          <a:p>
            <a:pPr lvl="1"/>
            <a:r>
              <a:rPr lang="en-US" dirty="0"/>
              <a:t>Turning away from Him </a:t>
            </a:r>
          </a:p>
          <a:p>
            <a:pPr lvl="1"/>
            <a:r>
              <a:rPr lang="en-US" dirty="0"/>
              <a:t>Leaving the narrow path</a:t>
            </a:r>
          </a:p>
          <a:p>
            <a:r>
              <a:rPr lang="en-US" dirty="0"/>
              <a:t>Next, you must make a choice!  It is up to you!</a:t>
            </a:r>
          </a:p>
          <a:p>
            <a:pPr lvl="1"/>
            <a:r>
              <a:rPr lang="en-US" dirty="0"/>
              <a:t>Jesus calls us to make every sacrifice is necessary to avoid hell!</a:t>
            </a:r>
          </a:p>
          <a:p>
            <a:pPr lvl="1"/>
            <a:r>
              <a:rPr lang="en-US" dirty="0"/>
              <a:t>What are you holding on to?  What is holding you back?</a:t>
            </a:r>
          </a:p>
          <a:p>
            <a:pPr lvl="1"/>
            <a:r>
              <a:rPr lang="en-US" dirty="0"/>
              <a:t>Jesus taught about hell…because He doesn’t want you there!</a:t>
            </a:r>
          </a:p>
        </p:txBody>
      </p:sp>
    </p:spTree>
    <p:extLst>
      <p:ext uri="{BB962C8B-B14F-4D97-AF65-F5344CB8AC3E}">
        <p14:creationId xmlns:p14="http://schemas.microsoft.com/office/powerpoint/2010/main" val="3456966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EC4C6-C6E2-4040-B641-672F902DC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 Must Be “In Christ”</a:t>
            </a:r>
            <a:br>
              <a:rPr lang="en-US" dirty="0"/>
            </a:br>
            <a:r>
              <a:rPr lang="en-US" dirty="0"/>
              <a:t>In Order to Stay “Out of Hell”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3BC4D-DB5C-454A-AD27-2CAB0AA95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442" y="2050991"/>
            <a:ext cx="8889558" cy="4807008"/>
          </a:xfrm>
        </p:spPr>
        <p:txBody>
          <a:bodyPr>
            <a:normAutofit/>
          </a:bodyPr>
          <a:lstStyle/>
          <a:p>
            <a:r>
              <a:rPr lang="en-US" dirty="0"/>
              <a:t>Two eternal realities (Rom. 6:23):</a:t>
            </a:r>
          </a:p>
          <a:p>
            <a:pPr lvl="1"/>
            <a:r>
              <a:rPr lang="en-US" dirty="0"/>
              <a:t>“The wages of sin is death…”</a:t>
            </a:r>
          </a:p>
          <a:p>
            <a:pPr lvl="1"/>
            <a:r>
              <a:rPr lang="en-US" dirty="0"/>
              <a:t>“But the gift of God is eternal life in Christ Jesus our Lord.”</a:t>
            </a:r>
          </a:p>
          <a:p>
            <a:r>
              <a:rPr lang="en-US" dirty="0"/>
              <a:t>Are you “in Christ” RIGHT NOW?</a:t>
            </a:r>
          </a:p>
          <a:p>
            <a:pPr lvl="1"/>
            <a:r>
              <a:rPr lang="en-US" dirty="0"/>
              <a:t>Not if you haven’t believed Jesus is God’s Son (John 8:24)</a:t>
            </a:r>
          </a:p>
          <a:p>
            <a:pPr lvl="1"/>
            <a:r>
              <a:rPr lang="en-US" dirty="0"/>
              <a:t>Not if you haven’t repented of your sins (Luke 13:3)</a:t>
            </a:r>
          </a:p>
          <a:p>
            <a:pPr lvl="1"/>
            <a:r>
              <a:rPr lang="en-US" dirty="0"/>
              <a:t>Not if you haven’t confessed your faith (Matt. 10:32-33)</a:t>
            </a:r>
          </a:p>
          <a:p>
            <a:pPr lvl="1"/>
            <a:r>
              <a:rPr lang="en-US" dirty="0"/>
              <a:t>Not if you haven’t been baptized </a:t>
            </a:r>
            <a:r>
              <a:rPr lang="en-US"/>
              <a:t>for forgiveness </a:t>
            </a:r>
            <a:r>
              <a:rPr lang="en-US" dirty="0"/>
              <a:t>(Mark 16:16)</a:t>
            </a:r>
          </a:p>
          <a:p>
            <a:r>
              <a:rPr lang="en-US" dirty="0"/>
              <a:t>Have you been “baptized into Christ” (Gal. 3:27)?</a:t>
            </a:r>
          </a:p>
          <a:p>
            <a:r>
              <a:rPr lang="en-US" dirty="0"/>
              <a:t>Are you faithfully “abiding in Christ” (John 15:1-10)?</a:t>
            </a:r>
          </a:p>
        </p:txBody>
      </p:sp>
    </p:spTree>
    <p:extLst>
      <p:ext uri="{BB962C8B-B14F-4D97-AF65-F5344CB8AC3E}">
        <p14:creationId xmlns:p14="http://schemas.microsoft.com/office/powerpoint/2010/main" val="2594089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D3486B-0011-4C01-9946-000273B67089}"/>
              </a:ext>
            </a:extLst>
          </p:cNvPr>
          <p:cNvSpPr txBox="1"/>
          <p:nvPr/>
        </p:nvSpPr>
        <p:spPr>
          <a:xfrm>
            <a:off x="129399" y="4132060"/>
            <a:ext cx="9014601" cy="194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If there is no eternal punishment in hell, why did Jesus come?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Jesus came to seek and save the lost (Luke 19:10)—Why, if no hell?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Jesus came to save His people from sins (Matt. 1:21)—Why, if no hell?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Jesus came to give His life a ransom for many (Matt. 20:28)—Why, if no?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Jesus came to die on the cross (John 3:14; 8:28; 12:32-33)—Why, if no?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Jesus came to shed His blood for the remission of sins (Mt. 26:28)—Why?</a:t>
            </a:r>
          </a:p>
        </p:txBody>
      </p:sp>
    </p:spTree>
    <p:extLst>
      <p:ext uri="{BB962C8B-B14F-4D97-AF65-F5344CB8AC3E}">
        <p14:creationId xmlns:p14="http://schemas.microsoft.com/office/powerpoint/2010/main" val="338748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EC4C6-C6E2-4040-B641-672F902DC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Jesus Taught That Hell Is</a:t>
            </a:r>
            <a:br>
              <a:rPr lang="en-US" dirty="0"/>
            </a:br>
            <a:r>
              <a:rPr lang="en-US" dirty="0"/>
              <a:t>A Real Place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3BC4D-DB5C-454A-AD27-2CAB0AA95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Greek word for hell is “Gehenna” </a:t>
            </a:r>
          </a:p>
          <a:p>
            <a:r>
              <a:rPr lang="en-US" dirty="0"/>
              <a:t>The word is found 12 times in the New Testament </a:t>
            </a:r>
          </a:p>
          <a:p>
            <a:r>
              <a:rPr lang="en-US" dirty="0"/>
              <a:t>Jesus used the word 11 of the 12 times</a:t>
            </a:r>
          </a:p>
          <a:p>
            <a:r>
              <a:rPr lang="en-US" dirty="0"/>
              <a:t>“Fear Him who is able to destroy both soul and body in hell” (Matt. 10:28)</a:t>
            </a:r>
          </a:p>
          <a:p>
            <a:r>
              <a:rPr lang="en-US" dirty="0"/>
              <a:t>Jesus used a number of different words to describe hell</a:t>
            </a:r>
          </a:p>
        </p:txBody>
      </p:sp>
    </p:spTree>
    <p:extLst>
      <p:ext uri="{BB962C8B-B14F-4D97-AF65-F5344CB8AC3E}">
        <p14:creationId xmlns:p14="http://schemas.microsoft.com/office/powerpoint/2010/main" val="1047191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EC4C6-C6E2-4040-B641-672F902DC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Jesus Taught That Hell Is</a:t>
            </a:r>
            <a:br>
              <a:rPr lang="en-US" dirty="0"/>
            </a:br>
            <a:r>
              <a:rPr lang="en-US" dirty="0"/>
              <a:t>A Place of Condemnation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3BC4D-DB5C-454A-AD27-2CAB0AA95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442" y="2050991"/>
            <a:ext cx="8656645" cy="4807008"/>
          </a:xfrm>
        </p:spPr>
        <p:txBody>
          <a:bodyPr/>
          <a:lstStyle/>
          <a:p>
            <a:r>
              <a:rPr lang="en-US" dirty="0"/>
              <a:t>Ones in hell are “condemned” to hell, having been judged and sentenced – they are “damned” there (Matt. 23:33)</a:t>
            </a:r>
          </a:p>
          <a:p>
            <a:r>
              <a:rPr lang="en-US" dirty="0"/>
              <a:t>Those who “have done evil” are condemned to hell (John 5:29)</a:t>
            </a:r>
          </a:p>
          <a:p>
            <a:r>
              <a:rPr lang="en-US" dirty="0"/>
              <a:t>Those who “speak evil things” are condemned to hell (Matt. 12:37)</a:t>
            </a:r>
          </a:p>
          <a:p>
            <a:r>
              <a:rPr lang="en-US" dirty="0"/>
              <a:t>Those who do not believe and are not baptized are condemned to hell (Mark 16:16)</a:t>
            </a:r>
          </a:p>
        </p:txBody>
      </p:sp>
    </p:spTree>
    <p:extLst>
      <p:ext uri="{BB962C8B-B14F-4D97-AF65-F5344CB8AC3E}">
        <p14:creationId xmlns:p14="http://schemas.microsoft.com/office/powerpoint/2010/main" val="3717156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EC4C6-C6E2-4040-B641-672F902DC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Jesus Taught That Hell Is</a:t>
            </a:r>
            <a:br>
              <a:rPr lang="en-US" dirty="0"/>
            </a:br>
            <a:r>
              <a:rPr lang="en-US" dirty="0"/>
              <a:t>A Place of Punishment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3BC4D-DB5C-454A-AD27-2CAB0AA95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“These will go away into everlasting punishment” </a:t>
            </a:r>
            <a:br>
              <a:rPr lang="en-US" dirty="0"/>
            </a:br>
            <a:r>
              <a:rPr lang="en-US" dirty="0"/>
              <a:t>(Matt. 25:46)</a:t>
            </a:r>
          </a:p>
          <a:p>
            <a:r>
              <a:rPr lang="en-US" dirty="0"/>
              <a:t>“Punishment” indicates a resulting consequence for one’s action</a:t>
            </a:r>
          </a:p>
          <a:p>
            <a:r>
              <a:rPr lang="en-US" dirty="0"/>
              <a:t>“Punishment” implies a consciousness </a:t>
            </a:r>
          </a:p>
        </p:txBody>
      </p:sp>
    </p:spTree>
    <p:extLst>
      <p:ext uri="{BB962C8B-B14F-4D97-AF65-F5344CB8AC3E}">
        <p14:creationId xmlns:p14="http://schemas.microsoft.com/office/powerpoint/2010/main" val="2535410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EC4C6-C6E2-4040-B641-672F902DC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Jesus Taught That Hell Is</a:t>
            </a:r>
            <a:br>
              <a:rPr lang="en-US" dirty="0"/>
            </a:br>
            <a:r>
              <a:rPr lang="en-US" dirty="0"/>
              <a:t>A Place of Utter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3BC4D-DB5C-454A-AD27-2CAB0AA95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Hell is a place of “destruction,” where “destroyed” (Matt. 7:13; 10:28)</a:t>
            </a:r>
          </a:p>
          <a:p>
            <a:r>
              <a:rPr lang="en-US" dirty="0"/>
              <a:t>The same Greek word is used of:</a:t>
            </a:r>
          </a:p>
          <a:p>
            <a:pPr lvl="1"/>
            <a:r>
              <a:rPr lang="en-US" dirty="0"/>
              <a:t>A “lost” sheep (Matt. 10:6)</a:t>
            </a:r>
          </a:p>
          <a:p>
            <a:pPr lvl="1"/>
            <a:r>
              <a:rPr lang="en-US" dirty="0"/>
              <a:t>Disciples “perishing” in a storm (Luke 8:24)</a:t>
            </a:r>
          </a:p>
          <a:p>
            <a:pPr lvl="1"/>
            <a:r>
              <a:rPr lang="en-US" dirty="0"/>
              <a:t>A “lost” son (Luke 15:24)</a:t>
            </a:r>
          </a:p>
          <a:p>
            <a:pPr lvl="1"/>
            <a:r>
              <a:rPr lang="en-US" dirty="0"/>
              <a:t>A lost son who was “perishing with hunger” (15:17)</a:t>
            </a:r>
          </a:p>
          <a:p>
            <a:r>
              <a:rPr lang="en-US" dirty="0"/>
              <a:t>The word means a “loss of well-being” </a:t>
            </a:r>
          </a:p>
          <a:p>
            <a:pPr lvl="1"/>
            <a:r>
              <a:rPr lang="en-US" dirty="0"/>
              <a:t>Hell will be the ultimate loss of well-being!</a:t>
            </a:r>
          </a:p>
        </p:txBody>
      </p:sp>
    </p:spTree>
    <p:extLst>
      <p:ext uri="{BB962C8B-B14F-4D97-AF65-F5344CB8AC3E}">
        <p14:creationId xmlns:p14="http://schemas.microsoft.com/office/powerpoint/2010/main" val="3648954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EC4C6-C6E2-4040-B641-672F902DC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Jesus Taught That Hell Is</a:t>
            </a:r>
            <a:br>
              <a:rPr lang="en-US" dirty="0"/>
            </a:br>
            <a:r>
              <a:rPr lang="en-US" dirty="0"/>
              <a:t>A Place of Fire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3BC4D-DB5C-454A-AD27-2CAB0AA95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Jesus used the word “fire” 16 times in reference to hell</a:t>
            </a:r>
          </a:p>
          <a:p>
            <a:r>
              <a:rPr lang="en-US" dirty="0"/>
              <a:t>“Hell fire” (Matt. 5:22; 18:9; Mark 9:47)</a:t>
            </a:r>
          </a:p>
          <a:p>
            <a:r>
              <a:rPr lang="en-US" dirty="0"/>
              <a:t>“Furnace of fire” (Matt. 13:42, 50)</a:t>
            </a:r>
          </a:p>
          <a:p>
            <a:r>
              <a:rPr lang="en-US" dirty="0"/>
              <a:t>“Everlasting fire” (Matt. 18:8; 25:41)</a:t>
            </a:r>
          </a:p>
          <a:p>
            <a:r>
              <a:rPr lang="en-US" dirty="0"/>
              <a:t>“The fire shall never be quenched” (Mark 9:43, 44, 45, 46, 48)</a:t>
            </a:r>
          </a:p>
        </p:txBody>
      </p:sp>
    </p:spTree>
    <p:extLst>
      <p:ext uri="{BB962C8B-B14F-4D97-AF65-F5344CB8AC3E}">
        <p14:creationId xmlns:p14="http://schemas.microsoft.com/office/powerpoint/2010/main" val="1485770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EC4C6-C6E2-4040-B641-672F902DC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Jesus Taught That Hell Is</a:t>
            </a:r>
            <a:br>
              <a:rPr lang="en-US" dirty="0"/>
            </a:br>
            <a:r>
              <a:rPr lang="en-US" dirty="0"/>
              <a:t>A Place of Torment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3BC4D-DB5C-454A-AD27-2CAB0AA95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hell, they are “burned in the fire” (Matt. 13:40, 30; John 15:6)</a:t>
            </a:r>
          </a:p>
          <a:p>
            <a:r>
              <a:rPr lang="en-US" dirty="0"/>
              <a:t>In hell, there is “weeping and gnashing of teeth” (Matt. 8:12; 13:42, 50; 22:13; 24:51; 25:30; Luke 13:28)</a:t>
            </a:r>
          </a:p>
          <a:p>
            <a:r>
              <a:rPr lang="en-US" dirty="0"/>
              <a:t>In hell, “Their worm does not die” (Mark 9:44, 46, 48)</a:t>
            </a:r>
          </a:p>
          <a:p>
            <a:r>
              <a:rPr lang="en-US" dirty="0"/>
              <a:t>In hell, they are “tormented in flame” (cf. Luke 16:24)</a:t>
            </a:r>
          </a:p>
        </p:txBody>
      </p:sp>
    </p:spTree>
    <p:extLst>
      <p:ext uri="{BB962C8B-B14F-4D97-AF65-F5344CB8AC3E}">
        <p14:creationId xmlns:p14="http://schemas.microsoft.com/office/powerpoint/2010/main" val="3444550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EC4C6-C6E2-4040-B641-672F902DC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Jesus Taught That Hell Is</a:t>
            </a:r>
            <a:br>
              <a:rPr lang="en-US" dirty="0"/>
            </a:br>
            <a:r>
              <a:rPr lang="en-US" dirty="0"/>
              <a:t>A Place of Separation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3BC4D-DB5C-454A-AD27-2CAB0AA95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442" y="2050991"/>
            <a:ext cx="8889558" cy="480700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On the day of judgment, Jesus will say to certain ones:</a:t>
            </a:r>
          </a:p>
          <a:p>
            <a:pPr lvl="1"/>
            <a:r>
              <a:rPr lang="en-US" dirty="0"/>
              <a:t>“Depart from me” (Matt. 7:23; 25:41)</a:t>
            </a:r>
          </a:p>
          <a:p>
            <a:r>
              <a:rPr lang="en-US" dirty="0"/>
              <a:t>Jesus said that certain ones will:</a:t>
            </a:r>
          </a:p>
          <a:p>
            <a:pPr lvl="1"/>
            <a:r>
              <a:rPr lang="en-US" dirty="0"/>
              <a:t>“Be cast into” hell (Matt. 5:30; 13:42, 50; 18:8-9; 22:13; 25:30; </a:t>
            </a:r>
            <a:br>
              <a:rPr lang="en-US" dirty="0"/>
            </a:br>
            <a:r>
              <a:rPr lang="en-US" dirty="0"/>
              <a:t>Mark 9:45, 47; Luke 12:5; John 15:6)</a:t>
            </a:r>
          </a:p>
          <a:p>
            <a:pPr lvl="1"/>
            <a:r>
              <a:rPr lang="en-US" dirty="0"/>
              <a:t>“Be cast out into” hell (Matt. 8:12)</a:t>
            </a:r>
          </a:p>
          <a:p>
            <a:pPr lvl="1"/>
            <a:r>
              <a:rPr lang="en-US" dirty="0"/>
              <a:t>“Be thrown into” hell (Matt. 7:19; 13:48; John 15:6)</a:t>
            </a:r>
          </a:p>
          <a:p>
            <a:pPr lvl="1"/>
            <a:r>
              <a:rPr lang="en-US" dirty="0"/>
              <a:t>“Go away into” hell (Matt. 25:46)</a:t>
            </a:r>
          </a:p>
          <a:p>
            <a:r>
              <a:rPr lang="en-US" dirty="0"/>
              <a:t>Jesus said that those in hell will:</a:t>
            </a:r>
          </a:p>
          <a:p>
            <a:pPr lvl="1"/>
            <a:r>
              <a:rPr lang="en-US" dirty="0"/>
              <a:t>“Die in [their] sins” (John 8:24, 51)</a:t>
            </a:r>
          </a:p>
          <a:p>
            <a:pPr lvl="1"/>
            <a:r>
              <a:rPr lang="en-US" dirty="0"/>
              <a:t>Dwell in “outer darkness” (Matt. 8:12; 22:13; 25:30)</a:t>
            </a:r>
          </a:p>
          <a:p>
            <a:pPr lvl="1"/>
            <a:r>
              <a:rPr lang="en-US" dirty="0"/>
              <a:t>Be eternally exiled from the presence of God</a:t>
            </a:r>
          </a:p>
          <a:p>
            <a:r>
              <a:rPr lang="en-US" dirty="0"/>
              <a:t>Jesus will “separate the wicked from among the just” (Matt. 13:49)</a:t>
            </a:r>
          </a:p>
          <a:p>
            <a:r>
              <a:rPr lang="en-US" dirty="0"/>
              <a:t>Those in hell will be separated from God, Christ, the redeemed, Christian family members, heaven itself, etc.</a:t>
            </a:r>
          </a:p>
        </p:txBody>
      </p:sp>
    </p:spTree>
    <p:extLst>
      <p:ext uri="{BB962C8B-B14F-4D97-AF65-F5344CB8AC3E}">
        <p14:creationId xmlns:p14="http://schemas.microsoft.com/office/powerpoint/2010/main" val="4135730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1334</TotalTime>
  <Words>1165</Words>
  <Application>Microsoft Office PowerPoint</Application>
  <PresentationFormat>On-screen Show (4:3)</PresentationFormat>
  <Paragraphs>121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Jesus Taught That Hell Is A Real Place </vt:lpstr>
      <vt:lpstr>Jesus Taught That Hell Is A Place of Condemnation</vt:lpstr>
      <vt:lpstr>Jesus Taught That Hell Is A Place of Punishment</vt:lpstr>
      <vt:lpstr>Jesus Taught That Hell Is A Place of Utter Loss</vt:lpstr>
      <vt:lpstr>Jesus Taught That Hell Is A Place of Fire</vt:lpstr>
      <vt:lpstr>Jesus Taught That Hell Is A Place of Torment</vt:lpstr>
      <vt:lpstr>Jesus Taught That Hell Is A Place of Separation</vt:lpstr>
      <vt:lpstr>Jesus Taught That Hell Is A Place for the Devil &amp; His Followers</vt:lpstr>
      <vt:lpstr>Jesus Taught That Hell Is An Eternal, Everlasting, Forever Place</vt:lpstr>
      <vt:lpstr>Jesus Taught That Hell Is…</vt:lpstr>
      <vt:lpstr>Salvation from Sins &amp; from Hell Is Conditional</vt:lpstr>
      <vt:lpstr>You Must Be “In Christ” In Order to Stay “Out of Hell”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</cp:revision>
  <dcterms:created xsi:type="dcterms:W3CDTF">2018-03-17T01:26:15Z</dcterms:created>
  <dcterms:modified xsi:type="dcterms:W3CDTF">2018-03-18T12:44:10Z</dcterms:modified>
</cp:coreProperties>
</file>