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8"/>
  </p:handoutMasterIdLst>
  <p:sldIdLst>
    <p:sldId id="256" r:id="rId2"/>
    <p:sldId id="610" r:id="rId3"/>
    <p:sldId id="609" r:id="rId4"/>
    <p:sldId id="620" r:id="rId5"/>
    <p:sldId id="423" r:id="rId6"/>
    <p:sldId id="622" r:id="rId7"/>
    <p:sldId id="617" r:id="rId8"/>
    <p:sldId id="623" r:id="rId9"/>
    <p:sldId id="624" r:id="rId10"/>
    <p:sldId id="621" r:id="rId11"/>
    <p:sldId id="627" r:id="rId12"/>
    <p:sldId id="628" r:id="rId13"/>
    <p:sldId id="611" r:id="rId14"/>
    <p:sldId id="635" r:id="rId15"/>
    <p:sldId id="636" r:id="rId16"/>
    <p:sldId id="612" r:id="rId17"/>
    <p:sldId id="637" r:id="rId18"/>
    <p:sldId id="615" r:id="rId19"/>
    <p:sldId id="638" r:id="rId20"/>
    <p:sldId id="626" r:id="rId21"/>
    <p:sldId id="643" r:id="rId22"/>
    <p:sldId id="616" r:id="rId23"/>
    <p:sldId id="641" r:id="rId24"/>
    <p:sldId id="613" r:id="rId25"/>
    <p:sldId id="640" r:id="rId26"/>
    <p:sldId id="552" r:id="rId2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9" autoAdjust="0"/>
    <p:restoredTop sz="94660"/>
  </p:normalViewPr>
  <p:slideViewPr>
    <p:cSldViewPr snapToGrid="0">
      <p:cViewPr varScale="1">
        <p:scale>
          <a:sx n="104" d="100"/>
          <a:sy n="104" d="100"/>
        </p:scale>
        <p:origin x="15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3/5/2018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a:t>Click to edit Master title style</a:t>
            </a:r>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a:t>Click to edit Master title style</a:t>
            </a:r>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3/5/2018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50000"/>
              </a:lnSpc>
            </a:pPr>
            <a:r>
              <a:rPr lang="en-US" sz="4400" b="1" dirty="0"/>
              <a:t>The World, the Remnant</a:t>
            </a:r>
            <a:br>
              <a:rPr lang="en-US" sz="4400" b="1" dirty="0"/>
            </a:br>
            <a:r>
              <a:rPr lang="en-US" sz="4400" b="1" dirty="0"/>
              <a:t>and You</a:t>
            </a:r>
          </a:p>
        </p:txBody>
      </p:sp>
      <p:sp>
        <p:nvSpPr>
          <p:cNvPr id="3" name="Subtitle 2"/>
          <p:cNvSpPr>
            <a:spLocks noGrp="1"/>
          </p:cNvSpPr>
          <p:nvPr>
            <p:ph type="subTitle" idx="1"/>
          </p:nvPr>
        </p:nvSpPr>
        <p:spPr/>
        <p:txBody>
          <a:bodyPr/>
          <a:lstStyle/>
          <a:p>
            <a:r>
              <a:rPr lang="en-US" sz="3200" b="1" dirty="0"/>
              <a:t>Rom. 1:14-19</a:t>
            </a:r>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873846"/>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54152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281650"/>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From Eden to the flood</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40145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68945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Eden to the flood</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The flood—Gen. 6:5-8</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03871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785652"/>
          </a:xfrm>
          <a:prstGeom prst="rect">
            <a:avLst/>
          </a:prstGeom>
          <a:noFill/>
        </p:spPr>
        <p:txBody>
          <a:bodyPr wrap="square" rtlCol="0">
            <a:spAutoFit/>
          </a:bodyPr>
          <a:lstStyle/>
          <a:p>
            <a:pPr algn="just"/>
            <a:r>
              <a:rPr lang="en-US" sz="2400" b="1" dirty="0">
                <a:solidFill>
                  <a:schemeClr val="bg1"/>
                </a:solidFill>
              </a:rPr>
              <a:t>  5  Then the LORD saw that the wickedness of man was great in the earth, and that every intent of the thoughts of his heart was only evil continually. </a:t>
            </a:r>
          </a:p>
          <a:p>
            <a:pPr algn="just"/>
            <a:r>
              <a:rPr lang="en-US" sz="2400" b="1" dirty="0">
                <a:solidFill>
                  <a:schemeClr val="bg1"/>
                </a:solidFill>
              </a:rPr>
              <a:t>  6  And the LORD was sorry that He had made man on the earth, and He was grieved in His heart. </a:t>
            </a:r>
          </a:p>
          <a:p>
            <a:pPr algn="just"/>
            <a:r>
              <a:rPr lang="en-US" sz="2400" b="1" dirty="0">
                <a:solidFill>
                  <a:schemeClr val="bg1"/>
                </a:solidFill>
              </a:rPr>
              <a:t>  7  So the LORD said, "I will destroy man whom I have created from the face of the earth, both man and beast, creeping thing and birds of the air, for I am sorry that I have made them." </a:t>
            </a:r>
          </a:p>
          <a:p>
            <a:pPr algn="just"/>
            <a:r>
              <a:rPr lang="en-US" sz="2400" b="1" dirty="0">
                <a:solidFill>
                  <a:schemeClr val="bg1"/>
                </a:solidFill>
              </a:rPr>
              <a:t>  8  But Noah found grace in the eyes of the LORD. </a:t>
            </a:r>
          </a:p>
          <a:p>
            <a:pPr algn="just"/>
            <a:r>
              <a:rPr lang="en-US" sz="2400" b="1" dirty="0">
                <a:solidFill>
                  <a:schemeClr val="bg1"/>
                </a:solidFill>
              </a:rPr>
              <a:t>					Gen. 6:5-8</a:t>
            </a:r>
          </a:p>
        </p:txBody>
      </p:sp>
    </p:spTree>
    <p:extLst>
      <p:ext uri="{BB962C8B-B14F-4D97-AF65-F5344CB8AC3E}">
        <p14:creationId xmlns:p14="http://schemas.microsoft.com/office/powerpoint/2010/main" val="2279940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097258"/>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Eden to the flood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flood—Gen. 6:5-8</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From the flood to Abraham</a:t>
            </a:r>
          </a:p>
        </p:txBody>
      </p:sp>
    </p:spTree>
    <p:extLst>
      <p:ext uri="{BB962C8B-B14F-4D97-AF65-F5344CB8AC3E}">
        <p14:creationId xmlns:p14="http://schemas.microsoft.com/office/powerpoint/2010/main" val="1608040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505062"/>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Eden to the flood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flood—Gen. 6:5-8</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the flood to Abraham</a:t>
            </a:r>
            <a:endParaRPr lang="en-US" sz="24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His law given because of transgression</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456445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1908215"/>
          </a:xfrm>
          <a:prstGeom prst="rect">
            <a:avLst/>
          </a:prstGeom>
          <a:noFill/>
        </p:spPr>
        <p:txBody>
          <a:bodyPr wrap="square" rtlCol="0">
            <a:spAutoFit/>
          </a:bodyPr>
          <a:lstStyle/>
          <a:p>
            <a:pPr algn="just"/>
            <a:r>
              <a:rPr lang="en-US" sz="2200" b="1" dirty="0">
                <a:solidFill>
                  <a:schemeClr val="bg1"/>
                </a:solidFill>
              </a:rPr>
              <a:t>  </a:t>
            </a:r>
            <a:r>
              <a:rPr lang="en-US" sz="2400" b="1" dirty="0">
                <a:solidFill>
                  <a:schemeClr val="bg1"/>
                </a:solidFill>
              </a:rPr>
              <a:t>19  What purpose then does the law serve? It was added because of transgressions, till the Seed should come to whom the promise was made; and it was appointed through angels by the hand of a mediator. </a:t>
            </a:r>
            <a:endParaRPr lang="en-US" sz="2200" b="1" dirty="0">
              <a:solidFill>
                <a:schemeClr val="bg1"/>
              </a:solidFill>
            </a:endParaRPr>
          </a:p>
          <a:p>
            <a:pPr algn="just"/>
            <a:r>
              <a:rPr lang="en-US" sz="2200" b="1" dirty="0">
                <a:solidFill>
                  <a:schemeClr val="bg1"/>
                </a:solidFill>
              </a:rPr>
              <a:t>					Gal. 3:19</a:t>
            </a:r>
          </a:p>
        </p:txBody>
      </p:sp>
    </p:spTree>
    <p:extLst>
      <p:ext uri="{BB962C8B-B14F-4D97-AF65-F5344CB8AC3E}">
        <p14:creationId xmlns:p14="http://schemas.microsoft.com/office/powerpoint/2010/main" val="2172319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912866"/>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Eden to the flood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flood—Gen. 6:5-8</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the flood to Abraham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His law given because of transgression</a:t>
            </a:r>
            <a:endParaRPr lang="en-US" sz="24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His “people” always turn away from Him—Rom. 3:9-18</a:t>
            </a:r>
          </a:p>
        </p:txBody>
      </p:sp>
    </p:spTree>
    <p:extLst>
      <p:ext uri="{BB962C8B-B14F-4D97-AF65-F5344CB8AC3E}">
        <p14:creationId xmlns:p14="http://schemas.microsoft.com/office/powerpoint/2010/main" val="1412501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6001643"/>
          </a:xfrm>
          <a:prstGeom prst="rect">
            <a:avLst/>
          </a:prstGeom>
          <a:noFill/>
        </p:spPr>
        <p:txBody>
          <a:bodyPr wrap="square" rtlCol="0">
            <a:spAutoFit/>
          </a:bodyPr>
          <a:lstStyle/>
          <a:p>
            <a:pPr algn="just"/>
            <a:r>
              <a:rPr lang="en-US" sz="2400" b="1" dirty="0">
                <a:solidFill>
                  <a:schemeClr val="bg1"/>
                </a:solidFill>
              </a:rPr>
              <a:t>  9  What then? Are we better than they? Not at all. For we have previously charged both Jews and Greeks that they are all under sin. </a:t>
            </a:r>
          </a:p>
          <a:p>
            <a:pPr algn="just"/>
            <a:r>
              <a:rPr lang="en-US" sz="2400" b="1" dirty="0">
                <a:solidFill>
                  <a:schemeClr val="bg1"/>
                </a:solidFill>
              </a:rPr>
              <a:t>  10  As it is written: "There is none righteous, no, not one; </a:t>
            </a:r>
          </a:p>
          <a:p>
            <a:pPr algn="just"/>
            <a:r>
              <a:rPr lang="en-US" sz="2400" b="1" dirty="0">
                <a:solidFill>
                  <a:schemeClr val="bg1"/>
                </a:solidFill>
              </a:rPr>
              <a:t>  11  There is none who understands; there is none who seeks after God.</a:t>
            </a:r>
          </a:p>
          <a:p>
            <a:pPr algn="just"/>
            <a:r>
              <a:rPr lang="en-US" sz="2400" b="1" dirty="0">
                <a:solidFill>
                  <a:schemeClr val="bg1"/>
                </a:solidFill>
              </a:rPr>
              <a:t>  12  They have all turned aside; they have together become unprofitable; there is none who does good, no not one.</a:t>
            </a:r>
          </a:p>
          <a:p>
            <a:pPr algn="just"/>
            <a:r>
              <a:rPr lang="en-US" sz="2400" b="1" dirty="0">
                <a:solidFill>
                  <a:schemeClr val="bg1"/>
                </a:solidFill>
              </a:rPr>
              <a:t>  13  Their throat is an open tomb; with their tongues they have practiced deceit; the poison of asps is under their lips;  </a:t>
            </a:r>
          </a:p>
          <a:p>
            <a:pPr algn="just"/>
            <a:r>
              <a:rPr lang="en-US" sz="2400" b="1" dirty="0">
                <a:solidFill>
                  <a:schemeClr val="bg1"/>
                </a:solidFill>
              </a:rPr>
              <a:t>  14  Whose mouth is full of cursing and bitterness. </a:t>
            </a:r>
          </a:p>
          <a:p>
            <a:pPr algn="just"/>
            <a:r>
              <a:rPr lang="en-US" sz="2400" b="1" dirty="0">
                <a:solidFill>
                  <a:schemeClr val="bg1"/>
                </a:solidFill>
              </a:rPr>
              <a:t>  15  Their feet are swift to shed blood;</a:t>
            </a:r>
          </a:p>
          <a:p>
            <a:pPr algn="just"/>
            <a:r>
              <a:rPr lang="en-US" sz="2400" b="1" dirty="0">
                <a:solidFill>
                  <a:schemeClr val="bg1"/>
                </a:solidFill>
              </a:rPr>
              <a:t>  16  Destruction and misery are in their ways;</a:t>
            </a:r>
          </a:p>
          <a:p>
            <a:pPr algn="just"/>
            <a:r>
              <a:rPr lang="en-US" sz="2400" b="1" dirty="0">
                <a:solidFill>
                  <a:schemeClr val="bg1"/>
                </a:solidFill>
              </a:rPr>
              <a:t>  17  And the way of peace they have not known.</a:t>
            </a:r>
          </a:p>
          <a:p>
            <a:pPr algn="just"/>
            <a:r>
              <a:rPr lang="en-US" sz="2400" b="1" dirty="0">
                <a:solidFill>
                  <a:schemeClr val="bg1"/>
                </a:solidFill>
              </a:rPr>
              <a:t>  18  There is no fear of God before their eyes.”</a:t>
            </a:r>
          </a:p>
          <a:p>
            <a:pPr algn="just"/>
            <a:r>
              <a:rPr lang="en-US" sz="2400" b="1" dirty="0">
                <a:solidFill>
                  <a:schemeClr val="bg1"/>
                </a:solidFill>
              </a:rPr>
              <a:t>					Rom. 3:9-18</a:t>
            </a:r>
            <a:endParaRPr lang="en-US" sz="2200" b="1" dirty="0">
              <a:solidFill>
                <a:schemeClr val="bg1"/>
              </a:solidFill>
            </a:endParaRPr>
          </a:p>
        </p:txBody>
      </p:sp>
    </p:spTree>
    <p:extLst>
      <p:ext uri="{BB962C8B-B14F-4D97-AF65-F5344CB8AC3E}">
        <p14:creationId xmlns:p14="http://schemas.microsoft.com/office/powerpoint/2010/main" val="1759766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320670"/>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Eden to the flood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flood—Gen. 6:5-8</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the flood to Abraham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His law given because of transgression</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His “people” always turn away from Him—Rom. 3:9-18</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All mankind, Jews &amp; Gentiles, left Him—Rom. 1:28-32</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18771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632311"/>
          </a:xfrm>
          <a:prstGeom prst="rect">
            <a:avLst/>
          </a:prstGeom>
          <a:noFill/>
        </p:spPr>
        <p:txBody>
          <a:bodyPr wrap="square" rtlCol="0">
            <a:spAutoFit/>
          </a:bodyPr>
          <a:lstStyle/>
          <a:p>
            <a:pPr algn="just"/>
            <a:r>
              <a:rPr lang="en-US" sz="2200" b="1" dirty="0">
                <a:solidFill>
                  <a:schemeClr val="bg1"/>
                </a:solidFill>
              </a:rPr>
              <a:t>  </a:t>
            </a:r>
            <a:r>
              <a:rPr lang="en-US" sz="2400" b="1" dirty="0">
                <a:solidFill>
                  <a:schemeClr val="bg1"/>
                </a:solidFill>
              </a:rPr>
              <a:t>14  I am a debtor both to Greeks and to barbarians, both to wise and to unwise. </a:t>
            </a:r>
          </a:p>
          <a:p>
            <a:pPr algn="just"/>
            <a:r>
              <a:rPr lang="en-US" sz="2400" b="1" dirty="0">
                <a:solidFill>
                  <a:schemeClr val="bg1"/>
                </a:solidFill>
              </a:rPr>
              <a:t>  15  So, as much as is in me, I am ready to preach the gospel to you who are in Rome also. </a:t>
            </a:r>
          </a:p>
          <a:p>
            <a:pPr algn="just"/>
            <a:r>
              <a:rPr lang="en-US" sz="2400" b="1" dirty="0">
                <a:solidFill>
                  <a:schemeClr val="bg1"/>
                </a:solidFill>
              </a:rPr>
              <a:t>  16  For I am not ashamed of the gospel of Christ, for it is the power of God to salvation for everyone who believes, for the Jew first and also for the Greek. </a:t>
            </a:r>
          </a:p>
          <a:p>
            <a:pPr algn="just"/>
            <a:r>
              <a:rPr lang="en-US" sz="2400" b="1" dirty="0">
                <a:solidFill>
                  <a:schemeClr val="bg1"/>
                </a:solidFill>
              </a:rPr>
              <a:t>  17  For in it the righteousness of God is revealed from faith to faith; as it is written, "The just shall live by faith.” </a:t>
            </a:r>
          </a:p>
          <a:p>
            <a:pPr algn="just"/>
            <a:r>
              <a:rPr lang="en-US" sz="2400" b="1" dirty="0">
                <a:solidFill>
                  <a:schemeClr val="bg1"/>
                </a:solidFill>
              </a:rPr>
              <a:t>  18  For the wrath of God is revealed from heaven against all ungodliness and unrighteousness of men, who suppress the truth in unrighteousness, </a:t>
            </a:r>
          </a:p>
          <a:p>
            <a:pPr algn="just"/>
            <a:r>
              <a:rPr lang="en-US" sz="2400" b="1" dirty="0">
                <a:solidFill>
                  <a:schemeClr val="bg1"/>
                </a:solidFill>
              </a:rPr>
              <a:t>  19  because what may be known of God is manifest in them, for God has shown it to them. </a:t>
            </a:r>
          </a:p>
          <a:p>
            <a:pPr algn="just"/>
            <a:r>
              <a:rPr lang="en-US" sz="2400" b="1" dirty="0">
                <a:solidFill>
                  <a:schemeClr val="bg1"/>
                </a:solidFill>
              </a:rPr>
              <a:t>					Rom. 1:14-19</a:t>
            </a:r>
            <a:endParaRPr lang="en-US" sz="2200" b="1" dirty="0">
              <a:solidFill>
                <a:schemeClr val="bg1"/>
              </a:solidFill>
            </a:endParaRPr>
          </a:p>
        </p:txBody>
      </p:sp>
    </p:spTree>
    <p:extLst>
      <p:ext uri="{BB962C8B-B14F-4D97-AF65-F5344CB8AC3E}">
        <p14:creationId xmlns:p14="http://schemas.microsoft.com/office/powerpoint/2010/main" val="4052188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493538"/>
          </a:xfrm>
          <a:prstGeom prst="rect">
            <a:avLst/>
          </a:prstGeom>
          <a:noFill/>
        </p:spPr>
        <p:txBody>
          <a:bodyPr wrap="square" rtlCol="0">
            <a:spAutoFit/>
          </a:bodyPr>
          <a:lstStyle/>
          <a:p>
            <a:pPr algn="just"/>
            <a:r>
              <a:rPr lang="en-US" sz="2200" b="1" dirty="0">
                <a:solidFill>
                  <a:schemeClr val="bg1"/>
                </a:solidFill>
              </a:rPr>
              <a:t>  28  And even as they did not like to retain God in their knowledge, God gave them over to a debased mind, to do those things which are not fitting; </a:t>
            </a:r>
          </a:p>
          <a:p>
            <a:pPr algn="just"/>
            <a:r>
              <a:rPr lang="en-US" sz="2200" b="1" dirty="0">
                <a:solidFill>
                  <a:schemeClr val="bg1"/>
                </a:solidFill>
              </a:rPr>
              <a:t>  29  being filled with all unrighteousness, sexual immorality, wickedness, covetousness, maliciousness; full of envy, murder, strife, deceit, evil-mindedness; they are whisperers, </a:t>
            </a:r>
          </a:p>
          <a:p>
            <a:pPr algn="just"/>
            <a:r>
              <a:rPr lang="en-US" sz="2200" b="1" dirty="0">
                <a:solidFill>
                  <a:schemeClr val="bg1"/>
                </a:solidFill>
              </a:rPr>
              <a:t>  30  backbiters, haters of God, violent, proud, boasters, inventors of evil things, disobedient to parents, </a:t>
            </a:r>
          </a:p>
          <a:p>
            <a:pPr algn="just"/>
            <a:r>
              <a:rPr lang="en-US" sz="2200" b="1" dirty="0">
                <a:solidFill>
                  <a:schemeClr val="bg1"/>
                </a:solidFill>
              </a:rPr>
              <a:t>  31  undiscerning, untrustworthy, unloving, unforgiving, unmerciful; </a:t>
            </a:r>
          </a:p>
          <a:p>
            <a:pPr algn="just"/>
            <a:r>
              <a:rPr lang="en-US" sz="2200" b="1" dirty="0">
                <a:solidFill>
                  <a:schemeClr val="bg1"/>
                </a:solidFill>
              </a:rPr>
              <a:t>  32  who, knowing the righteous judgment of God, that those who practice such things are deserving of death, not only do the same but also approve of those who practice them. </a:t>
            </a:r>
          </a:p>
          <a:p>
            <a:pPr algn="just"/>
            <a:r>
              <a:rPr lang="en-US" sz="2200" b="1" dirty="0">
                <a:solidFill>
                  <a:schemeClr val="bg1"/>
                </a:solidFill>
              </a:rPr>
              <a:t>					Rom. 1:28-32</a:t>
            </a:r>
          </a:p>
        </p:txBody>
      </p:sp>
    </p:spTree>
    <p:extLst>
      <p:ext uri="{BB962C8B-B14F-4D97-AF65-F5344CB8AC3E}">
        <p14:creationId xmlns:p14="http://schemas.microsoft.com/office/powerpoint/2010/main" val="2041925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72847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Eden to the flood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flood—Gen. 6:5-8</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the flood to Abraham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His law given because of transgression</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His “people” always turn away from Him—Rom. 3:9-18</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All mankind, Jews &amp; Gentiles, left Him—Rom. 1:28-32</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Church began and Holy Spirit prophesied—2 Tim. 4:2-4</a:t>
            </a:r>
          </a:p>
        </p:txBody>
      </p:sp>
    </p:spTree>
    <p:extLst>
      <p:ext uri="{BB962C8B-B14F-4D97-AF65-F5344CB8AC3E}">
        <p14:creationId xmlns:p14="http://schemas.microsoft.com/office/powerpoint/2010/main" val="4155805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046988"/>
          </a:xfrm>
          <a:prstGeom prst="rect">
            <a:avLst/>
          </a:prstGeom>
          <a:noFill/>
        </p:spPr>
        <p:txBody>
          <a:bodyPr wrap="square" rtlCol="0">
            <a:spAutoFit/>
          </a:bodyPr>
          <a:lstStyle/>
          <a:p>
            <a:pPr algn="just"/>
            <a:r>
              <a:rPr lang="en-US" sz="2200" b="1" dirty="0">
                <a:solidFill>
                  <a:schemeClr val="bg1"/>
                </a:solidFill>
                <a:ea typeface="Calibri" charset="0"/>
                <a:cs typeface="Georgia" charset="0"/>
              </a:rPr>
              <a:t>  </a:t>
            </a:r>
            <a:r>
              <a:rPr lang="en-US" sz="2400" b="1" dirty="0">
                <a:solidFill>
                  <a:schemeClr val="bg1"/>
                </a:solidFill>
              </a:rPr>
              <a:t>4:2  Preach the word! Be ready in season and out of season. Convince, rebuke, exhort, with all longsuffering and teaching. </a:t>
            </a:r>
          </a:p>
          <a:p>
            <a:pPr algn="just"/>
            <a:r>
              <a:rPr lang="en-US" sz="2400" b="1" dirty="0">
                <a:solidFill>
                  <a:schemeClr val="bg1"/>
                </a:solidFill>
              </a:rPr>
              <a:t>  3  For the time will come when they will not endure sound doctrine, but according to their own desires, because they have itching ears, they will heap up for themselves teachers; </a:t>
            </a:r>
          </a:p>
          <a:p>
            <a:pPr algn="just"/>
            <a:r>
              <a:rPr lang="en-US" sz="2400" b="1" dirty="0">
                <a:solidFill>
                  <a:schemeClr val="bg1"/>
                </a:solidFill>
              </a:rPr>
              <a:t>  4  and they will turn their ears away from the truth, and be turned aside to fables.</a:t>
            </a:r>
          </a:p>
          <a:p>
            <a:pPr algn="just"/>
            <a:r>
              <a:rPr lang="en-US" sz="2400" b="1" dirty="0">
                <a:solidFill>
                  <a:schemeClr val="bg1"/>
                </a:solidFill>
              </a:rPr>
              <a:t>					2 Tim. 4:2-4</a:t>
            </a:r>
            <a:endParaRPr lang="en-US" sz="2200" b="1" dirty="0">
              <a:solidFill>
                <a:schemeClr val="bg1"/>
              </a:solidFill>
            </a:endParaRPr>
          </a:p>
        </p:txBody>
      </p:sp>
    </p:spTree>
    <p:extLst>
      <p:ext uri="{BB962C8B-B14F-4D97-AF65-F5344CB8AC3E}">
        <p14:creationId xmlns:p14="http://schemas.microsoft.com/office/powerpoint/2010/main" val="1383215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5136278"/>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All men have always turned away from Him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Eden to the flood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flood—Gen. 6:5-8</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From the flood to Abraham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His law given because of transgression</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His “people” always turn away from Him—Rom. 3:9-18</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All mankind, Jews &amp; Gentiles, left Him—Rom. 1:28-32</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Church began and Holy Spirit prophesied—2 Tim. 4:2-4</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When He comes will He find faith—Luke 18:7-8</a:t>
            </a:r>
          </a:p>
        </p:txBody>
      </p:sp>
    </p:spTree>
    <p:extLst>
      <p:ext uri="{BB962C8B-B14F-4D97-AF65-F5344CB8AC3E}">
        <p14:creationId xmlns:p14="http://schemas.microsoft.com/office/powerpoint/2010/main" val="3966933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2308324"/>
          </a:xfrm>
          <a:prstGeom prst="rect">
            <a:avLst/>
          </a:prstGeom>
          <a:noFill/>
        </p:spPr>
        <p:txBody>
          <a:bodyPr wrap="square" rtlCol="0">
            <a:spAutoFit/>
          </a:bodyPr>
          <a:lstStyle/>
          <a:p>
            <a:pPr algn="just"/>
            <a:r>
              <a:rPr lang="en-US" sz="2200" b="1" dirty="0">
                <a:solidFill>
                  <a:schemeClr val="bg1"/>
                </a:solidFill>
                <a:ea typeface="Calibri" charset="0"/>
                <a:cs typeface="Georgia" charset="0"/>
              </a:rPr>
              <a:t>  </a:t>
            </a:r>
            <a:r>
              <a:rPr lang="en-US" sz="2400" b="1" dirty="0">
                <a:solidFill>
                  <a:schemeClr val="bg1"/>
                </a:solidFill>
              </a:rPr>
              <a:t>7  And shall God not avenge His own elect who cry out day ad night to Him, though He bears long with them? </a:t>
            </a:r>
          </a:p>
          <a:p>
            <a:pPr algn="just"/>
            <a:r>
              <a:rPr lang="en-US" sz="2400" b="1" dirty="0">
                <a:solidFill>
                  <a:schemeClr val="bg1"/>
                </a:solidFill>
              </a:rPr>
              <a:t>  8  I tell you that He will avenge them speedily. Nevertheless, when the Son of Man comes, will He really find faith on the earth?" </a:t>
            </a:r>
          </a:p>
          <a:p>
            <a:pPr algn="just"/>
            <a:r>
              <a:rPr lang="en-US" sz="2400" b="1" dirty="0">
                <a:solidFill>
                  <a:schemeClr val="bg1"/>
                </a:solidFill>
              </a:rPr>
              <a:t>					Luke 18:7-8</a:t>
            </a:r>
            <a:endParaRPr lang="en-US" sz="2200" b="1" dirty="0">
              <a:solidFill>
                <a:schemeClr val="bg1"/>
              </a:solidFill>
            </a:endParaRPr>
          </a:p>
        </p:txBody>
      </p:sp>
    </p:spTree>
    <p:extLst>
      <p:ext uri="{BB962C8B-B14F-4D97-AF65-F5344CB8AC3E}">
        <p14:creationId xmlns:p14="http://schemas.microsoft.com/office/powerpoint/2010/main" val="4202137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790029"/>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All men have always turned away from Him</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His remnant, the few, are His light to all men</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preacher Noah</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prophet Abraham</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lawgiver Moses</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law and the prophets like Elijah</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holy Spirit’s clear words</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Palm Beach Lakes—I have a “dream” ??</a:t>
            </a:r>
          </a:p>
        </p:txBody>
      </p:sp>
    </p:spTree>
    <p:extLst>
      <p:ext uri="{BB962C8B-B14F-4D97-AF65-F5344CB8AC3E}">
        <p14:creationId xmlns:p14="http://schemas.microsoft.com/office/powerpoint/2010/main" val="2561583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His Message to the World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Gal. 3:27</a:t>
            </a:r>
          </a:p>
          <a:p>
            <a:pPr marL="457200" indent="-404813" algn="ctr">
              <a:spcAft>
                <a:spcPts val="1500"/>
              </a:spcAft>
              <a:buNone/>
            </a:pPr>
            <a:r>
              <a:rPr lang="en-US" sz="3500" b="1" dirty="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a:t>  Be Faithful until death	Rev. 2:10</a:t>
            </a:r>
          </a:p>
        </p:txBody>
      </p:sp>
    </p:spTree>
    <p:extLst>
      <p:ext uri="{BB962C8B-B14F-4D97-AF65-F5344CB8AC3E}">
        <p14:creationId xmlns:p14="http://schemas.microsoft.com/office/powerpoint/2010/main" val="1976175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343206"/>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God has always revealed Himself to all men</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All men have always turned away from Him</a:t>
            </a:r>
          </a:p>
          <a:p>
            <a:pPr marL="685800" lvl="1"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His remnant, the few, are His light to all men</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789531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81229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God has always revealed Himself to all men</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Rom. 1:18-20</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601801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139321"/>
          </a:xfrm>
          <a:prstGeom prst="rect">
            <a:avLst/>
          </a:prstGeom>
          <a:noFill/>
        </p:spPr>
        <p:txBody>
          <a:bodyPr wrap="square" rtlCol="0">
            <a:spAutoFit/>
          </a:bodyPr>
          <a:lstStyle/>
          <a:p>
            <a:pPr algn="just"/>
            <a:r>
              <a:rPr lang="en-US" sz="2200" b="1" dirty="0">
                <a:solidFill>
                  <a:schemeClr val="bg1"/>
                </a:solidFill>
                <a:ea typeface="Calibri" charset="0"/>
                <a:cs typeface="Georgia" charset="0"/>
              </a:rPr>
              <a:t>  1</a:t>
            </a:r>
            <a:r>
              <a:rPr lang="en-US" sz="2200" b="1" dirty="0">
                <a:solidFill>
                  <a:schemeClr val="bg1"/>
                </a:solidFill>
              </a:rPr>
              <a:t>8  For the wrath of God is revealed from heaven against all ungodliness and unrighteousness of men, who suppress the truth in unrighteousness, </a:t>
            </a:r>
          </a:p>
          <a:p>
            <a:pPr algn="just"/>
            <a:r>
              <a:rPr lang="en-US" sz="2200" b="1" dirty="0">
                <a:solidFill>
                  <a:schemeClr val="bg1"/>
                </a:solidFill>
              </a:rPr>
              <a:t>  19  because what may be known of God is manifest in them, for God has shown it to them. </a:t>
            </a:r>
          </a:p>
          <a:p>
            <a:pPr algn="just"/>
            <a:r>
              <a:rPr lang="en-US" sz="2200" b="1" dirty="0">
                <a:solidFill>
                  <a:schemeClr val="bg1"/>
                </a:solidFill>
              </a:rPr>
              <a:t>  20  For since the creation of the world His invisible attributes are clearly seen, being understood by the things that are made, even His eternal power and Godhead, so that they are without excuse, </a:t>
            </a:r>
          </a:p>
          <a:p>
            <a:pPr algn="just"/>
            <a:r>
              <a:rPr lang="en-US" sz="2200" b="1" dirty="0">
                <a:solidFill>
                  <a:schemeClr val="bg1"/>
                </a:solidFill>
              </a:rPr>
              <a:t>					Rom. 1:18-20</a:t>
            </a:r>
          </a:p>
        </p:txBody>
      </p:sp>
    </p:spTree>
    <p:extLst>
      <p:ext uri="{BB962C8B-B14F-4D97-AF65-F5344CB8AC3E}">
        <p14:creationId xmlns:p14="http://schemas.microsoft.com/office/powerpoint/2010/main" val="380985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220095"/>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God has always revealed Himself to all men</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Rom. 1:18-20</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Acts 14:15-17</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686176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124206"/>
          </a:xfrm>
          <a:prstGeom prst="rect">
            <a:avLst/>
          </a:prstGeom>
          <a:noFill/>
        </p:spPr>
        <p:txBody>
          <a:bodyPr wrap="square" rtlCol="0">
            <a:spAutoFit/>
          </a:bodyPr>
          <a:lstStyle/>
          <a:p>
            <a:pPr algn="just"/>
            <a:r>
              <a:rPr lang="en-US" sz="2400" b="1" dirty="0">
                <a:solidFill>
                  <a:schemeClr val="bg1"/>
                </a:solidFill>
              </a:rPr>
              <a:t>  15  and saying, "Men, why are you doing these things? We also are men with the same nature as you, and preach to you that you should turn from these useless things to the living God, who made the heaven, the earth, the sea, and all things that are in them, </a:t>
            </a:r>
          </a:p>
          <a:p>
            <a:pPr algn="just"/>
            <a:r>
              <a:rPr lang="en-US" sz="2400" b="1" dirty="0">
                <a:solidFill>
                  <a:schemeClr val="bg1"/>
                </a:solidFill>
              </a:rPr>
              <a:t>  16  who in bygone generations allowed all nations to walk in their own ways. </a:t>
            </a:r>
          </a:p>
          <a:p>
            <a:pPr algn="just"/>
            <a:r>
              <a:rPr lang="en-US" sz="2400" b="1" dirty="0">
                <a:solidFill>
                  <a:schemeClr val="bg1"/>
                </a:solidFill>
              </a:rPr>
              <a:t>  17  Nevertheless He did not leave Himself without witness, in that </a:t>
            </a:r>
            <a:r>
              <a:rPr lang="en-US" sz="2400" b="1" dirty="0">
                <a:solidFill>
                  <a:srgbClr val="FFFF00"/>
                </a:solidFill>
              </a:rPr>
              <a:t>He did good, gave us rain from heaven and fruitful seasons, </a:t>
            </a:r>
            <a:r>
              <a:rPr lang="en-US" sz="2400" b="1" dirty="0">
                <a:solidFill>
                  <a:schemeClr val="bg1"/>
                </a:solidFill>
              </a:rPr>
              <a:t>filling our hearts with food and gladness." </a:t>
            </a:r>
            <a:endParaRPr lang="en-US" sz="2200" b="1" dirty="0">
              <a:solidFill>
                <a:schemeClr val="bg1"/>
              </a:solidFill>
            </a:endParaRPr>
          </a:p>
          <a:p>
            <a:pPr algn="just"/>
            <a:r>
              <a:rPr lang="en-US" sz="2200" b="1" dirty="0">
                <a:solidFill>
                  <a:schemeClr val="bg1"/>
                </a:solidFill>
              </a:rPr>
              <a:t>					Acts 14:15-17</a:t>
            </a:r>
          </a:p>
        </p:txBody>
      </p:sp>
    </p:spTree>
    <p:extLst>
      <p:ext uri="{BB962C8B-B14F-4D97-AF65-F5344CB8AC3E}">
        <p14:creationId xmlns:p14="http://schemas.microsoft.com/office/powerpoint/2010/main" val="260615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627899"/>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God has always revealed Himself to all men</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Rom. 1:18-20</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Acts 14:15-17</a:t>
            </a:r>
            <a:endParaRPr lang="en-US" sz="24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Creation, preservation are daily reminders</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995520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035703"/>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Three Eternal Truths</a:t>
            </a:r>
          </a:p>
          <a:p>
            <a:pPr marL="685800" lvl="1"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God has always revealed Himself to all men</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Rom. 1:18-20</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Acts 14:15-17</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Creation, preservation are daily reminders</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All mankind can know God exists, 	NO EXCUSE!</a:t>
            </a:r>
          </a:p>
        </p:txBody>
      </p:sp>
    </p:spTree>
    <p:extLst>
      <p:ext uri="{BB962C8B-B14F-4D97-AF65-F5344CB8AC3E}">
        <p14:creationId xmlns:p14="http://schemas.microsoft.com/office/powerpoint/2010/main" val="8937785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4392</TotalTime>
  <Words>1589</Words>
  <Application>Microsoft Office PowerPoint</Application>
  <PresentationFormat>On-screen Show (4:3)</PresentationFormat>
  <Paragraphs>150</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Georgia</vt:lpstr>
      <vt:lpstr>Lucida Calligraphy</vt:lpstr>
      <vt:lpstr>Times New Roman</vt:lpstr>
      <vt:lpstr>Office Theme</vt:lpstr>
      <vt:lpstr>The World, the Remnant and You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165</cp:revision>
  <cp:lastPrinted>2018-03-04T13:37:30Z</cp:lastPrinted>
  <dcterms:created xsi:type="dcterms:W3CDTF">2016-03-27T21:00:01Z</dcterms:created>
  <dcterms:modified xsi:type="dcterms:W3CDTF">2018-03-05T16:00:05Z</dcterms:modified>
</cp:coreProperties>
</file>