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423" r:id="rId3"/>
    <p:sldId id="619" r:id="rId4"/>
    <p:sldId id="610" r:id="rId5"/>
    <p:sldId id="611" r:id="rId6"/>
    <p:sldId id="620" r:id="rId7"/>
    <p:sldId id="612" r:id="rId8"/>
    <p:sldId id="621" r:id="rId9"/>
    <p:sldId id="623" r:id="rId10"/>
    <p:sldId id="614" r:id="rId11"/>
    <p:sldId id="622" r:id="rId12"/>
    <p:sldId id="615" r:id="rId13"/>
    <p:sldId id="624" r:id="rId14"/>
    <p:sldId id="616" r:id="rId15"/>
    <p:sldId id="625" r:id="rId16"/>
    <p:sldId id="626" r:id="rId17"/>
    <p:sldId id="617" r:id="rId18"/>
    <p:sldId id="618" r:id="rId19"/>
    <p:sldId id="627" r:id="rId20"/>
    <p:sldId id="628" r:id="rId21"/>
    <p:sldId id="552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Seventh Day Adventists A Study of the Sabbath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Deut. 5:1-4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5719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Why was Sabbath Given?—Deut. 5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given to the fathers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 BECAUSE Jews had been slaves (Deut. 5:15)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They were to remember on that day about the slavery God had delivered them from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15  And remember that you were a slave in the land of Egypt, and the LORD your God brought you out from there by a mighty hand and by an outstretched arm; therefore the LORD your God commanded you to keep the Sabbath day.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Deut. 5:15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3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658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Why was Sabbath Given?—Deut. 5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given to the fathers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 BECAUSE Jews had been slaves (Deut. 5:15)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They were to remember on that day about the slavery God had delivered them from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15  And remember that you were a slave in the land of Egypt, and the LORD your God brought you out from there by a mighty hand and by an outstretched arm; therefore the LORD your God commanded you to keep the Sabbath day.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Deut. 5:15</a:t>
            </a:r>
            <a:endParaRPr lang="en-US" sz="24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 sign between Jews and God —Exodus 31:16-17</a:t>
            </a:r>
          </a:p>
          <a:p>
            <a:pPr>
              <a:spcAft>
                <a:spcPts val="600"/>
              </a:spcAft>
            </a:pP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3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What About Sabbath being Forever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Exodus 31:16-17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Forever is from Hebrew word </a:t>
            </a:r>
            <a:r>
              <a:rPr lang="en-US" sz="28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OLAM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Strong’s Definition: “</a:t>
            </a:r>
            <a:r>
              <a:rPr lang="x-none" sz="2800" b="1" dirty="0" smtClean="0">
                <a:solidFill>
                  <a:schemeClr val="bg1"/>
                </a:solidFill>
              </a:rPr>
              <a:t>From </a:t>
            </a:r>
            <a:r>
              <a:rPr lang="x-none" sz="2800" b="1" dirty="0">
                <a:solidFill>
                  <a:schemeClr val="bg1"/>
                </a:solidFill>
              </a:rPr>
              <a:t>H5956; properly </a:t>
            </a:r>
            <a:r>
              <a:rPr lang="x-none" sz="2800" b="1" i="1" dirty="0">
                <a:solidFill>
                  <a:schemeClr val="bg1"/>
                </a:solidFill>
              </a:rPr>
              <a:t>concealed</a:t>
            </a:r>
            <a:r>
              <a:rPr lang="x-none" sz="2800" b="1" dirty="0">
                <a:solidFill>
                  <a:schemeClr val="bg1"/>
                </a:solidFill>
              </a:rPr>
              <a:t>, that is, the </a:t>
            </a:r>
            <a:r>
              <a:rPr lang="x-none" sz="2800" b="1" i="1" dirty="0">
                <a:solidFill>
                  <a:schemeClr val="bg1"/>
                </a:solidFill>
              </a:rPr>
              <a:t>vanishing</a:t>
            </a:r>
            <a:r>
              <a:rPr lang="x-none" sz="2800" b="1" dirty="0">
                <a:solidFill>
                  <a:schemeClr val="bg1"/>
                </a:solidFill>
              </a:rPr>
              <a:t> point; generally time </a:t>
            </a:r>
            <a:r>
              <a:rPr lang="x-none" sz="2800" b="1" i="1" dirty="0">
                <a:solidFill>
                  <a:schemeClr val="bg1"/>
                </a:solidFill>
              </a:rPr>
              <a:t>out of mind</a:t>
            </a:r>
            <a:r>
              <a:rPr lang="x-none" sz="2800" b="1" dirty="0">
                <a:solidFill>
                  <a:schemeClr val="bg1"/>
                </a:solidFill>
              </a:rPr>
              <a:t> (past or </a:t>
            </a:r>
            <a:r>
              <a:rPr lang="x-none" sz="2800" b="1" dirty="0" smtClean="0">
                <a:solidFill>
                  <a:schemeClr val="bg1"/>
                </a:solidFill>
              </a:rPr>
              <a:t>future</a:t>
            </a:r>
            <a:r>
              <a:rPr lang="en-US" sz="2800" b="1" dirty="0" smtClean="0">
                <a:solidFill>
                  <a:schemeClr val="bg1"/>
                </a:solidFill>
              </a:rPr>
              <a:t>).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OLAM found 438 times in Old Testament)</a:t>
            </a:r>
          </a:p>
        </p:txBody>
      </p:sp>
    </p:spTree>
    <p:extLst>
      <p:ext uri="{BB962C8B-B14F-4D97-AF65-F5344CB8AC3E}">
        <p14:creationId xmlns:p14="http://schemas.microsoft.com/office/powerpoint/2010/main" val="332653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What About Sabbath being Forever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Exodus 31:16-17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Forever is from Hebrew word </a:t>
            </a:r>
            <a:r>
              <a:rPr lang="en-US" sz="28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OLAM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Strong’s Definition: “</a:t>
            </a:r>
            <a:r>
              <a:rPr lang="x-none" sz="2800" b="1" dirty="0" smtClean="0">
                <a:solidFill>
                  <a:schemeClr val="bg1"/>
                </a:solidFill>
              </a:rPr>
              <a:t>From </a:t>
            </a:r>
            <a:r>
              <a:rPr lang="x-none" sz="2800" b="1" dirty="0">
                <a:solidFill>
                  <a:schemeClr val="bg1"/>
                </a:solidFill>
              </a:rPr>
              <a:t>H5956; properly </a:t>
            </a:r>
            <a:r>
              <a:rPr lang="x-none" sz="2800" b="1" i="1" dirty="0">
                <a:solidFill>
                  <a:schemeClr val="bg1"/>
                </a:solidFill>
              </a:rPr>
              <a:t>concealed</a:t>
            </a:r>
            <a:r>
              <a:rPr lang="x-none" sz="2800" b="1" dirty="0">
                <a:solidFill>
                  <a:schemeClr val="bg1"/>
                </a:solidFill>
              </a:rPr>
              <a:t>, that is, the </a:t>
            </a:r>
            <a:r>
              <a:rPr lang="x-none" sz="2800" b="1" i="1" dirty="0">
                <a:solidFill>
                  <a:schemeClr val="bg1"/>
                </a:solidFill>
              </a:rPr>
              <a:t>vanishing</a:t>
            </a:r>
            <a:r>
              <a:rPr lang="x-none" sz="2800" b="1" dirty="0">
                <a:solidFill>
                  <a:schemeClr val="bg1"/>
                </a:solidFill>
              </a:rPr>
              <a:t> point; generally time </a:t>
            </a:r>
            <a:r>
              <a:rPr lang="x-none" sz="2800" b="1" i="1" dirty="0">
                <a:solidFill>
                  <a:schemeClr val="bg1"/>
                </a:solidFill>
              </a:rPr>
              <a:t>out of mind</a:t>
            </a:r>
            <a:r>
              <a:rPr lang="x-none" sz="2800" b="1" dirty="0">
                <a:solidFill>
                  <a:schemeClr val="bg1"/>
                </a:solidFill>
              </a:rPr>
              <a:t> (past or </a:t>
            </a:r>
            <a:r>
              <a:rPr lang="x-none" sz="2800" b="1" dirty="0" smtClean="0">
                <a:solidFill>
                  <a:schemeClr val="bg1"/>
                </a:solidFill>
              </a:rPr>
              <a:t>future</a:t>
            </a:r>
            <a:r>
              <a:rPr lang="en-US" sz="2800" b="1" dirty="0" smtClean="0">
                <a:solidFill>
                  <a:schemeClr val="bg1"/>
                </a:solidFill>
              </a:rPr>
              <a:t>).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OLAM found 438 times in Old Testament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Other OLAM items:  circumcision (Gen. 13:15); Passover (Exo. 12:14); slavery (Exo. 21:6); Candlesticks in Holy Place (Exo. 27:21); Levitical priesthood (Exo. 29:9); Peace offering (Exo. 29:28)</a:t>
            </a:r>
          </a:p>
        </p:txBody>
      </p:sp>
    </p:spTree>
    <p:extLst>
      <p:ext uri="{BB962C8B-B14F-4D97-AF65-F5344CB8AC3E}">
        <p14:creationId xmlns:p14="http://schemas.microsoft.com/office/powerpoint/2010/main" val="17955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Moral Law &amp; Ceremonial Law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Bible never uses these terms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Moral—Law of God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Ceremonial—Law of Moses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795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Moral Law &amp; Ceremonial Law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Bible never uses these terms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Moral—Law of God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Ceremonial—Law of Moses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Luke 2:22-24—Animal sacrifice both are law of God and law of Moses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2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Moral Law &amp; Ceremonial Law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Bible never uses these terms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Moral—Law of God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Ceremonial—Law of Moses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Luke 2:22-24—Animal sacrifice both are law of God and law of Moses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Leviticus 7:37-38—Many sacrifices were those commanded by God—hence law of God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288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Rom. 7--Delivered from “Moral” Law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Cannot be under both OT and NT testament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Dead to the law (v. 4)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elivered from the law (v. 6)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Dead to and delivered from the law which said, “You shall not covet (v. 7) law of God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133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Sabbath that Remains—Heb. 4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David spoke of a Sabbath (rest) came after Exodus</a:t>
            </a:r>
          </a:p>
        </p:txBody>
      </p:sp>
    </p:spTree>
    <p:extLst>
      <p:ext uri="{BB962C8B-B14F-4D97-AF65-F5344CB8AC3E}">
        <p14:creationId xmlns:p14="http://schemas.microsoft.com/office/powerpoint/2010/main" val="34255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Sabbath that Remains—Heb. 4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David spoke of a Sabbath (rest) came after Exodus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Sabbath was made know at Mt. Sinai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Joshua gave Promised land was place of rest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1000 years after Exodus and 500+ years after Joshua; David encouraged Jews to enter another rest—hence rest of Heb. 4 not Exodus or Joshua</a:t>
            </a:r>
          </a:p>
        </p:txBody>
      </p:sp>
    </p:spTree>
    <p:extLst>
      <p:ext uri="{BB962C8B-B14F-4D97-AF65-F5344CB8AC3E}">
        <p14:creationId xmlns:p14="http://schemas.microsoft.com/office/powerpoint/2010/main" val="16956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  </a:t>
            </a:r>
            <a:r>
              <a:rPr lang="en-US" sz="2400" b="1" dirty="0">
                <a:solidFill>
                  <a:schemeClr val="bg1"/>
                </a:solidFill>
              </a:rPr>
              <a:t>And Moses called all Israel, and said to them: "Hear, O Israel, the statutes and judgments which I speak in your hearing today, that you may learn them and be careful to observe them.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  </a:t>
            </a:r>
            <a:r>
              <a:rPr lang="en-US" sz="2400" b="1" dirty="0">
                <a:solidFill>
                  <a:schemeClr val="bg1"/>
                </a:solidFill>
              </a:rPr>
              <a:t>The LORD our God made a covenant with us in </a:t>
            </a:r>
            <a:r>
              <a:rPr lang="en-US" sz="2400" b="1" dirty="0" err="1">
                <a:solidFill>
                  <a:schemeClr val="bg1"/>
                </a:solidFill>
              </a:rPr>
              <a:t>Horeb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  </a:t>
            </a:r>
            <a:r>
              <a:rPr lang="en-US" sz="2400" b="1" dirty="0">
                <a:solidFill>
                  <a:schemeClr val="bg1"/>
                </a:solidFill>
              </a:rPr>
              <a:t>The LORD did not make this covenant with our fathers, but with us, those who are here today, all of us who are alive.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4  </a:t>
            </a:r>
            <a:r>
              <a:rPr lang="en-US" sz="2400" b="1" dirty="0">
                <a:solidFill>
                  <a:schemeClr val="bg1"/>
                </a:solidFill>
              </a:rPr>
              <a:t>The LORD talked with you face to face on the mountain from the midst of the fire.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Deut. 5:1-4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508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Sabbath that Remains—Heb. 4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David spoke of a Sabbath (rest) came after Exodus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Sabbath was made know at Mt. Sinai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Joshua gave Promised land was place of rest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1000 years after Exodus and 500+ years after Joshua; David encouraged Jews to enter another rest—hence rest of Heb. 4 not Exodus or Joshua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That rest is heaven: we must now LABOR to enter that rest—not that we must now rest on the 7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dayl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65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Jesus’ Eternal Plan of Salvation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9761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1841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Assumptions of SDA &amp; 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Sabbatarians</a:t>
            </a:r>
            <a:endParaRPr lang="en-US" sz="4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kept in the Garden of Eden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Adam, Noah, Abraham, Isaac, Jacob,  kept Sabbath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11551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Assumptions of SDA &amp; 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Sabbatarians</a:t>
            </a:r>
            <a:endParaRPr lang="en-US" sz="4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kept in the Garden of Eden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Adam, Noah, Abraham, Isaac, Jacob,  kept Sabbath</a:t>
            </a:r>
          </a:p>
          <a:p>
            <a:pPr algn="ctr"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Bible says: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  And Moses called all Israel, and said to them: "Hear, O Israel, the statutes and judgments which I speak in your hearing today, that you may learn them and be careful to observe them.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2  The LORD our God made a covenant with us in </a:t>
            </a:r>
            <a:r>
              <a:rPr lang="en-US" sz="2400" b="1" dirty="0" err="1">
                <a:solidFill>
                  <a:schemeClr val="bg1"/>
                </a:solidFill>
              </a:rPr>
              <a:t>Horeb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  </a:t>
            </a:r>
            <a:r>
              <a:rPr lang="en-US" sz="2400" b="1" dirty="0">
                <a:solidFill>
                  <a:srgbClr val="FFFF00"/>
                </a:solidFill>
              </a:rPr>
              <a:t>The LORD did not make this covenant with our fathers, </a:t>
            </a:r>
            <a:r>
              <a:rPr lang="en-US" sz="2400" b="1" dirty="0">
                <a:solidFill>
                  <a:schemeClr val="bg1"/>
                </a:solidFill>
              </a:rPr>
              <a:t>but with us, those who are here today, all of us who are alive.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4  The LORD talked with you face to face on the mountain from the midst of the fire.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Deut. 5:1-4</a:t>
            </a:r>
            <a:endParaRPr lang="en-US" sz="2400" b="1" dirty="0"/>
          </a:p>
          <a:p>
            <a:pPr algn="ctr">
              <a:spcAft>
                <a:spcPts val="600"/>
              </a:spcAft>
            </a:pPr>
            <a:endParaRPr lang="en-US" sz="2400" b="1" dirty="0" smtClean="0">
              <a:latin typeface="Calibri" charset="0"/>
              <a:ea typeface="Calibri" charset="0"/>
              <a:cs typeface="Times New Roman" charset="0"/>
            </a:endParaRPr>
          </a:p>
          <a:p>
            <a:pPr algn="ctr">
              <a:spcAft>
                <a:spcPts val="600"/>
              </a:spcAft>
            </a:pPr>
            <a:endParaRPr lang="en-US" sz="2400" b="1" dirty="0" smtClean="0">
              <a:latin typeface="Calibri" charset="0"/>
              <a:ea typeface="Calibri" charset="0"/>
              <a:cs typeface="Times New Roman" charset="0"/>
            </a:endParaRPr>
          </a:p>
          <a:p>
            <a:pPr lvl="1">
              <a:spcAft>
                <a:spcPts val="600"/>
              </a:spcAft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America in the mid-nineteenth century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Assumption that Sabbath </a:t>
            </a:r>
            <a:r>
              <a:rPr lang="en-US" sz="2400" b="1" dirty="0" err="1" smtClean="0">
                <a:latin typeface="Calibri" charset="0"/>
                <a:ea typeface="Calibri" charset="0"/>
                <a:cs typeface="Times New Roman" charset="0"/>
              </a:rPr>
              <a:t>sMormonism</a:t>
            </a: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—Book of Mormon 1831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latin typeface="Calibri" charset="0"/>
                <a:ea typeface="Calibri" charset="0"/>
                <a:cs typeface="Times New Roman" charset="0"/>
              </a:rPr>
              <a:t>Millerism</a:t>
            </a: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 (Adventists)—1844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Jehovah </a:t>
            </a:r>
            <a:r>
              <a:rPr lang="en-US" sz="2000" b="1" dirty="0" smtClean="0">
                <a:latin typeface="Calibri" charset="0"/>
                <a:ea typeface="Calibri" charset="0"/>
                <a:cs typeface="Times New Roman" charset="0"/>
              </a:rPr>
              <a:t>Witnesses—Bible Study--1870; Watch Tower--1881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William Miller—1843—”Jesus return between spring 1843 &amp; spring 1844”;  March 18, 1844; Oct. 22, 1845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2400" b="1" dirty="0" err="1" smtClean="0">
                <a:latin typeface="Calibri" charset="0"/>
                <a:ea typeface="Calibri" charset="0"/>
                <a:cs typeface="Times New Roman" charset="0"/>
              </a:rPr>
              <a:t>Millerism</a:t>
            </a: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 “captured” by Ellen G. White and began Seventh Day Adventist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charset="0"/>
                <a:ea typeface="Calibri" charset="0"/>
                <a:cs typeface="Times New Roman" charset="0"/>
              </a:rPr>
              <a:t>Study is not of the S.D.A; but of Sabbath teaching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Assumptions of SDA &amp; 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Sabbatarians</a:t>
            </a:r>
            <a:endParaRPr lang="en-US" sz="4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kept sin the Garden of Eden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Adam, Noah, Abraham, Isaac, Jacob,  kept Sabbath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was made know in Garden of Eden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Assumptions of SDA &amp; 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Sabbatarians</a:t>
            </a:r>
            <a:endParaRPr lang="en-US" sz="4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kept sin the Garden of Eden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Adam, Noah, Abraham, Isaac, Jacob,  kept Sabbath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Sabbath was made know in Garden of Eden</a:t>
            </a:r>
          </a:p>
          <a:p>
            <a:pPr algn="ctr"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 "/>
                <a:ea typeface="Calibri" charset="0"/>
                <a:cs typeface="Times New Roman" charset="0"/>
              </a:rPr>
              <a:t>Bible says:</a:t>
            </a:r>
          </a:p>
          <a:p>
            <a:pPr algn="just"/>
            <a:r>
              <a:rPr lang="x-none" sz="2400" b="1" dirty="0" smtClean="0">
                <a:solidFill>
                  <a:schemeClr val="bg1"/>
                </a:solidFill>
                <a:latin typeface="Calibri  "/>
              </a:rPr>
              <a:t>  13  </a:t>
            </a:r>
            <a:r>
              <a:rPr lang="x-none" sz="2400" b="1" dirty="0">
                <a:solidFill>
                  <a:schemeClr val="bg1"/>
                </a:solidFill>
                <a:latin typeface="Calibri  "/>
              </a:rPr>
              <a:t>"You came down also on Mount Sinai, And spoke with them from heaven, And gave them just ordinances and true laws, Good statutes and commandments. </a:t>
            </a:r>
            <a:endParaRPr lang="en-US" sz="2400" b="1" dirty="0">
              <a:solidFill>
                <a:schemeClr val="bg1"/>
              </a:solidFill>
              <a:latin typeface="Calibri  "/>
            </a:endParaRPr>
          </a:p>
          <a:p>
            <a:pPr algn="just"/>
            <a:r>
              <a:rPr lang="x-none" sz="2400" b="1" dirty="0" smtClean="0">
                <a:solidFill>
                  <a:schemeClr val="bg1"/>
                </a:solidFill>
                <a:latin typeface="Calibri  "/>
              </a:rPr>
              <a:t>  </a:t>
            </a:r>
            <a:r>
              <a:rPr lang="x-none" sz="2400" b="1" dirty="0" smtClean="0">
                <a:solidFill>
                  <a:srgbClr val="FFFF00"/>
                </a:solidFill>
                <a:latin typeface="Calibri  "/>
              </a:rPr>
              <a:t>14  </a:t>
            </a:r>
            <a:r>
              <a:rPr lang="x-none" sz="2400" b="1" dirty="0">
                <a:solidFill>
                  <a:srgbClr val="FFFF00"/>
                </a:solidFill>
                <a:latin typeface="Calibri  "/>
              </a:rPr>
              <a:t>You made known to them Your holy Sabbath</a:t>
            </a:r>
            <a:r>
              <a:rPr lang="x-none" sz="2400" b="1" dirty="0">
                <a:solidFill>
                  <a:schemeClr val="bg1"/>
                </a:solidFill>
                <a:latin typeface="Calibri  "/>
              </a:rPr>
              <a:t>, And commanded them precepts, statutes and laws, By the hand of Moses Your servant. </a:t>
            </a:r>
            <a:endParaRPr lang="en-US" sz="2400" b="1" dirty="0" smtClean="0">
              <a:solidFill>
                <a:schemeClr val="bg1"/>
              </a:solidFill>
              <a:latin typeface="Calibri  "/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  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latin typeface="Calibri  "/>
              </a:rPr>
              <a:t>				Neh. 9:13-14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5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2857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What About Genesis 2:3?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does text say—God sanctified 7</a:t>
            </a:r>
            <a:r>
              <a:rPr lang="en-US" sz="2800" b="1" baseline="300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day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sanctified 7</a:t>
            </a:r>
            <a:r>
              <a:rPr lang="en-US" sz="2800" b="1" baseline="300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day because he rest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sanctified as he was resting, but afterwards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When was it made know after the rest --Neh. 9:8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7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567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What About Genesis 2:3?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does text say—God sanctified 7</a:t>
            </a:r>
            <a:r>
              <a:rPr lang="en-US" sz="2800" b="1" baseline="300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day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sanctified 7</a:t>
            </a:r>
            <a:r>
              <a:rPr lang="en-US" sz="2800" b="1" baseline="300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day because he rest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sanctified as he was resting, but afterwards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When was it made know after the rest --Neh. 9:14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Moses wrote Gen. 2:3 2500 years after Eden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Compare Matt. 10:2-4 – written by Matthew 30+ years after Judas was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selectedcause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they had been slave; the were to remember the non-rest in Egypt when on the 7</a:t>
            </a:r>
            <a:r>
              <a:rPr lang="en-US" sz="2800" b="1" baseline="30000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day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Why was Sabbath Given?—Deut. 5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given to the fathers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Given at Mt. Sinai BECAUSE Jews had been slaves (Deut. 5:15)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4555</TotalTime>
  <Words>1201</Words>
  <Application>Microsoft Office PowerPoint</Application>
  <PresentationFormat>On-screen Show (4:3)</PresentationFormat>
  <Paragraphs>127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</vt:lpstr>
      <vt:lpstr>Calibri  </vt:lpstr>
      <vt:lpstr>Calibri Light</vt:lpstr>
      <vt:lpstr>Georgia</vt:lpstr>
      <vt:lpstr>Lucida Calligraphy</vt:lpstr>
      <vt:lpstr>Times New Roman</vt:lpstr>
      <vt:lpstr>Office Theme</vt:lpstr>
      <vt:lpstr>Seventh Day Adventists A Study of the Sabbath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David</cp:lastModifiedBy>
  <cp:revision>174</cp:revision>
  <cp:lastPrinted>2018-02-25T21:45:26Z</cp:lastPrinted>
  <dcterms:created xsi:type="dcterms:W3CDTF">2016-03-27T21:00:01Z</dcterms:created>
  <dcterms:modified xsi:type="dcterms:W3CDTF">2018-02-25T21:45:43Z</dcterms:modified>
</cp:coreProperties>
</file>