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70" r:id="rId15"/>
    <p:sldId id="269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002" autoAdjust="0"/>
    <p:restoredTop sz="94660"/>
  </p:normalViewPr>
  <p:slideViewPr>
    <p:cSldViewPr snapToGrid="0">
      <p:cViewPr varScale="1">
        <p:scale>
          <a:sx n="108" d="100"/>
          <a:sy n="108" d="100"/>
        </p:scale>
        <p:origin x="136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4C7EF6-387F-46BA-9CC7-3889A1EFE05C}" type="datetimeFigureOut">
              <a:rPr lang="en-US" smtClean="0"/>
              <a:t>2/25/2018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84830-23E9-44AB-A597-3415924ED814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15901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4C7EF6-387F-46BA-9CC7-3889A1EFE05C}" type="datetimeFigureOut">
              <a:rPr lang="en-US" smtClean="0"/>
              <a:t>2/25/2018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84830-23E9-44AB-A597-3415924ED8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71836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4C7EF6-387F-46BA-9CC7-3889A1EFE05C}" type="datetimeFigureOut">
              <a:rPr lang="en-US" smtClean="0"/>
              <a:t>2/25/2018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84830-23E9-44AB-A597-3415924ED8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480158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4C7EF6-387F-46BA-9CC7-3889A1EFE05C}" type="datetimeFigureOut">
              <a:rPr lang="en-US" smtClean="0"/>
              <a:t>2/25/2018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84830-23E9-44AB-A597-3415924ED8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089034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4C7EF6-387F-46BA-9CC7-3889A1EFE05C}" type="datetimeFigureOut">
              <a:rPr lang="en-US" smtClean="0"/>
              <a:t>2/25/2018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84830-23E9-44AB-A597-3415924ED8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548558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4C7EF6-387F-46BA-9CC7-3889A1EFE05C}" type="datetimeFigureOut">
              <a:rPr lang="en-US" smtClean="0"/>
              <a:t>2/25/2018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84830-23E9-44AB-A597-3415924ED8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626429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4C7EF6-387F-46BA-9CC7-3889A1EFE05C}" type="datetimeFigureOut">
              <a:rPr lang="en-US" smtClean="0"/>
              <a:t>2/25/2018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84830-23E9-44AB-A597-3415924ED8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515187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4C7EF6-387F-46BA-9CC7-3889A1EFE05C}" type="datetimeFigureOut">
              <a:rPr lang="en-US" smtClean="0"/>
              <a:t>2/25/2018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84830-23E9-44AB-A597-3415924ED8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69747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7571" y="1338349"/>
            <a:ext cx="8748106" cy="5519651"/>
          </a:xfrm>
        </p:spPr>
        <p:txBody>
          <a:bodyPr/>
          <a:lstStyle>
            <a:lvl1pPr>
              <a:defRPr b="1">
                <a:effectLst>
                  <a:glow rad="38100">
                    <a:schemeClr val="bg1"/>
                  </a:glow>
                  <a:outerShdw blurRad="50800" dist="50800" dir="2700000" algn="ctr" rotWithShape="0">
                    <a:schemeClr val="bg1"/>
                  </a:outerShdw>
                </a:effectLst>
              </a:defRPr>
            </a:lvl1pPr>
            <a:lvl2pPr marL="573088" indent="-228600">
              <a:buFont typeface="Calibri" panose="020F0502020204030204" pitchFamily="34" charset="0"/>
              <a:buChar char="−"/>
              <a:defRPr b="1">
                <a:effectLst>
                  <a:glow rad="38100">
                    <a:schemeClr val="bg1"/>
                  </a:glow>
                  <a:outerShdw blurRad="50800" dist="50800" dir="2700000" algn="ctr" rotWithShape="0">
                    <a:schemeClr val="bg1"/>
                  </a:outerShdw>
                </a:effectLst>
              </a:defRPr>
            </a:lvl2pPr>
            <a:lvl3pPr>
              <a:defRPr b="1">
                <a:effectLst>
                  <a:glow rad="38100">
                    <a:schemeClr val="bg1"/>
                  </a:glow>
                  <a:outerShdw blurRad="50800" dist="50800" dir="2700000" algn="ctr" rotWithShape="0">
                    <a:schemeClr val="bg1"/>
                  </a:outerShdw>
                </a:effectLst>
              </a:defRPr>
            </a:lvl3pPr>
            <a:lvl4pPr>
              <a:defRPr b="1">
                <a:effectLst>
                  <a:glow rad="38100">
                    <a:schemeClr val="bg1"/>
                  </a:glow>
                  <a:outerShdw blurRad="50800" dist="50800" dir="2700000" algn="ctr" rotWithShape="0">
                    <a:schemeClr val="bg1"/>
                  </a:outerShdw>
                </a:effectLst>
              </a:defRPr>
            </a:lvl4pPr>
            <a:lvl5pPr>
              <a:defRPr b="1">
                <a:effectLst>
                  <a:glow rad="38100">
                    <a:schemeClr val="bg1"/>
                  </a:glow>
                  <a:outerShdw blurRad="50800" dist="50800" dir="2700000" algn="ctr" rotWithShape="0">
                    <a:schemeClr val="bg1"/>
                  </a:outerShdw>
                </a:effectLst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07803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7571" y="2211184"/>
            <a:ext cx="8748106" cy="4646815"/>
          </a:xfrm>
        </p:spPr>
        <p:txBody>
          <a:bodyPr/>
          <a:lstStyle>
            <a:lvl1pPr>
              <a:defRPr b="1">
                <a:effectLst>
                  <a:glow rad="38100">
                    <a:schemeClr val="bg1"/>
                  </a:glow>
                  <a:outerShdw blurRad="50800" dist="50800" dir="2700000" algn="ctr" rotWithShape="0">
                    <a:schemeClr val="bg1"/>
                  </a:outerShdw>
                </a:effectLst>
              </a:defRPr>
            </a:lvl1pPr>
            <a:lvl2pPr marL="573088" indent="-228600">
              <a:buFont typeface="Calibri" panose="020F0502020204030204" pitchFamily="34" charset="0"/>
              <a:buChar char="−"/>
              <a:defRPr b="1">
                <a:effectLst>
                  <a:glow rad="38100">
                    <a:schemeClr val="bg1"/>
                  </a:glow>
                  <a:outerShdw blurRad="50800" dist="50800" dir="2700000" algn="ctr" rotWithShape="0">
                    <a:schemeClr val="bg1"/>
                  </a:outerShdw>
                </a:effectLst>
              </a:defRPr>
            </a:lvl2pPr>
            <a:lvl3pPr>
              <a:defRPr b="1">
                <a:effectLst>
                  <a:glow rad="38100">
                    <a:schemeClr val="bg1"/>
                  </a:glow>
                  <a:outerShdw blurRad="50800" dist="50800" dir="2700000" algn="ctr" rotWithShape="0">
                    <a:schemeClr val="bg1"/>
                  </a:outerShdw>
                </a:effectLst>
              </a:defRPr>
            </a:lvl3pPr>
            <a:lvl4pPr>
              <a:defRPr b="1">
                <a:effectLst>
                  <a:glow rad="38100">
                    <a:schemeClr val="bg1"/>
                  </a:glow>
                  <a:outerShdw blurRad="50800" dist="50800" dir="2700000" algn="ctr" rotWithShape="0">
                    <a:schemeClr val="bg1"/>
                  </a:outerShdw>
                </a:effectLst>
              </a:defRPr>
            </a:lvl4pPr>
            <a:lvl5pPr>
              <a:defRPr b="1">
                <a:effectLst>
                  <a:glow rad="38100">
                    <a:schemeClr val="bg1"/>
                  </a:glow>
                  <a:outerShdw blurRad="50800" dist="50800" dir="2700000" algn="ctr" rotWithShape="0">
                    <a:schemeClr val="bg1"/>
                  </a:outerShdw>
                </a:effectLst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75744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7571" y="2299317"/>
            <a:ext cx="8748106" cy="4558682"/>
          </a:xfrm>
        </p:spPr>
        <p:txBody>
          <a:bodyPr/>
          <a:lstStyle>
            <a:lvl1pPr>
              <a:defRPr b="1">
                <a:effectLst>
                  <a:glow rad="38100">
                    <a:schemeClr val="bg1"/>
                  </a:glow>
                  <a:outerShdw blurRad="50800" dist="50800" dir="2700000" algn="ctr" rotWithShape="0">
                    <a:schemeClr val="bg1"/>
                  </a:outerShdw>
                </a:effectLst>
              </a:defRPr>
            </a:lvl1pPr>
            <a:lvl2pPr marL="573088" indent="-228600">
              <a:buFont typeface="Calibri" panose="020F0502020204030204" pitchFamily="34" charset="0"/>
              <a:buChar char="−"/>
              <a:defRPr b="1">
                <a:effectLst>
                  <a:glow rad="38100">
                    <a:schemeClr val="bg1"/>
                  </a:glow>
                  <a:outerShdw blurRad="50800" dist="50800" dir="2700000" algn="ctr" rotWithShape="0">
                    <a:schemeClr val="bg1"/>
                  </a:outerShdw>
                </a:effectLst>
              </a:defRPr>
            </a:lvl2pPr>
            <a:lvl3pPr>
              <a:defRPr b="1">
                <a:effectLst>
                  <a:glow rad="38100">
                    <a:schemeClr val="bg1"/>
                  </a:glow>
                  <a:outerShdw blurRad="50800" dist="50800" dir="2700000" algn="ctr" rotWithShape="0">
                    <a:schemeClr val="bg1"/>
                  </a:outerShdw>
                </a:effectLst>
              </a:defRPr>
            </a:lvl3pPr>
            <a:lvl4pPr>
              <a:defRPr b="1">
                <a:effectLst>
                  <a:glow rad="38100">
                    <a:schemeClr val="bg1"/>
                  </a:glow>
                  <a:outerShdw blurRad="50800" dist="50800" dir="2700000" algn="ctr" rotWithShape="0">
                    <a:schemeClr val="bg1"/>
                  </a:outerShdw>
                </a:effectLst>
              </a:defRPr>
            </a:lvl4pPr>
            <a:lvl5pPr>
              <a:defRPr b="1">
                <a:effectLst>
                  <a:glow rad="38100">
                    <a:schemeClr val="bg1"/>
                  </a:glow>
                  <a:outerShdw blurRad="50800" dist="50800" dir="2700000" algn="ctr" rotWithShape="0">
                    <a:schemeClr val="bg1"/>
                  </a:outerShdw>
                </a:effectLst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43055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7571" y="2211184"/>
            <a:ext cx="8748106" cy="4646815"/>
          </a:xfrm>
        </p:spPr>
        <p:txBody>
          <a:bodyPr/>
          <a:lstStyle>
            <a:lvl1pPr>
              <a:defRPr b="1">
                <a:effectLst>
                  <a:glow rad="38100">
                    <a:schemeClr val="bg1"/>
                  </a:glow>
                  <a:outerShdw blurRad="50800" dist="50800" dir="2700000" algn="ctr" rotWithShape="0">
                    <a:schemeClr val="bg1"/>
                  </a:outerShdw>
                </a:effectLst>
              </a:defRPr>
            </a:lvl1pPr>
            <a:lvl2pPr marL="573088" indent="-228600">
              <a:buFont typeface="Calibri" panose="020F0502020204030204" pitchFamily="34" charset="0"/>
              <a:buChar char="−"/>
              <a:defRPr b="1">
                <a:effectLst>
                  <a:glow rad="38100">
                    <a:schemeClr val="bg1"/>
                  </a:glow>
                  <a:outerShdw blurRad="50800" dist="50800" dir="2700000" algn="ctr" rotWithShape="0">
                    <a:schemeClr val="bg1"/>
                  </a:outerShdw>
                </a:effectLst>
              </a:defRPr>
            </a:lvl2pPr>
            <a:lvl3pPr>
              <a:defRPr b="1">
                <a:effectLst>
                  <a:glow rad="38100">
                    <a:schemeClr val="bg1"/>
                  </a:glow>
                  <a:outerShdw blurRad="50800" dist="50800" dir="2700000" algn="ctr" rotWithShape="0">
                    <a:schemeClr val="bg1"/>
                  </a:outerShdw>
                </a:effectLst>
              </a:defRPr>
            </a:lvl3pPr>
            <a:lvl4pPr>
              <a:defRPr b="1">
                <a:effectLst>
                  <a:glow rad="38100">
                    <a:schemeClr val="bg1"/>
                  </a:glow>
                  <a:outerShdw blurRad="50800" dist="50800" dir="2700000" algn="ctr" rotWithShape="0">
                    <a:schemeClr val="bg1"/>
                  </a:outerShdw>
                </a:effectLst>
              </a:defRPr>
            </a:lvl4pPr>
            <a:lvl5pPr>
              <a:defRPr b="1">
                <a:effectLst>
                  <a:glow rad="38100">
                    <a:schemeClr val="bg1"/>
                  </a:glow>
                  <a:outerShdw blurRad="50800" dist="50800" dir="2700000" algn="ctr" rotWithShape="0">
                    <a:schemeClr val="bg1"/>
                  </a:outerShdw>
                </a:effectLst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43510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-1496924"/>
            <a:ext cx="7886700" cy="1325563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7571" y="1338349"/>
            <a:ext cx="8748106" cy="5519651"/>
          </a:xfrm>
        </p:spPr>
        <p:txBody>
          <a:bodyPr/>
          <a:lstStyle>
            <a:lvl1pPr>
              <a:defRPr b="1">
                <a:effectLst>
                  <a:glow rad="38100">
                    <a:schemeClr val="bg1"/>
                  </a:glow>
                  <a:outerShdw blurRad="50800" dist="50800" dir="2700000" algn="ctr" rotWithShape="0">
                    <a:schemeClr val="bg1"/>
                  </a:outerShdw>
                </a:effectLst>
              </a:defRPr>
            </a:lvl1pPr>
            <a:lvl2pPr marL="573088" indent="-228600">
              <a:buFont typeface="Calibri" panose="020F0502020204030204" pitchFamily="34" charset="0"/>
              <a:buChar char="−"/>
              <a:defRPr b="1">
                <a:effectLst>
                  <a:glow rad="38100">
                    <a:schemeClr val="bg1"/>
                  </a:glow>
                  <a:outerShdw blurRad="50800" dist="50800" dir="2700000" algn="ctr" rotWithShape="0">
                    <a:schemeClr val="bg1"/>
                  </a:outerShdw>
                </a:effectLst>
              </a:defRPr>
            </a:lvl2pPr>
            <a:lvl3pPr>
              <a:defRPr b="1">
                <a:effectLst>
                  <a:glow rad="38100">
                    <a:schemeClr val="bg1"/>
                  </a:glow>
                  <a:outerShdw blurRad="50800" dist="50800" dir="2700000" algn="ctr" rotWithShape="0">
                    <a:schemeClr val="bg1"/>
                  </a:outerShdw>
                </a:effectLst>
              </a:defRPr>
            </a:lvl3pPr>
            <a:lvl4pPr>
              <a:defRPr b="1">
                <a:effectLst>
                  <a:glow rad="38100">
                    <a:schemeClr val="bg1"/>
                  </a:glow>
                  <a:outerShdw blurRad="50800" dist="50800" dir="2700000" algn="ctr" rotWithShape="0">
                    <a:schemeClr val="bg1"/>
                  </a:outerShdw>
                </a:effectLst>
              </a:defRPr>
            </a:lvl4pPr>
            <a:lvl5pPr>
              <a:defRPr b="1">
                <a:effectLst>
                  <a:glow rad="38100">
                    <a:schemeClr val="bg1"/>
                  </a:glow>
                  <a:outerShdw blurRad="50800" dist="50800" dir="2700000" algn="ctr" rotWithShape="0">
                    <a:schemeClr val="bg1"/>
                  </a:outerShdw>
                </a:effectLst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51007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7571" y="1338349"/>
            <a:ext cx="8748106" cy="5519651"/>
          </a:xfrm>
        </p:spPr>
        <p:txBody>
          <a:bodyPr/>
          <a:lstStyle>
            <a:lvl1pPr>
              <a:defRPr b="1">
                <a:effectLst>
                  <a:glow rad="38100">
                    <a:schemeClr val="bg1"/>
                  </a:glow>
                  <a:outerShdw blurRad="50800" dist="50800" dir="2700000" algn="ctr" rotWithShape="0">
                    <a:schemeClr val="bg1"/>
                  </a:outerShdw>
                </a:effectLst>
              </a:defRPr>
            </a:lvl1pPr>
            <a:lvl2pPr marL="573088" indent="-228600">
              <a:buFont typeface="Calibri" panose="020F0502020204030204" pitchFamily="34" charset="0"/>
              <a:buChar char="−"/>
              <a:defRPr b="1">
                <a:effectLst>
                  <a:glow rad="38100">
                    <a:schemeClr val="bg1"/>
                  </a:glow>
                  <a:outerShdw blurRad="50800" dist="50800" dir="2700000" algn="ctr" rotWithShape="0">
                    <a:schemeClr val="bg1"/>
                  </a:outerShdw>
                </a:effectLst>
              </a:defRPr>
            </a:lvl2pPr>
            <a:lvl3pPr>
              <a:defRPr b="1">
                <a:effectLst>
                  <a:glow rad="38100">
                    <a:schemeClr val="bg1"/>
                  </a:glow>
                  <a:outerShdw blurRad="50800" dist="50800" dir="2700000" algn="ctr" rotWithShape="0">
                    <a:schemeClr val="bg1"/>
                  </a:outerShdw>
                </a:effectLst>
              </a:defRPr>
            </a:lvl3pPr>
            <a:lvl4pPr>
              <a:defRPr b="1">
                <a:effectLst>
                  <a:glow rad="38100">
                    <a:schemeClr val="bg1"/>
                  </a:glow>
                  <a:outerShdw blurRad="50800" dist="50800" dir="2700000" algn="ctr" rotWithShape="0">
                    <a:schemeClr val="bg1"/>
                  </a:outerShdw>
                </a:effectLst>
              </a:defRPr>
            </a:lvl4pPr>
            <a:lvl5pPr>
              <a:defRPr b="1">
                <a:effectLst>
                  <a:glow rad="38100">
                    <a:schemeClr val="bg1"/>
                  </a:glow>
                  <a:outerShdw blurRad="50800" dist="50800" dir="2700000" algn="ctr" rotWithShape="0">
                    <a:schemeClr val="bg1"/>
                  </a:outerShdw>
                </a:effectLst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84705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4C7EF6-387F-46BA-9CC7-3889A1EFE05C}" type="datetimeFigureOut">
              <a:rPr lang="en-US" smtClean="0"/>
              <a:t>2/25/2018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84830-23E9-44AB-A597-3415924ED8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44741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4C7EF6-387F-46BA-9CC7-3889A1EFE05C}" type="datetimeFigureOut">
              <a:rPr lang="en-US" smtClean="0"/>
              <a:t>2/25/2018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84830-23E9-44AB-A597-3415924ED8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93492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4C7EF6-387F-46BA-9CC7-3889A1EFE05C}" type="datetimeFigureOut">
              <a:rPr lang="en-US" smtClean="0"/>
              <a:t>2/25/2018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E84830-23E9-44AB-A597-3415924ED8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57765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73" r:id="rId3"/>
    <p:sldLayoutId id="2147483675" r:id="rId4"/>
    <p:sldLayoutId id="2147483674" r:id="rId5"/>
    <p:sldLayoutId id="2147483672" r:id="rId6"/>
    <p:sldLayoutId id="2147483676" r:id="rId7"/>
    <p:sldLayoutId id="2147483663" r:id="rId8"/>
    <p:sldLayoutId id="2147483664" r:id="rId9"/>
    <p:sldLayoutId id="2147483665" r:id="rId10"/>
    <p:sldLayoutId id="2147483666" r:id="rId11"/>
    <p:sldLayoutId id="2147483667" r:id="rId12"/>
    <p:sldLayoutId id="2147483668" r:id="rId13"/>
    <p:sldLayoutId id="2147483669" r:id="rId14"/>
    <p:sldLayoutId id="2147483670" r:id="rId15"/>
    <p:sldLayoutId id="2147483671" r:id="rId1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946444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7571" y="2299317"/>
            <a:ext cx="8748106" cy="3355759"/>
          </a:xfrm>
        </p:spPr>
        <p:txBody>
          <a:bodyPr numCol="1">
            <a:normAutofit fontScale="85000" lnSpcReduction="10000"/>
          </a:bodyPr>
          <a:lstStyle/>
          <a:p>
            <a:pPr marL="511175" indent="-511175">
              <a:buFont typeface="+mj-lt"/>
              <a:buAutoNum type="arabicPeriod" startAt="9"/>
            </a:pPr>
            <a:r>
              <a:rPr lang="en-US" dirty="0"/>
              <a:t>Pray for each one and…</a:t>
            </a:r>
            <a:r>
              <a:rPr lang="en-US" u="sng" dirty="0"/>
              <a:t>Give</a:t>
            </a:r>
            <a:r>
              <a:rPr lang="en-US" dirty="0"/>
              <a:t> at least one person a church </a:t>
            </a:r>
            <a:r>
              <a:rPr lang="en-US" dirty="0" smtClean="0"/>
              <a:t>business </a:t>
            </a:r>
            <a:r>
              <a:rPr lang="en-US" dirty="0"/>
              <a:t>card.</a:t>
            </a:r>
          </a:p>
          <a:p>
            <a:pPr marL="511175" indent="-511175">
              <a:buFont typeface="+mj-lt"/>
              <a:buAutoNum type="arabicPeriod" startAt="9"/>
            </a:pPr>
            <a:r>
              <a:rPr lang="en-US" dirty="0"/>
              <a:t>Pray for each one and…</a:t>
            </a:r>
            <a:r>
              <a:rPr lang="en-US" u="sng" dirty="0"/>
              <a:t>Give</a:t>
            </a:r>
            <a:r>
              <a:rPr lang="en-US" dirty="0"/>
              <a:t> at least one person a Bible tract.</a:t>
            </a:r>
          </a:p>
          <a:p>
            <a:pPr marL="511175" indent="-511175">
              <a:buFont typeface="+mj-lt"/>
              <a:buAutoNum type="arabicPeriod" startAt="9"/>
            </a:pPr>
            <a:r>
              <a:rPr lang="en-US" dirty="0"/>
              <a:t>Pray for each one and…</a:t>
            </a:r>
            <a:r>
              <a:rPr lang="en-US" u="sng" dirty="0"/>
              <a:t>Give</a:t>
            </a:r>
            <a:r>
              <a:rPr lang="en-US" dirty="0"/>
              <a:t> at least one person a Bible </a:t>
            </a:r>
            <a:r>
              <a:rPr lang="en-US" dirty="0" smtClean="0"/>
              <a:t>bookmark</a:t>
            </a:r>
            <a:r>
              <a:rPr lang="en-US" dirty="0"/>
              <a:t>.</a:t>
            </a:r>
          </a:p>
          <a:p>
            <a:pPr marL="511175" indent="-511175">
              <a:buFont typeface="+mj-lt"/>
              <a:buAutoNum type="arabicPeriod" startAt="9"/>
            </a:pPr>
            <a:r>
              <a:rPr lang="en-US" dirty="0"/>
              <a:t>Pray for each one and…</a:t>
            </a:r>
            <a:r>
              <a:rPr lang="en-US" u="sng" dirty="0"/>
              <a:t>Give</a:t>
            </a:r>
            <a:r>
              <a:rPr lang="en-US" dirty="0"/>
              <a:t> at least one person a “Searching for Truth” DVD.</a:t>
            </a:r>
          </a:p>
          <a:p>
            <a:pPr marL="511175" indent="-511175">
              <a:buFont typeface="+mj-lt"/>
              <a:buAutoNum type="arabicPeriod" startAt="9"/>
            </a:pPr>
            <a:r>
              <a:rPr lang="en-US" dirty="0"/>
              <a:t>Pray for each one and…</a:t>
            </a:r>
            <a:r>
              <a:rPr lang="en-US" u="sng" dirty="0"/>
              <a:t>Give</a:t>
            </a:r>
            <a:r>
              <a:rPr lang="en-US" dirty="0"/>
              <a:t> at least one person a copy of this week’s church bulletin.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1652" y="3661392"/>
            <a:ext cx="5534025" cy="3162300"/>
          </a:xfrm>
          <a:prstGeom prst="rect">
            <a:avLst/>
          </a:prstGeom>
          <a:ln w="19050">
            <a:solidFill>
              <a:schemeClr val="bg2">
                <a:lumMod val="50000"/>
              </a:schemeClr>
            </a:solidFill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787" y="933450"/>
            <a:ext cx="5534025" cy="3162300"/>
          </a:xfrm>
          <a:prstGeom prst="rect">
            <a:avLst/>
          </a:prstGeom>
          <a:ln w="19050">
            <a:solidFill>
              <a:schemeClr val="bg2">
                <a:lumMod val="50000"/>
              </a:schemeClr>
            </a:solidFill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10" t="1437" r="3587" b="1922"/>
          <a:stretch/>
        </p:blipFill>
        <p:spPr>
          <a:xfrm>
            <a:off x="3467603" y="88407"/>
            <a:ext cx="2692114" cy="6731493"/>
          </a:xfrm>
          <a:prstGeom prst="rect">
            <a:avLst/>
          </a:prstGeom>
          <a:ln w="12700">
            <a:solidFill>
              <a:schemeClr val="bg2">
                <a:lumMod val="50000"/>
              </a:schemeClr>
            </a:solidFill>
          </a:ln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66" t="1740" r="3472" b="1565"/>
          <a:stretch/>
        </p:blipFill>
        <p:spPr>
          <a:xfrm>
            <a:off x="625692" y="88407"/>
            <a:ext cx="2662090" cy="6735285"/>
          </a:xfrm>
          <a:prstGeom prst="rect">
            <a:avLst/>
          </a:prstGeom>
          <a:ln w="12700">
            <a:solidFill>
              <a:schemeClr val="bg2">
                <a:lumMod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18250687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5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0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00"/>
                            </p:stCondLst>
                            <p:childTnLst>
                              <p:par>
                                <p:cTn id="6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1">
            <a:normAutofit fontScale="85000" lnSpcReduction="20000"/>
          </a:bodyPr>
          <a:lstStyle/>
          <a:p>
            <a:pPr marL="514350" indent="-514350">
              <a:buFont typeface="+mj-lt"/>
              <a:buAutoNum type="arabicPeriod" startAt="14"/>
            </a:pPr>
            <a:r>
              <a:rPr lang="en-US" dirty="0"/>
              <a:t>Pray for each one and…</a:t>
            </a:r>
            <a:r>
              <a:rPr lang="en-US" u="sng" dirty="0"/>
              <a:t>Send</a:t>
            </a:r>
            <a:r>
              <a:rPr lang="en-US" dirty="0"/>
              <a:t> at least one person a link to the church website.</a:t>
            </a:r>
          </a:p>
          <a:p>
            <a:pPr marL="514350" indent="-514350">
              <a:buFont typeface="+mj-lt"/>
              <a:buAutoNum type="arabicPeriod" startAt="14"/>
            </a:pPr>
            <a:r>
              <a:rPr lang="en-US" dirty="0"/>
              <a:t>Pray for each one and…</a:t>
            </a:r>
            <a:r>
              <a:rPr lang="en-US" u="sng" dirty="0"/>
              <a:t>Send</a:t>
            </a:r>
            <a:r>
              <a:rPr lang="en-US" dirty="0"/>
              <a:t> at least one person a link to a specific article/sermon on the church website.</a:t>
            </a:r>
          </a:p>
          <a:p>
            <a:pPr marL="514350" indent="-514350">
              <a:buFont typeface="+mj-lt"/>
              <a:buAutoNum type="arabicPeriod" startAt="14"/>
            </a:pPr>
            <a:r>
              <a:rPr lang="en-US" dirty="0"/>
              <a:t>Pray for each one and…</a:t>
            </a:r>
            <a:r>
              <a:rPr lang="en-US" u="sng" dirty="0"/>
              <a:t>Send</a:t>
            </a:r>
            <a:r>
              <a:rPr lang="en-US" dirty="0"/>
              <a:t> at least one person a link to an article on ApologeticsPress.org or ChristianCourier.com</a:t>
            </a:r>
          </a:p>
          <a:p>
            <a:pPr marL="514350" indent="-514350">
              <a:buFont typeface="+mj-lt"/>
              <a:buAutoNum type="arabicPeriod" startAt="14"/>
            </a:pPr>
            <a:r>
              <a:rPr lang="en-US" dirty="0"/>
              <a:t>Pray for each one and…</a:t>
            </a:r>
            <a:r>
              <a:rPr lang="en-US" u="sng" dirty="0"/>
              <a:t>Send</a:t>
            </a:r>
            <a:r>
              <a:rPr lang="en-US" dirty="0"/>
              <a:t> at least one person an encouraging Bible verse to read and contemplate.</a:t>
            </a:r>
          </a:p>
          <a:p>
            <a:pPr marL="514350" indent="-514350">
              <a:buFont typeface="+mj-lt"/>
              <a:buAutoNum type="arabicPeriod" startAt="14"/>
            </a:pPr>
            <a:r>
              <a:rPr lang="en-US" dirty="0"/>
              <a:t>Pray for each one and…</a:t>
            </a:r>
            <a:r>
              <a:rPr lang="en-US" u="sng" dirty="0"/>
              <a:t>Invite</a:t>
            </a:r>
            <a:r>
              <a:rPr lang="en-US" dirty="0"/>
              <a:t> at least one person to church this Sunday.</a:t>
            </a:r>
          </a:p>
          <a:p>
            <a:pPr marL="514350" indent="-514350">
              <a:buFont typeface="+mj-lt"/>
              <a:buAutoNum type="arabicPeriod" startAt="14"/>
            </a:pPr>
            <a:r>
              <a:rPr lang="en-US" dirty="0"/>
              <a:t>Pray for each one and…</a:t>
            </a:r>
            <a:r>
              <a:rPr lang="en-US" u="sng" dirty="0"/>
              <a:t>Invite</a:t>
            </a:r>
            <a:r>
              <a:rPr lang="en-US" dirty="0"/>
              <a:t> at least one person to a church event.</a:t>
            </a:r>
          </a:p>
          <a:p>
            <a:pPr marL="514350" indent="-514350">
              <a:buFont typeface="+mj-lt"/>
              <a:buAutoNum type="arabicPeriod" startAt="14"/>
            </a:pPr>
            <a:r>
              <a:rPr lang="en-US" dirty="0"/>
              <a:t>Pray for each one and…</a:t>
            </a:r>
            <a:r>
              <a:rPr lang="en-US" u="sng" dirty="0"/>
              <a:t>Invite</a:t>
            </a:r>
            <a:r>
              <a:rPr lang="en-US" dirty="0"/>
              <a:t> at least one person to have coffee or come to your place for dinner (just for a visit).</a:t>
            </a:r>
          </a:p>
        </p:txBody>
      </p:sp>
    </p:spTree>
    <p:extLst>
      <p:ext uri="{BB962C8B-B14F-4D97-AF65-F5344CB8AC3E}">
        <p14:creationId xmlns:p14="http://schemas.microsoft.com/office/powerpoint/2010/main" val="32301494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7571" y="2299318"/>
            <a:ext cx="8748106" cy="2512379"/>
          </a:xfrm>
        </p:spPr>
        <p:txBody>
          <a:bodyPr numCol="1">
            <a:normAutofit fontScale="85000" lnSpcReduction="10000"/>
          </a:bodyPr>
          <a:lstStyle/>
          <a:p>
            <a:pPr marL="514350" indent="-514350">
              <a:buFont typeface="+mj-lt"/>
              <a:buAutoNum type="arabicPeriod" startAt="21"/>
            </a:pPr>
            <a:r>
              <a:rPr lang="en-US" dirty="0"/>
              <a:t>Pray for each one and…</a:t>
            </a:r>
            <a:r>
              <a:rPr lang="en-US" u="sng" dirty="0"/>
              <a:t>Say</a:t>
            </a:r>
            <a:r>
              <a:rPr lang="en-US" dirty="0"/>
              <a:t> to at least one person, “I sure am ready for Jesus to come back.  How about you?”</a:t>
            </a:r>
          </a:p>
          <a:p>
            <a:pPr marL="514350" indent="-514350">
              <a:buFont typeface="+mj-lt"/>
              <a:buAutoNum type="arabicPeriod" startAt="21"/>
            </a:pPr>
            <a:r>
              <a:rPr lang="en-US" dirty="0"/>
              <a:t>Pray for each one and…</a:t>
            </a:r>
            <a:r>
              <a:rPr lang="en-US" u="sng" dirty="0"/>
              <a:t>Say</a:t>
            </a:r>
            <a:r>
              <a:rPr lang="en-US" dirty="0"/>
              <a:t> to at least one person, “I’ve been reading my Bible a lot recently.  Have you read much of it?”</a:t>
            </a:r>
          </a:p>
          <a:p>
            <a:pPr marL="514350" indent="-514350">
              <a:buFont typeface="+mj-lt"/>
              <a:buAutoNum type="arabicPeriod" startAt="21"/>
            </a:pPr>
            <a:r>
              <a:rPr lang="en-US" dirty="0"/>
              <a:t>Pray for each one and…</a:t>
            </a:r>
            <a:r>
              <a:rPr lang="en-US" u="sng" dirty="0"/>
              <a:t>Say</a:t>
            </a:r>
            <a:r>
              <a:rPr lang="en-US" dirty="0"/>
              <a:t> to at least one person, “God has made a huge difference in my life.  I'd like to tell you how some time.  Ok?”</a:t>
            </a:r>
          </a:p>
        </p:txBody>
      </p:sp>
    </p:spTree>
    <p:extLst>
      <p:ext uri="{BB962C8B-B14F-4D97-AF65-F5344CB8AC3E}">
        <p14:creationId xmlns:p14="http://schemas.microsoft.com/office/powerpoint/2010/main" val="19506179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7571" y="2299317"/>
            <a:ext cx="8748106" cy="3906174"/>
          </a:xfrm>
        </p:spPr>
        <p:txBody>
          <a:bodyPr numCol="1">
            <a:normAutofit fontScale="85000" lnSpcReduction="10000"/>
          </a:bodyPr>
          <a:lstStyle/>
          <a:p>
            <a:pPr marL="514350" indent="-514350">
              <a:buFont typeface="+mj-lt"/>
              <a:buAutoNum type="arabicPeriod" startAt="24"/>
            </a:pPr>
            <a:r>
              <a:rPr lang="en-US" dirty="0"/>
              <a:t>Pray for each one and…</a:t>
            </a:r>
            <a:r>
              <a:rPr lang="en-US" u="sng" dirty="0"/>
              <a:t>Ask</a:t>
            </a:r>
            <a:r>
              <a:rPr lang="en-US" dirty="0"/>
              <a:t> at least one person if he/she goes to church anywhere and invite them to come with you.</a:t>
            </a:r>
          </a:p>
          <a:p>
            <a:pPr marL="514350" indent="-514350">
              <a:buFont typeface="+mj-lt"/>
              <a:buAutoNum type="arabicPeriod" startAt="24"/>
            </a:pPr>
            <a:r>
              <a:rPr lang="en-US" dirty="0"/>
              <a:t>Pray for each one and…</a:t>
            </a:r>
            <a:r>
              <a:rPr lang="en-US" u="sng" dirty="0"/>
              <a:t>Ask</a:t>
            </a:r>
            <a:r>
              <a:rPr lang="en-US" dirty="0"/>
              <a:t> at least one person if they know about the church of Christ and if you can share it with them.</a:t>
            </a:r>
          </a:p>
          <a:p>
            <a:pPr marL="514350" indent="-514350">
              <a:buFont typeface="+mj-lt"/>
              <a:buAutoNum type="arabicPeriod" startAt="24"/>
            </a:pPr>
            <a:r>
              <a:rPr lang="en-US" dirty="0"/>
              <a:t>Pray for each one and…</a:t>
            </a:r>
            <a:r>
              <a:rPr lang="en-US" u="sng" dirty="0"/>
              <a:t>Ask</a:t>
            </a:r>
            <a:r>
              <a:rPr lang="en-US" dirty="0"/>
              <a:t> at least one person, “Is there anything I can include for you in my prayers today?”</a:t>
            </a:r>
          </a:p>
          <a:p>
            <a:pPr marL="514350" indent="-514350">
              <a:buFont typeface="+mj-lt"/>
              <a:buAutoNum type="arabicPeriod" startAt="24"/>
            </a:pPr>
            <a:r>
              <a:rPr lang="en-US" dirty="0"/>
              <a:t>Pray for each one and…</a:t>
            </a:r>
            <a:r>
              <a:rPr lang="en-US" u="sng" dirty="0"/>
              <a:t>Ask</a:t>
            </a:r>
            <a:r>
              <a:rPr lang="en-US" dirty="0"/>
              <a:t> at least one person, “Is there anything I can do to help you today?”</a:t>
            </a:r>
          </a:p>
          <a:p>
            <a:pPr marL="514350" indent="-514350">
              <a:buFont typeface="+mj-lt"/>
              <a:buAutoNum type="arabicPeriod" startAt="24"/>
            </a:pPr>
            <a:r>
              <a:rPr lang="en-US" dirty="0"/>
              <a:t>Pray for each one and…</a:t>
            </a:r>
            <a:r>
              <a:rPr lang="en-US" u="sng" dirty="0"/>
              <a:t>Ask</a:t>
            </a:r>
            <a:r>
              <a:rPr lang="en-US" dirty="0"/>
              <a:t> at least one person if they would be interested in a personal Bible study (either with you or someone from church).</a:t>
            </a:r>
          </a:p>
        </p:txBody>
      </p:sp>
    </p:spTree>
    <p:extLst>
      <p:ext uri="{BB962C8B-B14F-4D97-AF65-F5344CB8AC3E}">
        <p14:creationId xmlns:p14="http://schemas.microsoft.com/office/powerpoint/2010/main" val="23476823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83746" y="5181600"/>
            <a:ext cx="8748106" cy="1714499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 smtClean="0"/>
              <a:t>“Do </a:t>
            </a:r>
            <a:r>
              <a:rPr lang="en-US" dirty="0"/>
              <a:t>you not say, </a:t>
            </a:r>
            <a:r>
              <a:rPr lang="en-US" dirty="0" smtClean="0"/>
              <a:t>‘There </a:t>
            </a:r>
            <a:r>
              <a:rPr lang="en-US" dirty="0"/>
              <a:t>are still four months and then comes the </a:t>
            </a:r>
            <a:r>
              <a:rPr lang="en-US" dirty="0" smtClean="0"/>
              <a:t>harvest’? </a:t>
            </a:r>
            <a:r>
              <a:rPr lang="en-US" dirty="0"/>
              <a:t>Behold, I say to you, lift up your eyes and look at the fields, for they are already white for harvest</a:t>
            </a:r>
            <a:r>
              <a:rPr lang="en-US" dirty="0" smtClean="0"/>
              <a:t>!” (John 4:35).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8117" y="2164404"/>
            <a:ext cx="5798413" cy="2979096"/>
          </a:xfrm>
          <a:prstGeom prst="rect">
            <a:avLst/>
          </a:prstGeom>
          <a:ln w="12700">
            <a:solidFill>
              <a:schemeClr val="bg2">
                <a:lumMod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15571219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7571" y="1409700"/>
            <a:ext cx="8748106" cy="5448300"/>
          </a:xfrm>
        </p:spPr>
        <p:txBody>
          <a:bodyPr numCol="1"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3200" dirty="0" smtClean="0"/>
              <a:t>Believe Jesus is God’s Son – John 20:30-31</a:t>
            </a:r>
          </a:p>
          <a:p>
            <a:pPr>
              <a:lnSpc>
                <a:spcPct val="100000"/>
              </a:lnSpc>
            </a:pPr>
            <a:r>
              <a:rPr lang="en-US" sz="3200" dirty="0" smtClean="0"/>
              <a:t>Repent of your sins and turn to God – Acts 3:19</a:t>
            </a:r>
          </a:p>
          <a:p>
            <a:pPr>
              <a:lnSpc>
                <a:spcPct val="100000"/>
              </a:lnSpc>
            </a:pPr>
            <a:r>
              <a:rPr lang="en-US" sz="3200" dirty="0" smtClean="0"/>
              <a:t>Confess your faith in Jesus – Romans 10:9-10</a:t>
            </a:r>
          </a:p>
          <a:p>
            <a:pPr>
              <a:lnSpc>
                <a:spcPct val="100000"/>
              </a:lnSpc>
            </a:pPr>
            <a:r>
              <a:rPr lang="en-US" sz="3200" dirty="0" smtClean="0"/>
              <a:t>Be immersed into Christ – Galatians 3:27</a:t>
            </a:r>
          </a:p>
          <a:p>
            <a:pPr lvl="1">
              <a:lnSpc>
                <a:spcPct val="100000"/>
              </a:lnSpc>
              <a:spcBef>
                <a:spcPts val="1000"/>
              </a:spcBef>
            </a:pPr>
            <a:r>
              <a:rPr lang="en-US" sz="2800" dirty="0" smtClean="0"/>
              <a:t>God will forgive all your sins – Acts 22:16</a:t>
            </a:r>
          </a:p>
          <a:p>
            <a:pPr lvl="1">
              <a:lnSpc>
                <a:spcPct val="100000"/>
              </a:lnSpc>
              <a:spcBef>
                <a:spcPts val="1000"/>
              </a:spcBef>
            </a:pPr>
            <a:r>
              <a:rPr lang="en-US" sz="2800" dirty="0" smtClean="0"/>
              <a:t>God will add you to His church – Acts 2:47</a:t>
            </a:r>
          </a:p>
          <a:p>
            <a:pPr lvl="1">
              <a:lnSpc>
                <a:spcPct val="100000"/>
              </a:lnSpc>
              <a:spcBef>
                <a:spcPts val="1000"/>
              </a:spcBef>
            </a:pPr>
            <a:r>
              <a:rPr lang="en-US" sz="2800" dirty="0" smtClean="0"/>
              <a:t>God will register you in heaven – Hebrews 12:23</a:t>
            </a:r>
          </a:p>
          <a:p>
            <a:pPr>
              <a:lnSpc>
                <a:spcPct val="100000"/>
              </a:lnSpc>
            </a:pPr>
            <a:r>
              <a:rPr lang="en-US" sz="3200" dirty="0" smtClean="0"/>
              <a:t>Faithfully serve the Lord – 1 Corinthians 15:58</a:t>
            </a:r>
          </a:p>
          <a:p>
            <a:pPr>
              <a:lnSpc>
                <a:spcPct val="100000"/>
              </a:lnSpc>
            </a:pP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9103047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Every Person You See Has a Soul</a:t>
            </a:r>
          </a:p>
          <a:p>
            <a:pPr lvl="1"/>
            <a:r>
              <a:rPr lang="en-US" dirty="0" smtClean="0"/>
              <a:t>There is an entity within each human that sets him apart from all other created things—the soul</a:t>
            </a:r>
          </a:p>
          <a:p>
            <a:pPr lvl="1"/>
            <a:r>
              <a:rPr lang="en-US" dirty="0" smtClean="0"/>
              <a:t>Humans possess an “inward” essence (2 Cor. 4:16) known as the “soul”</a:t>
            </a:r>
          </a:p>
          <a:p>
            <a:pPr lvl="1"/>
            <a:r>
              <a:rPr lang="en-US" dirty="0" smtClean="0"/>
              <a:t>There is a difference between the “outward man” &amp; the “inward man” (2 Cor. 4:16)</a:t>
            </a:r>
          </a:p>
          <a:p>
            <a:pPr lvl="1"/>
            <a:r>
              <a:rPr lang="en-US" dirty="0" smtClean="0"/>
              <a:t>Jesus distinguishes between “body” and “soul” (Matt. 10:28)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96919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Every Person You See Has a Soul</a:t>
            </a:r>
          </a:p>
          <a:p>
            <a:r>
              <a:rPr lang="en-US" dirty="0" smtClean="0"/>
              <a:t>Given </a:t>
            </a:r>
            <a:r>
              <a:rPr lang="en-US" dirty="0"/>
              <a:t>By God upon Conception of Life</a:t>
            </a:r>
          </a:p>
          <a:p>
            <a:pPr lvl="1"/>
            <a:r>
              <a:rPr lang="en-US" dirty="0" smtClean="0"/>
              <a:t>Man </a:t>
            </a:r>
            <a:r>
              <a:rPr lang="en-US" dirty="0"/>
              <a:t>is made in the image of God (Gen. </a:t>
            </a:r>
            <a:r>
              <a:rPr lang="en-US" dirty="0" smtClean="0"/>
              <a:t>1:26-27)</a:t>
            </a:r>
            <a:endParaRPr lang="en-US" dirty="0"/>
          </a:p>
          <a:p>
            <a:pPr lvl="1"/>
            <a:r>
              <a:rPr lang="en-US" dirty="0" smtClean="0"/>
              <a:t>God’s </a:t>
            </a:r>
            <a:r>
              <a:rPr lang="en-US" dirty="0"/>
              <a:t>nature is spirit (</a:t>
            </a:r>
            <a:r>
              <a:rPr lang="en-US" dirty="0" smtClean="0"/>
              <a:t>John </a:t>
            </a:r>
            <a:r>
              <a:rPr lang="en-US" dirty="0"/>
              <a:t>4:24), not flesh &amp; blood (1 </a:t>
            </a:r>
            <a:r>
              <a:rPr lang="en-US" dirty="0" smtClean="0"/>
              <a:t>Cor. </a:t>
            </a:r>
            <a:r>
              <a:rPr lang="en-US" dirty="0"/>
              <a:t>15:50; </a:t>
            </a:r>
            <a:r>
              <a:rPr lang="en-US" dirty="0" smtClean="0"/>
              <a:t>Matt</a:t>
            </a:r>
            <a:r>
              <a:rPr lang="en-US" dirty="0"/>
              <a:t>. 16:17; </a:t>
            </a:r>
            <a:r>
              <a:rPr lang="en-US" dirty="0" smtClean="0"/>
              <a:t>Luke </a:t>
            </a:r>
            <a:r>
              <a:rPr lang="en-US" dirty="0"/>
              <a:t>24:39)</a:t>
            </a:r>
          </a:p>
          <a:p>
            <a:pPr lvl="1"/>
            <a:r>
              <a:rPr lang="en-US" dirty="0" smtClean="0"/>
              <a:t>God </a:t>
            </a:r>
            <a:r>
              <a:rPr lang="en-US" dirty="0"/>
              <a:t>formed man’s </a:t>
            </a:r>
            <a:r>
              <a:rPr lang="en-US" dirty="0" smtClean="0"/>
              <a:t>spirit (in His image) and </a:t>
            </a:r>
            <a:r>
              <a:rPr lang="en-US" dirty="0"/>
              <a:t>put it in him (Zech. 12:1; </a:t>
            </a:r>
            <a:r>
              <a:rPr lang="en-US" dirty="0" err="1"/>
              <a:t>Ecc</a:t>
            </a:r>
            <a:r>
              <a:rPr lang="en-US" dirty="0"/>
              <a:t>. 12:7; 3:11)</a:t>
            </a:r>
          </a:p>
          <a:p>
            <a:pPr lvl="1"/>
            <a:r>
              <a:rPr lang="en-US" dirty="0" smtClean="0"/>
              <a:t>God </a:t>
            </a:r>
            <a:r>
              <a:rPr lang="en-US" dirty="0"/>
              <a:t>gives man his soul at the </a:t>
            </a:r>
            <a:r>
              <a:rPr lang="en-US" dirty="0" smtClean="0"/>
              <a:t>moment of conception </a:t>
            </a:r>
            <a:r>
              <a:rPr lang="en-US" dirty="0"/>
              <a:t>(Jas. 2:26)</a:t>
            </a: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3219807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Every Person You See Has a Soul</a:t>
            </a:r>
          </a:p>
          <a:p>
            <a:r>
              <a:rPr lang="en-US" dirty="0" smtClean="0"/>
              <a:t>Given </a:t>
            </a:r>
            <a:r>
              <a:rPr lang="en-US" dirty="0"/>
              <a:t>By God upon Conception of Life</a:t>
            </a:r>
          </a:p>
          <a:p>
            <a:r>
              <a:rPr lang="en-US" dirty="0" smtClean="0"/>
              <a:t>That </a:t>
            </a:r>
            <a:r>
              <a:rPr lang="en-US" dirty="0"/>
              <a:t>Is More Valuable Than the Whole World</a:t>
            </a:r>
          </a:p>
          <a:p>
            <a:pPr lvl="1"/>
            <a:r>
              <a:rPr lang="en-US" dirty="0" smtClean="0"/>
              <a:t>Jesus </a:t>
            </a:r>
            <a:r>
              <a:rPr lang="en-US" dirty="0"/>
              <a:t>compared the value of one soul to the value of the world (Matt. 16:26)</a:t>
            </a:r>
          </a:p>
          <a:p>
            <a:pPr lvl="1"/>
            <a:r>
              <a:rPr lang="en-US" dirty="0" smtClean="0"/>
              <a:t>There </a:t>
            </a:r>
            <a:r>
              <a:rPr lang="en-US" dirty="0"/>
              <a:t>is nothing for which man could evenly trade his soul (Mark 8:37)</a:t>
            </a: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07844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Every Person You See Has a Soul</a:t>
            </a:r>
          </a:p>
          <a:p>
            <a:r>
              <a:rPr lang="en-US" dirty="0" smtClean="0"/>
              <a:t>Given </a:t>
            </a:r>
            <a:r>
              <a:rPr lang="en-US" dirty="0"/>
              <a:t>By God upon Conception of Life</a:t>
            </a:r>
          </a:p>
          <a:p>
            <a:r>
              <a:rPr lang="en-US" dirty="0" smtClean="0"/>
              <a:t>That </a:t>
            </a:r>
            <a:r>
              <a:rPr lang="en-US" dirty="0"/>
              <a:t>Is More Valuable Than the Whole </a:t>
            </a:r>
            <a:r>
              <a:rPr lang="en-US" dirty="0" smtClean="0"/>
              <a:t>World</a:t>
            </a:r>
            <a:endParaRPr lang="en-US" dirty="0"/>
          </a:p>
          <a:p>
            <a:r>
              <a:rPr lang="en-US" dirty="0" smtClean="0"/>
              <a:t>And </a:t>
            </a:r>
            <a:r>
              <a:rPr lang="en-US" dirty="0"/>
              <a:t>That Will Abide Forever</a:t>
            </a:r>
          </a:p>
          <a:p>
            <a:pPr lvl="1"/>
            <a:r>
              <a:rPr lang="en-US" dirty="0" smtClean="0"/>
              <a:t>The </a:t>
            </a:r>
            <a:r>
              <a:rPr lang="en-US" dirty="0"/>
              <a:t>physical body will eventually decline, die and decay (2 Cor. 4:16; Heb. </a:t>
            </a:r>
            <a:r>
              <a:rPr lang="en-US" dirty="0" smtClean="0"/>
              <a:t>9:27; </a:t>
            </a:r>
            <a:r>
              <a:rPr lang="en-US" dirty="0" err="1" smtClean="0"/>
              <a:t>Ecc</a:t>
            </a:r>
            <a:r>
              <a:rPr lang="en-US" dirty="0" smtClean="0"/>
              <a:t>. 3:20)</a:t>
            </a:r>
            <a:endParaRPr lang="en-US" dirty="0"/>
          </a:p>
          <a:p>
            <a:pPr lvl="1"/>
            <a:r>
              <a:rPr lang="en-US" dirty="0" smtClean="0"/>
              <a:t>The </a:t>
            </a:r>
            <a:r>
              <a:rPr lang="en-US" dirty="0"/>
              <a:t>soul is eternal (2 Cor. 4:16-18; </a:t>
            </a:r>
            <a:r>
              <a:rPr lang="en-US" dirty="0" err="1"/>
              <a:t>Ecc</a:t>
            </a:r>
            <a:r>
              <a:rPr lang="en-US" dirty="0"/>
              <a:t>. 3:11</a:t>
            </a:r>
            <a:r>
              <a:rPr lang="en-US" dirty="0" smtClean="0"/>
              <a:t>)</a:t>
            </a:r>
            <a:endParaRPr lang="en-US" dirty="0"/>
          </a:p>
          <a:p>
            <a:pPr lvl="1"/>
            <a:r>
              <a:rPr lang="en-US" dirty="0" smtClean="0"/>
              <a:t>The </a:t>
            </a:r>
            <a:r>
              <a:rPr lang="en-US" dirty="0"/>
              <a:t>soul cannot be destroyed by the termination of physical life (Matt. 10:28)</a:t>
            </a:r>
          </a:p>
          <a:p>
            <a:pPr lvl="1"/>
            <a:r>
              <a:rPr lang="en-US" dirty="0" smtClean="0"/>
              <a:t>The </a:t>
            </a:r>
            <a:r>
              <a:rPr lang="en-US" dirty="0"/>
              <a:t>soul can </a:t>
            </a:r>
            <a:r>
              <a:rPr lang="en-US" dirty="0" smtClean="0"/>
              <a:t>(and will) exist </a:t>
            </a:r>
            <a:r>
              <a:rPr lang="en-US" dirty="0"/>
              <a:t>apart from the physical body (Jas. 2:26; </a:t>
            </a:r>
            <a:r>
              <a:rPr lang="en-US" dirty="0" err="1"/>
              <a:t>Ecc</a:t>
            </a:r>
            <a:r>
              <a:rPr lang="en-US" dirty="0"/>
              <a:t>. 12:7; Rev. 6:9; Gen. 35:18) 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94940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Every Person You See Has a Soul</a:t>
            </a:r>
          </a:p>
          <a:p>
            <a:r>
              <a:rPr lang="en-US" dirty="0" smtClean="0"/>
              <a:t>Given </a:t>
            </a:r>
            <a:r>
              <a:rPr lang="en-US" dirty="0"/>
              <a:t>By God upon Conception of Life</a:t>
            </a:r>
          </a:p>
          <a:p>
            <a:r>
              <a:rPr lang="en-US" dirty="0" smtClean="0"/>
              <a:t>That </a:t>
            </a:r>
            <a:r>
              <a:rPr lang="en-US" dirty="0"/>
              <a:t>Is More Valuable Than the Whole </a:t>
            </a:r>
            <a:r>
              <a:rPr lang="en-US" dirty="0" smtClean="0"/>
              <a:t>World</a:t>
            </a:r>
            <a:endParaRPr lang="en-US" dirty="0"/>
          </a:p>
          <a:p>
            <a:r>
              <a:rPr lang="en-US" dirty="0" smtClean="0"/>
              <a:t>And </a:t>
            </a:r>
            <a:r>
              <a:rPr lang="en-US" dirty="0"/>
              <a:t>That Will Abide Forever</a:t>
            </a:r>
          </a:p>
          <a:p>
            <a:r>
              <a:rPr lang="en-US" dirty="0" smtClean="0"/>
              <a:t>In </a:t>
            </a:r>
            <a:r>
              <a:rPr lang="en-US" dirty="0"/>
              <a:t>Heaven or in Hell</a:t>
            </a:r>
          </a:p>
          <a:p>
            <a:pPr lvl="1"/>
            <a:r>
              <a:rPr lang="en-US" dirty="0" smtClean="0"/>
              <a:t>There </a:t>
            </a:r>
            <a:r>
              <a:rPr lang="en-US" dirty="0"/>
              <a:t>are only two eternal destinies of the soul available </a:t>
            </a:r>
            <a:r>
              <a:rPr lang="en-US" dirty="0" smtClean="0"/>
              <a:t>and </a:t>
            </a:r>
            <a:r>
              <a:rPr lang="en-US" dirty="0"/>
              <a:t>possible (</a:t>
            </a:r>
            <a:r>
              <a:rPr lang="en-US" dirty="0" smtClean="0"/>
              <a:t>Matt</a:t>
            </a:r>
            <a:r>
              <a:rPr lang="en-US" dirty="0"/>
              <a:t>. 25:46)</a:t>
            </a:r>
          </a:p>
          <a:p>
            <a:pPr lvl="1"/>
            <a:r>
              <a:rPr lang="en-US" dirty="0" smtClean="0"/>
              <a:t>The </a:t>
            </a:r>
            <a:r>
              <a:rPr lang="en-US" dirty="0"/>
              <a:t>soul will either spend eternity in heaven (1 Pet. 1:3-9; 2 Cor. 4:16-18)</a:t>
            </a:r>
          </a:p>
          <a:p>
            <a:pPr lvl="1"/>
            <a:r>
              <a:rPr lang="en-US" dirty="0" smtClean="0"/>
              <a:t>Or </a:t>
            </a:r>
            <a:r>
              <a:rPr lang="en-US" dirty="0"/>
              <a:t>the soul will spend eternity in hell (Matt. 10:28)</a:t>
            </a:r>
          </a:p>
          <a:p>
            <a:pPr lvl="1"/>
            <a:r>
              <a:rPr lang="en-US" dirty="0" smtClean="0"/>
              <a:t>There </a:t>
            </a:r>
            <a:r>
              <a:rPr lang="en-US" dirty="0"/>
              <a:t>is not a third </a:t>
            </a:r>
            <a:r>
              <a:rPr lang="en-US" dirty="0" smtClean="0"/>
              <a:t>option!  </a:t>
            </a:r>
          </a:p>
          <a:p>
            <a:pPr lvl="1"/>
            <a:r>
              <a:rPr lang="en-US" dirty="0" smtClean="0"/>
              <a:t>Both </a:t>
            </a:r>
            <a:r>
              <a:rPr lang="en-US" dirty="0"/>
              <a:t>of these last equally long—forever!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33371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Every Person You See Has a Soul</a:t>
            </a:r>
          </a:p>
          <a:p>
            <a:r>
              <a:rPr lang="en-US" dirty="0" smtClean="0"/>
              <a:t>Given </a:t>
            </a:r>
            <a:r>
              <a:rPr lang="en-US" dirty="0"/>
              <a:t>By God upon Conception of Life</a:t>
            </a:r>
          </a:p>
          <a:p>
            <a:r>
              <a:rPr lang="en-US" dirty="0" smtClean="0"/>
              <a:t>That </a:t>
            </a:r>
            <a:r>
              <a:rPr lang="en-US" dirty="0"/>
              <a:t>Is More Valuable Than the Whole </a:t>
            </a:r>
            <a:r>
              <a:rPr lang="en-US" dirty="0" smtClean="0"/>
              <a:t>World</a:t>
            </a:r>
            <a:endParaRPr lang="en-US" dirty="0"/>
          </a:p>
          <a:p>
            <a:r>
              <a:rPr lang="en-US" dirty="0" smtClean="0"/>
              <a:t>And </a:t>
            </a:r>
            <a:r>
              <a:rPr lang="en-US" dirty="0"/>
              <a:t>That Will Abide Forever</a:t>
            </a:r>
          </a:p>
          <a:p>
            <a:r>
              <a:rPr lang="en-US" dirty="0" smtClean="0"/>
              <a:t>In </a:t>
            </a:r>
            <a:r>
              <a:rPr lang="en-US" dirty="0"/>
              <a:t>Heaven or in Hell</a:t>
            </a:r>
          </a:p>
          <a:p>
            <a:r>
              <a:rPr lang="en-US" dirty="0" smtClean="0"/>
              <a:t>And </a:t>
            </a:r>
            <a:r>
              <a:rPr lang="en-US" dirty="0"/>
              <a:t>You Can Affect That Soul’s Eternal Destiny</a:t>
            </a:r>
          </a:p>
          <a:p>
            <a:pPr lvl="1"/>
            <a:r>
              <a:rPr lang="en-US" dirty="0" smtClean="0"/>
              <a:t>The </a:t>
            </a:r>
            <a:r>
              <a:rPr lang="en-US" dirty="0"/>
              <a:t>soul needs to be saved (Psa. 62:1; 119:81; 1 Pet. 1:9)</a:t>
            </a:r>
          </a:p>
          <a:p>
            <a:pPr lvl="1"/>
            <a:r>
              <a:rPr lang="en-US" dirty="0" smtClean="0"/>
              <a:t>The </a:t>
            </a:r>
            <a:r>
              <a:rPr lang="en-US" dirty="0"/>
              <a:t>soul is saved by the Word of God (Jas. 1:21; 1 Pet. 1:22) </a:t>
            </a:r>
          </a:p>
          <a:p>
            <a:pPr lvl="1"/>
            <a:r>
              <a:rPr lang="en-US" dirty="0" smtClean="0"/>
              <a:t>YOU </a:t>
            </a:r>
            <a:r>
              <a:rPr lang="en-US" dirty="0"/>
              <a:t>can personally make a difference (Jas. 5:20; 1 Cor. 5:5)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90163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126" t="16829" r="25340" b="66472"/>
          <a:stretch/>
        </p:blipFill>
        <p:spPr>
          <a:xfrm>
            <a:off x="1748900" y="1154096"/>
            <a:ext cx="5078027" cy="1145221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7571" y="2361463"/>
            <a:ext cx="8748106" cy="4456590"/>
          </a:xfrm>
        </p:spPr>
        <p:txBody>
          <a:bodyPr numCol="3">
            <a:noAutofit/>
          </a:bodyPr>
          <a:lstStyle/>
          <a:p>
            <a:pPr marL="344488" indent="-344488">
              <a:spcBef>
                <a:spcPts val="500"/>
              </a:spcBef>
              <a:buFont typeface="+mj-lt"/>
              <a:buAutoNum type="arabicPeriod"/>
            </a:pPr>
            <a:r>
              <a:rPr lang="en-US" sz="2000" dirty="0"/>
              <a:t>Close Relative</a:t>
            </a:r>
          </a:p>
          <a:p>
            <a:pPr marL="344488" indent="-344488">
              <a:spcBef>
                <a:spcPts val="500"/>
              </a:spcBef>
              <a:buFont typeface="+mj-lt"/>
              <a:buAutoNum type="arabicPeriod"/>
            </a:pPr>
            <a:r>
              <a:rPr lang="en-US" sz="2000" dirty="0"/>
              <a:t>Distant Relative	</a:t>
            </a:r>
          </a:p>
          <a:p>
            <a:pPr marL="344488" indent="-344488">
              <a:spcBef>
                <a:spcPts val="500"/>
              </a:spcBef>
              <a:buFont typeface="+mj-lt"/>
              <a:buAutoNum type="arabicPeriod"/>
            </a:pPr>
            <a:r>
              <a:rPr lang="en-US" sz="2000" dirty="0"/>
              <a:t>Neighbor</a:t>
            </a:r>
          </a:p>
          <a:p>
            <a:pPr marL="344488" indent="-344488">
              <a:spcBef>
                <a:spcPts val="500"/>
              </a:spcBef>
              <a:buFont typeface="+mj-lt"/>
              <a:buAutoNum type="arabicPeriod"/>
            </a:pPr>
            <a:r>
              <a:rPr lang="en-US" sz="2000" dirty="0"/>
              <a:t>Friend</a:t>
            </a:r>
          </a:p>
          <a:p>
            <a:pPr marL="344488" indent="-344488">
              <a:spcBef>
                <a:spcPts val="500"/>
              </a:spcBef>
              <a:buFont typeface="+mj-lt"/>
              <a:buAutoNum type="arabicPeriod"/>
            </a:pPr>
            <a:r>
              <a:rPr lang="en-US" sz="2000" dirty="0"/>
              <a:t>Religious Friend</a:t>
            </a:r>
          </a:p>
          <a:p>
            <a:pPr marL="344488" indent="-344488">
              <a:spcBef>
                <a:spcPts val="500"/>
              </a:spcBef>
              <a:buFont typeface="+mj-lt"/>
              <a:buAutoNum type="arabicPeriod"/>
            </a:pPr>
            <a:r>
              <a:rPr lang="en-US" sz="2000" dirty="0"/>
              <a:t>Workmate</a:t>
            </a:r>
            <a:r>
              <a:rPr lang="en-US" sz="2000" dirty="0" smtClean="0"/>
              <a:t>/</a:t>
            </a:r>
            <a:br>
              <a:rPr lang="en-US" sz="2000" dirty="0" smtClean="0"/>
            </a:br>
            <a:r>
              <a:rPr lang="en-US" sz="2000" dirty="0" smtClean="0"/>
              <a:t>Schoolmate/</a:t>
            </a:r>
            <a:br>
              <a:rPr lang="en-US" sz="2000" dirty="0" smtClean="0"/>
            </a:br>
            <a:r>
              <a:rPr lang="en-US" sz="2000" dirty="0" smtClean="0"/>
              <a:t>Teammate</a:t>
            </a:r>
            <a:endParaRPr lang="en-US" sz="2000" dirty="0"/>
          </a:p>
          <a:p>
            <a:pPr marL="344488" indent="-344488">
              <a:spcBef>
                <a:spcPts val="500"/>
              </a:spcBef>
              <a:buFont typeface="+mj-lt"/>
              <a:buAutoNum type="arabicPeriod"/>
            </a:pPr>
            <a:r>
              <a:rPr lang="en-US" sz="2000" dirty="0"/>
              <a:t>Service/Social Club Member</a:t>
            </a:r>
          </a:p>
          <a:p>
            <a:pPr marL="344488" indent="-344488">
              <a:spcBef>
                <a:spcPts val="500"/>
              </a:spcBef>
              <a:buFont typeface="+mj-lt"/>
              <a:buAutoNum type="arabicPeriod"/>
            </a:pPr>
            <a:r>
              <a:rPr lang="en-US" sz="2000" dirty="0"/>
              <a:t>Casual Acquaintance</a:t>
            </a:r>
          </a:p>
          <a:p>
            <a:pPr marL="344488" indent="-344488">
              <a:spcBef>
                <a:spcPts val="500"/>
              </a:spcBef>
              <a:buFont typeface="+mj-lt"/>
              <a:buAutoNum type="arabicPeriod"/>
            </a:pPr>
            <a:r>
              <a:rPr lang="en-US" sz="2000" dirty="0"/>
              <a:t>Worker at Restaurant</a:t>
            </a:r>
          </a:p>
          <a:p>
            <a:pPr marL="344488" indent="-344488">
              <a:spcBef>
                <a:spcPts val="500"/>
              </a:spcBef>
              <a:buFont typeface="+mj-lt"/>
              <a:buAutoNum type="arabicPeriod"/>
            </a:pPr>
            <a:r>
              <a:rPr lang="en-US" sz="2000" dirty="0"/>
              <a:t>Worker at Retail Store</a:t>
            </a:r>
          </a:p>
          <a:p>
            <a:pPr marL="344488" indent="-344488">
              <a:spcBef>
                <a:spcPts val="500"/>
              </a:spcBef>
              <a:buFont typeface="+mj-lt"/>
              <a:buAutoNum type="arabicPeriod"/>
            </a:pPr>
            <a:r>
              <a:rPr lang="en-US" sz="2000" dirty="0"/>
              <a:t>Worker at Grocery/Pharmacy</a:t>
            </a:r>
          </a:p>
          <a:p>
            <a:pPr marL="344488" indent="-344488">
              <a:spcBef>
                <a:spcPts val="500"/>
              </a:spcBef>
              <a:buFont typeface="+mj-lt"/>
              <a:buAutoNum type="arabicPeriod"/>
            </a:pPr>
            <a:r>
              <a:rPr lang="en-US" sz="2000" dirty="0"/>
              <a:t>Repair </a:t>
            </a:r>
            <a:r>
              <a:rPr lang="en-US" sz="2000" dirty="0" smtClean="0"/>
              <a:t>Man/ </a:t>
            </a:r>
            <a:br>
              <a:rPr lang="en-US" sz="2000" dirty="0" smtClean="0"/>
            </a:br>
            <a:r>
              <a:rPr lang="en-US" sz="2000" dirty="0" smtClean="0"/>
              <a:t>Service </a:t>
            </a:r>
            <a:r>
              <a:rPr lang="en-US" sz="2000" dirty="0"/>
              <a:t>Man</a:t>
            </a:r>
          </a:p>
          <a:p>
            <a:pPr marL="344488" indent="-344488">
              <a:spcBef>
                <a:spcPts val="500"/>
              </a:spcBef>
              <a:buFont typeface="+mj-lt"/>
              <a:buAutoNum type="arabicPeriod"/>
            </a:pPr>
            <a:r>
              <a:rPr lang="en-US" sz="2000" dirty="0"/>
              <a:t>Worker Seen Often</a:t>
            </a:r>
          </a:p>
          <a:p>
            <a:pPr marL="344488" indent="-344488">
              <a:spcBef>
                <a:spcPts val="500"/>
              </a:spcBef>
              <a:buFont typeface="+mj-lt"/>
              <a:buAutoNum type="arabicPeriod"/>
            </a:pPr>
            <a:r>
              <a:rPr lang="en-US" sz="2000" dirty="0"/>
              <a:t>Visitor to Worship Services</a:t>
            </a:r>
          </a:p>
          <a:p>
            <a:pPr marL="344488" indent="-344488">
              <a:spcBef>
                <a:spcPts val="500"/>
              </a:spcBef>
              <a:buFont typeface="+mj-lt"/>
              <a:buAutoNum type="arabicPeriod"/>
            </a:pPr>
            <a:r>
              <a:rPr lang="en-US" sz="2000" dirty="0"/>
              <a:t>Relative of a Member</a:t>
            </a:r>
          </a:p>
          <a:p>
            <a:pPr marL="344488" indent="-344488">
              <a:spcBef>
                <a:spcPts val="500"/>
              </a:spcBef>
              <a:buFont typeface="+mj-lt"/>
              <a:buAutoNum type="arabicPeriod"/>
            </a:pPr>
            <a:r>
              <a:rPr lang="en-US" sz="2000" dirty="0"/>
              <a:t>Friend of a Member</a:t>
            </a:r>
          </a:p>
          <a:p>
            <a:pPr marL="344488" indent="-344488">
              <a:spcBef>
                <a:spcPts val="500"/>
              </a:spcBef>
              <a:buFont typeface="+mj-lt"/>
              <a:buAutoNum type="arabicPeriod"/>
            </a:pPr>
            <a:r>
              <a:rPr lang="en-US" sz="2000" dirty="0"/>
              <a:t>Experiencing Life Changes</a:t>
            </a:r>
          </a:p>
          <a:p>
            <a:pPr marL="344488" indent="-344488">
              <a:spcBef>
                <a:spcPts val="500"/>
              </a:spcBef>
              <a:buFont typeface="+mj-lt"/>
              <a:buAutoNum type="arabicPeriod"/>
            </a:pPr>
            <a:r>
              <a:rPr lang="en-US" sz="2000" dirty="0"/>
              <a:t>Recently Engaged or Married</a:t>
            </a:r>
          </a:p>
          <a:p>
            <a:pPr marL="344488" indent="-344488">
              <a:spcBef>
                <a:spcPts val="500"/>
              </a:spcBef>
              <a:buFont typeface="+mj-lt"/>
              <a:buAutoNum type="arabicPeriod"/>
            </a:pPr>
            <a:r>
              <a:rPr lang="en-US" sz="2000" dirty="0"/>
              <a:t>Recently Had a Baby</a:t>
            </a:r>
          </a:p>
          <a:p>
            <a:pPr marL="344488" indent="-344488">
              <a:spcBef>
                <a:spcPts val="500"/>
              </a:spcBef>
              <a:buFont typeface="+mj-lt"/>
              <a:buAutoNum type="arabicPeriod"/>
            </a:pPr>
            <a:r>
              <a:rPr lang="en-US" sz="2000" dirty="0"/>
              <a:t>Recently Retired or Empty Nest</a:t>
            </a:r>
          </a:p>
          <a:p>
            <a:pPr marL="344488" indent="-344488">
              <a:spcBef>
                <a:spcPts val="500"/>
              </a:spcBef>
              <a:buFont typeface="+mj-lt"/>
              <a:buAutoNum type="arabicPeriod"/>
            </a:pPr>
            <a:r>
              <a:rPr lang="en-US" sz="2000" dirty="0"/>
              <a:t>Change in Job Situation</a:t>
            </a:r>
          </a:p>
          <a:p>
            <a:pPr marL="344488" indent="-344488">
              <a:spcBef>
                <a:spcPts val="500"/>
              </a:spcBef>
              <a:buFont typeface="+mj-lt"/>
              <a:buAutoNum type="arabicPeriod"/>
            </a:pPr>
            <a:r>
              <a:rPr lang="en-US" sz="2000" dirty="0"/>
              <a:t>Financial Hardships</a:t>
            </a:r>
          </a:p>
          <a:p>
            <a:pPr marL="344488" indent="-344488">
              <a:spcBef>
                <a:spcPts val="500"/>
              </a:spcBef>
              <a:buFont typeface="+mj-lt"/>
              <a:buAutoNum type="arabicPeriod"/>
            </a:pPr>
            <a:r>
              <a:rPr lang="en-US" sz="2000" dirty="0"/>
              <a:t>Death of Someone Very Close</a:t>
            </a:r>
          </a:p>
          <a:p>
            <a:pPr marL="344488" indent="-344488">
              <a:spcBef>
                <a:spcPts val="500"/>
              </a:spcBef>
              <a:buFont typeface="+mj-lt"/>
              <a:buAutoNum type="arabicPeriod"/>
            </a:pPr>
            <a:r>
              <a:rPr lang="en-US" sz="2000" dirty="0"/>
              <a:t>Personal Injury or Illness</a:t>
            </a:r>
          </a:p>
          <a:p>
            <a:pPr marL="344488" indent="-344488">
              <a:spcBef>
                <a:spcPts val="500"/>
              </a:spcBef>
              <a:buFont typeface="+mj-lt"/>
              <a:buAutoNum type="arabicPeriod"/>
            </a:pPr>
            <a:r>
              <a:rPr lang="en-US" sz="2000" dirty="0"/>
              <a:t>Marital or Parenting Problems</a:t>
            </a:r>
          </a:p>
          <a:p>
            <a:pPr marL="344488" indent="-344488">
              <a:spcBef>
                <a:spcPts val="500"/>
              </a:spcBef>
              <a:buFont typeface="+mj-lt"/>
              <a:buAutoNum type="arabicPeriod"/>
            </a:pPr>
            <a:r>
              <a:rPr lang="en-US" sz="2000" dirty="0"/>
              <a:t>Stressed about Life</a:t>
            </a:r>
          </a:p>
          <a:p>
            <a:pPr marL="344488" indent="-344488">
              <a:spcBef>
                <a:spcPts val="500"/>
              </a:spcBef>
              <a:buFont typeface="+mj-lt"/>
              <a:buAutoNum type="arabicPeriod"/>
            </a:pPr>
            <a:r>
              <a:rPr lang="en-US" sz="2000" dirty="0"/>
              <a:t>Dissatisfied with Moral Trends</a:t>
            </a:r>
          </a:p>
          <a:p>
            <a:pPr marL="344488" indent="-344488">
              <a:spcBef>
                <a:spcPts val="500"/>
              </a:spcBef>
              <a:buFont typeface="+mj-lt"/>
              <a:buAutoNum type="arabicPeriod"/>
            </a:pPr>
            <a:r>
              <a:rPr lang="en-US" sz="2000" dirty="0"/>
              <a:t>Other: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92" t="16829" r="81068" b="66472"/>
          <a:stretch/>
        </p:blipFill>
        <p:spPr>
          <a:xfrm>
            <a:off x="328474" y="1154096"/>
            <a:ext cx="1402672" cy="114522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362" y="1888016"/>
            <a:ext cx="8339276" cy="4284535"/>
          </a:xfrm>
          <a:prstGeom prst="rect">
            <a:avLst/>
          </a:prstGeom>
          <a:ln w="19050">
            <a:solidFill>
              <a:schemeClr val="bg2">
                <a:lumMod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29375998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6" presetClass="entr" presetSubtype="4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000"/>
                            </p:stCondLst>
                            <p:childTnLst>
                              <p:par>
                                <p:cTn id="4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500"/>
                            </p:stCondLst>
                            <p:childTnLst>
                              <p:par>
                                <p:cTn id="4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2000"/>
                            </p:stCondLst>
                            <p:childTnLst>
                              <p:par>
                                <p:cTn id="5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2500"/>
                            </p:stCondLst>
                            <p:childTnLst>
                              <p:par>
                                <p:cTn id="5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00"/>
                            </p:stCondLst>
                            <p:childTnLst>
                              <p:par>
                                <p:cTn id="6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000"/>
                            </p:stCondLst>
                            <p:childTnLst>
                              <p:par>
                                <p:cTn id="6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1500"/>
                            </p:stCondLst>
                            <p:childTnLst>
                              <p:par>
                                <p:cTn id="7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2000"/>
                            </p:stCondLst>
                            <p:childTnLst>
                              <p:par>
                                <p:cTn id="7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4" dur="5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500"/>
                            </p:stCondLst>
                            <p:childTnLst>
                              <p:par>
                                <p:cTn id="8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8" dur="500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1000"/>
                            </p:stCondLst>
                            <p:childTnLst>
                              <p:par>
                                <p:cTn id="9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500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7" dur="500"/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500"/>
                            </p:stCondLst>
                            <p:childTnLst>
                              <p:par>
                                <p:cTn id="9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1" dur="500"/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1000"/>
                            </p:stCondLst>
                            <p:childTnLst>
                              <p:par>
                                <p:cTn id="10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5" dur="500"/>
                                        <p:tgtEl>
                                          <p:spTgt spid="3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1500"/>
                            </p:stCondLst>
                            <p:childTnLst>
                              <p:par>
                                <p:cTn id="10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9" dur="500"/>
                                        <p:tgtEl>
                                          <p:spTgt spid="3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3" dur="500"/>
                                        <p:tgtEl>
                                          <p:spTgt spid="3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1" end="2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8" dur="500"/>
                                        <p:tgtEl>
                                          <p:spTgt spid="3">
                                            <p:txEl>
                                              <p:pRg st="21" end="2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2" end="2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3" dur="500"/>
                                        <p:tgtEl>
                                          <p:spTgt spid="3">
                                            <p:txEl>
                                              <p:pRg st="22" end="2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3" end="2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8" dur="500"/>
                                        <p:tgtEl>
                                          <p:spTgt spid="3">
                                            <p:txEl>
                                              <p:pRg st="23" end="2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4" end="2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3" dur="500"/>
                                        <p:tgtEl>
                                          <p:spTgt spid="3">
                                            <p:txEl>
                                              <p:pRg st="24" end="2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5" end="2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8" dur="500"/>
                                        <p:tgtEl>
                                          <p:spTgt spid="3">
                                            <p:txEl>
                                              <p:pRg st="25" end="2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6" end="2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3" dur="500"/>
                                        <p:tgtEl>
                                          <p:spTgt spid="3">
                                            <p:txEl>
                                              <p:pRg st="26" end="2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7" end="2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8" dur="500"/>
                                        <p:tgtEl>
                                          <p:spTgt spid="3">
                                            <p:txEl>
                                              <p:pRg st="27" end="2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1">
            <a:normAutofit fontScale="77500" lnSpcReduction="20000"/>
          </a:bodyPr>
          <a:lstStyle/>
          <a:p>
            <a:pPr marL="344488" indent="-344488">
              <a:buFont typeface="+mj-lt"/>
              <a:buAutoNum type="arabicPeriod"/>
            </a:pPr>
            <a:r>
              <a:rPr lang="en-US" dirty="0"/>
              <a:t>Pray for each prospect of the gospel on your list by name.</a:t>
            </a:r>
          </a:p>
          <a:p>
            <a:pPr marL="344488" indent="-344488">
              <a:buFont typeface="+mj-lt"/>
              <a:buAutoNum type="arabicPeriod"/>
            </a:pPr>
            <a:r>
              <a:rPr lang="en-US" dirty="0"/>
              <a:t>Pray for each one and…</a:t>
            </a:r>
            <a:r>
              <a:rPr lang="en-US" u="sng" dirty="0"/>
              <a:t>Tell</a:t>
            </a:r>
            <a:r>
              <a:rPr lang="en-US" dirty="0"/>
              <a:t> at least one person that you prayed for him/her today.</a:t>
            </a:r>
          </a:p>
          <a:p>
            <a:pPr marL="344488" indent="-344488">
              <a:buFont typeface="+mj-lt"/>
              <a:buAutoNum type="arabicPeriod"/>
            </a:pPr>
            <a:r>
              <a:rPr lang="en-US" dirty="0"/>
              <a:t>Pray for each one and…</a:t>
            </a:r>
            <a:r>
              <a:rPr lang="en-US" u="sng" dirty="0"/>
              <a:t>Tell</a:t>
            </a:r>
            <a:r>
              <a:rPr lang="en-US" dirty="0"/>
              <a:t> at least one person that you asked God to help him/her have a good day.</a:t>
            </a:r>
          </a:p>
          <a:p>
            <a:pPr marL="344488" indent="-344488">
              <a:buFont typeface="+mj-lt"/>
              <a:buAutoNum type="arabicPeriod"/>
            </a:pPr>
            <a:r>
              <a:rPr lang="en-US" dirty="0"/>
              <a:t>Pray for each one and…</a:t>
            </a:r>
            <a:r>
              <a:rPr lang="en-US" u="sng" dirty="0"/>
              <a:t>Tell</a:t>
            </a:r>
            <a:r>
              <a:rPr lang="en-US" dirty="0"/>
              <a:t> at least one person “how great” church was on Sunday.</a:t>
            </a:r>
          </a:p>
          <a:p>
            <a:pPr marL="344488" indent="-344488">
              <a:buFont typeface="+mj-lt"/>
              <a:buAutoNum type="arabicPeriod"/>
            </a:pPr>
            <a:r>
              <a:rPr lang="en-US" dirty="0"/>
              <a:t>Pray for each one and…</a:t>
            </a:r>
            <a:r>
              <a:rPr lang="en-US" u="sng" dirty="0"/>
              <a:t>Tell</a:t>
            </a:r>
            <a:r>
              <a:rPr lang="en-US" dirty="0"/>
              <a:t> at least one person how God has worked in your life recently.</a:t>
            </a:r>
          </a:p>
          <a:p>
            <a:pPr marL="344488" indent="-344488">
              <a:buFont typeface="+mj-lt"/>
              <a:buAutoNum type="arabicPeriod"/>
            </a:pPr>
            <a:r>
              <a:rPr lang="en-US" dirty="0"/>
              <a:t>Pray for each one and…</a:t>
            </a:r>
            <a:r>
              <a:rPr lang="en-US" u="sng" dirty="0"/>
              <a:t>Tell</a:t>
            </a:r>
            <a:r>
              <a:rPr lang="en-US" dirty="0"/>
              <a:t> at least one person how thankful you are to be a Christian.</a:t>
            </a:r>
          </a:p>
          <a:p>
            <a:pPr marL="344488" indent="-344488">
              <a:buFont typeface="+mj-lt"/>
              <a:buAutoNum type="arabicPeriod"/>
            </a:pPr>
            <a:r>
              <a:rPr lang="en-US" dirty="0"/>
              <a:t>Pray for each one and…</a:t>
            </a:r>
            <a:r>
              <a:rPr lang="en-US" u="sng" dirty="0"/>
              <a:t>Tell</a:t>
            </a:r>
            <a:r>
              <a:rPr lang="en-US" dirty="0"/>
              <a:t> at least one person one reason you love “your church.”</a:t>
            </a:r>
          </a:p>
          <a:p>
            <a:pPr marL="344488" indent="-344488">
              <a:buFont typeface="+mj-lt"/>
              <a:buAutoNum type="arabicPeriod"/>
            </a:pPr>
            <a:r>
              <a:rPr lang="en-US" dirty="0"/>
              <a:t>Pray for each one and…</a:t>
            </a:r>
            <a:r>
              <a:rPr lang="en-US" u="sng" dirty="0"/>
              <a:t>Tell</a:t>
            </a:r>
            <a:r>
              <a:rPr lang="en-US" dirty="0"/>
              <a:t> at least one person one reason you’re looking forward to heaven.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708" t="17346" r="19515" b="67120"/>
          <a:stretch/>
        </p:blipFill>
        <p:spPr>
          <a:xfrm>
            <a:off x="1802167" y="1189608"/>
            <a:ext cx="5557422" cy="106532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83" t="17087" r="81165" b="68027"/>
          <a:stretch/>
        </p:blipFill>
        <p:spPr>
          <a:xfrm>
            <a:off x="355107" y="1171851"/>
            <a:ext cx="1367162" cy="10209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01528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500"/>
                            </p:stCondLst>
                            <p:childTnLst>
                              <p:par>
                                <p:cTn id="3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000"/>
                            </p:stCondLst>
                            <p:childTnLst>
                              <p:par>
                                <p:cTn id="3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500"/>
                            </p:stCondLst>
                            <p:childTnLst>
                              <p:par>
                                <p:cTn id="3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3000"/>
                            </p:stCondLst>
                            <p:childTnLst>
                              <p:par>
                                <p:cTn id="4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748</TotalTime>
  <Words>1194</Words>
  <Application>Microsoft Office PowerPoint</Application>
  <PresentationFormat>On-screen Show (4:3)</PresentationFormat>
  <Paragraphs>108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9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Palm Beach Lakes church of Christ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David</dc:creator>
  <cp:lastModifiedBy>David</cp:lastModifiedBy>
  <cp:revision>21</cp:revision>
  <dcterms:created xsi:type="dcterms:W3CDTF">2018-02-24T23:24:59Z</dcterms:created>
  <dcterms:modified xsi:type="dcterms:W3CDTF">2018-02-25T13:38:25Z</dcterms:modified>
</cp:coreProperties>
</file>