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CED"/>
    <a:srgbClr val="C1E1ED"/>
    <a:srgbClr val="B2DAE8"/>
    <a:srgbClr val="B2CCE8"/>
    <a:srgbClr val="143C63"/>
    <a:srgbClr val="2D578A"/>
    <a:srgbClr val="143F5E"/>
    <a:srgbClr val="96C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83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2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8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1426546"/>
            <a:ext cx="8874578" cy="803049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45470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6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4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1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1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7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41976-AAEC-442C-9D2E-72C898EBA167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5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41976-AAEC-442C-9D2E-72C898EBA167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06389-3AAB-43E1-B3F3-587077CA8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7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4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IMMUTABLE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1861567"/>
          </a:xfrm>
        </p:spPr>
        <p:txBody>
          <a:bodyPr>
            <a:normAutofit/>
          </a:bodyPr>
          <a:lstStyle/>
          <a:p>
            <a:r>
              <a:rPr lang="en-US" dirty="0" smtClean="0"/>
              <a:t>God </a:t>
            </a:r>
            <a:r>
              <a:rPr lang="en-US" dirty="0"/>
              <a:t>is unchangeable in His nature &amp; attributes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is the same yesterday, today &amp; forever</a:t>
            </a:r>
          </a:p>
          <a:p>
            <a:r>
              <a:rPr lang="en-US" dirty="0" smtClean="0"/>
              <a:t>He does not change; He cannot change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775" y="4101483"/>
            <a:ext cx="8874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Thus God, determining to show…</a:t>
            </a:r>
            <a:r>
              <a:rPr lang="en-US" sz="2800" b="1" u="sng" dirty="0">
                <a:solidFill>
                  <a:srgbClr val="C1ECED"/>
                </a:solidFill>
              </a:rPr>
              <a:t>the immutability of His counsel</a:t>
            </a:r>
            <a:r>
              <a:rPr lang="en-US" sz="2800" b="1" dirty="0">
                <a:solidFill>
                  <a:srgbClr val="C1ECED"/>
                </a:solidFill>
              </a:rPr>
              <a:t>, confirmed it by an oath, that </a:t>
            </a:r>
            <a:r>
              <a:rPr lang="en-US" sz="2800" b="1" u="sng" dirty="0">
                <a:solidFill>
                  <a:srgbClr val="C1ECED"/>
                </a:solidFill>
              </a:rPr>
              <a:t>by two immutable things</a:t>
            </a:r>
            <a:r>
              <a:rPr lang="en-US" sz="2800" b="1" dirty="0">
                <a:solidFill>
                  <a:srgbClr val="C1ECED"/>
                </a:solidFill>
              </a:rPr>
              <a:t>, in which it is </a:t>
            </a:r>
            <a:r>
              <a:rPr lang="en-US" sz="2800" b="1" u="sng" dirty="0">
                <a:solidFill>
                  <a:srgbClr val="C1ECED"/>
                </a:solidFill>
              </a:rPr>
              <a:t>impossible for God to lie</a:t>
            </a:r>
            <a:r>
              <a:rPr lang="en-US" sz="2800" b="1" dirty="0">
                <a:solidFill>
                  <a:srgbClr val="C1ECED"/>
                </a:solidFill>
              </a:rPr>
              <a:t>, we might have strong consolation…” (Heb. 6:17-18).</a:t>
            </a:r>
          </a:p>
        </p:txBody>
      </p:sp>
    </p:spTree>
    <p:extLst>
      <p:ext uri="{BB962C8B-B14F-4D97-AF65-F5344CB8AC3E}">
        <p14:creationId xmlns:p14="http://schemas.microsoft.com/office/powerpoint/2010/main" val="156484325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IMMUTABLE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1861567"/>
          </a:xfrm>
        </p:spPr>
        <p:txBody>
          <a:bodyPr>
            <a:normAutofit/>
          </a:bodyPr>
          <a:lstStyle/>
          <a:p>
            <a:r>
              <a:rPr lang="en-US" dirty="0" smtClean="0"/>
              <a:t>God </a:t>
            </a:r>
            <a:r>
              <a:rPr lang="en-US" dirty="0"/>
              <a:t>is unchangeable in His nature &amp; attributes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is the same yesterday, today &amp; forever</a:t>
            </a:r>
          </a:p>
          <a:p>
            <a:r>
              <a:rPr lang="en-US" dirty="0" smtClean="0"/>
              <a:t>He does not change; He cannot change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775" y="4101483"/>
            <a:ext cx="887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Every good gift and every perfect gift is from above, and comes down from the Father of lights, with whom </a:t>
            </a:r>
            <a:r>
              <a:rPr lang="en-US" sz="2800" b="1" u="sng" dirty="0">
                <a:solidFill>
                  <a:srgbClr val="C1ECED"/>
                </a:solidFill>
              </a:rPr>
              <a:t>there is no variation or shadow of turning</a:t>
            </a:r>
            <a:r>
              <a:rPr lang="en-US" sz="2800" b="1" dirty="0">
                <a:solidFill>
                  <a:srgbClr val="C1ECED"/>
                </a:solidFill>
              </a:rPr>
              <a:t>” (James 1:17).</a:t>
            </a:r>
          </a:p>
        </p:txBody>
      </p:sp>
    </p:spTree>
    <p:extLst>
      <p:ext uri="{BB962C8B-B14F-4D97-AF65-F5344CB8AC3E}">
        <p14:creationId xmlns:p14="http://schemas.microsoft.com/office/powerpoint/2010/main" val="311050045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IMMUTABLE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1861567"/>
          </a:xfrm>
        </p:spPr>
        <p:txBody>
          <a:bodyPr>
            <a:normAutofit/>
          </a:bodyPr>
          <a:lstStyle/>
          <a:p>
            <a:r>
              <a:rPr lang="en-US" dirty="0" smtClean="0"/>
              <a:t>God </a:t>
            </a:r>
            <a:r>
              <a:rPr lang="en-US" dirty="0"/>
              <a:t>is unchangeable in His nature &amp; attributes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is the same yesterday, today &amp; forever</a:t>
            </a:r>
          </a:p>
          <a:p>
            <a:r>
              <a:rPr lang="en-US" dirty="0" smtClean="0"/>
              <a:t>He does not change; He cannot change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775" y="4101483"/>
            <a:ext cx="88745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Like a cloak You will fold them up, and they will be changed.  But </a:t>
            </a:r>
            <a:r>
              <a:rPr lang="en-US" sz="2800" b="1" u="sng" dirty="0">
                <a:solidFill>
                  <a:srgbClr val="C1ECED"/>
                </a:solidFill>
              </a:rPr>
              <a:t>You are the same</a:t>
            </a:r>
            <a:r>
              <a:rPr lang="en-US" sz="2800" b="1" dirty="0">
                <a:solidFill>
                  <a:srgbClr val="C1ECED"/>
                </a:solidFill>
              </a:rPr>
              <a:t>, and </a:t>
            </a:r>
            <a:r>
              <a:rPr lang="en-US" sz="2800" b="1" u="sng" dirty="0">
                <a:solidFill>
                  <a:srgbClr val="C1ECED"/>
                </a:solidFill>
              </a:rPr>
              <a:t>Your years will not fail</a:t>
            </a:r>
            <a:r>
              <a:rPr lang="en-US" sz="2800" b="1" dirty="0">
                <a:solidFill>
                  <a:srgbClr val="C1ECED"/>
                </a:solidFill>
              </a:rPr>
              <a:t>” (Heb. 1:12).</a:t>
            </a:r>
          </a:p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“And </a:t>
            </a:r>
            <a:r>
              <a:rPr lang="en-US" sz="2800" b="1" dirty="0">
                <a:solidFill>
                  <a:srgbClr val="C1ECED"/>
                </a:solidFill>
              </a:rPr>
              <a:t>God said to Moses, ‘</a:t>
            </a:r>
            <a:r>
              <a:rPr lang="en-US" sz="2800" b="1" u="sng" dirty="0">
                <a:solidFill>
                  <a:srgbClr val="C1ECED"/>
                </a:solidFill>
              </a:rPr>
              <a:t>I AM WHO I AM</a:t>
            </a:r>
            <a:r>
              <a:rPr lang="en-US" sz="2800" b="1" dirty="0">
                <a:solidFill>
                  <a:srgbClr val="C1ECED"/>
                </a:solidFill>
              </a:rPr>
              <a:t>.’ And He said, ‘Thus you shall say to the children of Israel, “</a:t>
            </a:r>
            <a:r>
              <a:rPr lang="en-US" sz="2800" b="1" u="sng" dirty="0">
                <a:solidFill>
                  <a:srgbClr val="C1ECED"/>
                </a:solidFill>
              </a:rPr>
              <a:t>I AM</a:t>
            </a:r>
            <a:r>
              <a:rPr lang="en-US" sz="2800" b="1" dirty="0">
                <a:solidFill>
                  <a:srgbClr val="C1ECED"/>
                </a:solidFill>
              </a:rPr>
              <a:t> has sent me to you”’” (Ex. 3:14).</a:t>
            </a:r>
          </a:p>
        </p:txBody>
      </p:sp>
    </p:spTree>
    <p:extLst>
      <p:ext uri="{BB962C8B-B14F-4D97-AF65-F5344CB8AC3E}">
        <p14:creationId xmlns:p14="http://schemas.microsoft.com/office/powerpoint/2010/main" val="90585860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IMMUTABLE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1861567"/>
          </a:xfrm>
        </p:spPr>
        <p:txBody>
          <a:bodyPr>
            <a:normAutofit/>
          </a:bodyPr>
          <a:lstStyle/>
          <a:p>
            <a:r>
              <a:rPr lang="en-US" dirty="0" smtClean="0"/>
              <a:t>God </a:t>
            </a:r>
            <a:r>
              <a:rPr lang="en-US" dirty="0"/>
              <a:t>is unchangeable in His nature &amp; attributes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is the same yesterday, today &amp; forever</a:t>
            </a:r>
          </a:p>
          <a:p>
            <a:r>
              <a:rPr lang="en-US" dirty="0" smtClean="0"/>
              <a:t>He does not change; He cannot change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775" y="4101483"/>
            <a:ext cx="8874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I know that whatever God does, </a:t>
            </a:r>
            <a:r>
              <a:rPr lang="en-US" sz="2800" b="1" u="sng" dirty="0">
                <a:solidFill>
                  <a:srgbClr val="C1ECED"/>
                </a:solidFill>
              </a:rPr>
              <a:t>it shall be forever</a:t>
            </a:r>
            <a:r>
              <a:rPr lang="en-US" sz="2800" b="1" dirty="0">
                <a:solidFill>
                  <a:srgbClr val="C1ECED"/>
                </a:solidFill>
              </a:rPr>
              <a:t>. </a:t>
            </a:r>
            <a:r>
              <a:rPr lang="en-US" sz="2800" b="1" u="sng" dirty="0">
                <a:solidFill>
                  <a:srgbClr val="C1ECED"/>
                </a:solidFill>
              </a:rPr>
              <a:t>Nothing</a:t>
            </a:r>
            <a:r>
              <a:rPr lang="en-US" sz="2800" b="1" dirty="0">
                <a:solidFill>
                  <a:srgbClr val="C1ECED"/>
                </a:solidFill>
              </a:rPr>
              <a:t> can be added to it, And </a:t>
            </a:r>
            <a:r>
              <a:rPr lang="en-US" sz="2800" b="1" u="sng" dirty="0">
                <a:solidFill>
                  <a:srgbClr val="C1ECED"/>
                </a:solidFill>
              </a:rPr>
              <a:t>nothing</a:t>
            </a:r>
            <a:r>
              <a:rPr lang="en-US" sz="2800" b="1" dirty="0">
                <a:solidFill>
                  <a:srgbClr val="C1ECED"/>
                </a:solidFill>
              </a:rPr>
              <a:t> taken from it. God does it, that men should fear before Him” (</a:t>
            </a:r>
            <a:r>
              <a:rPr lang="en-US" sz="2800" b="1" dirty="0" err="1">
                <a:solidFill>
                  <a:srgbClr val="C1ECED"/>
                </a:solidFill>
              </a:rPr>
              <a:t>Ecc</a:t>
            </a:r>
            <a:r>
              <a:rPr lang="en-US" sz="2800" b="1" dirty="0">
                <a:solidFill>
                  <a:srgbClr val="C1ECED"/>
                </a:solidFill>
              </a:rPr>
              <a:t>. 3:14).</a:t>
            </a:r>
          </a:p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Jesus Christ is </a:t>
            </a:r>
            <a:r>
              <a:rPr lang="en-US" sz="2800" b="1" u="sng" dirty="0">
                <a:solidFill>
                  <a:srgbClr val="C1ECED"/>
                </a:solidFill>
              </a:rPr>
              <a:t>the same</a:t>
            </a:r>
            <a:r>
              <a:rPr lang="en-US" sz="2800" b="1" dirty="0">
                <a:solidFill>
                  <a:srgbClr val="C1ECED"/>
                </a:solidFill>
              </a:rPr>
              <a:t> yesterday, today, and forever” (Heb. 13:8).</a:t>
            </a:r>
          </a:p>
        </p:txBody>
      </p:sp>
    </p:spTree>
    <p:extLst>
      <p:ext uri="{BB962C8B-B14F-4D97-AF65-F5344CB8AC3E}">
        <p14:creationId xmlns:p14="http://schemas.microsoft.com/office/powerpoint/2010/main" val="15133280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IMMUTABLE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4108912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does that have to do with me?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does that impact me?</a:t>
            </a:r>
          </a:p>
          <a:p>
            <a:pPr lvl="1"/>
            <a:r>
              <a:rPr lang="en-US" dirty="0" smtClean="0"/>
              <a:t>“Inconsistency</a:t>
            </a:r>
            <a:r>
              <a:rPr lang="en-US" dirty="0"/>
              <a:t>” is not an issue with God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is faithful to His Word and His </a:t>
            </a:r>
            <a:r>
              <a:rPr lang="en-US" dirty="0" smtClean="0"/>
              <a:t>promises (1 Cor. 1:9; 1 John 1:9; Titus 1:2)</a:t>
            </a:r>
            <a:endParaRPr lang="en-US" dirty="0"/>
          </a:p>
          <a:p>
            <a:pPr lvl="1"/>
            <a:r>
              <a:rPr lang="en-US" dirty="0" smtClean="0"/>
              <a:t>He </a:t>
            </a:r>
            <a:r>
              <a:rPr lang="en-US" dirty="0"/>
              <a:t>never lies, changes His mind or is fickle in His decisions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can count on Him (and His Word) and trust Him (and His Word) implicitly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know what to </a:t>
            </a:r>
            <a:r>
              <a:rPr lang="en-US" dirty="0" smtClean="0"/>
              <a:t>expect—I </a:t>
            </a:r>
            <a:r>
              <a:rPr lang="en-US" dirty="0"/>
              <a:t>can trust everything that He says</a:t>
            </a:r>
          </a:p>
        </p:txBody>
      </p:sp>
    </p:spTree>
    <p:extLst>
      <p:ext uri="{BB962C8B-B14F-4D97-AF65-F5344CB8AC3E}">
        <p14:creationId xmlns:p14="http://schemas.microsoft.com/office/powerpoint/2010/main" val="389068661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OMNIPOTENT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21277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God </a:t>
            </a:r>
            <a:r>
              <a:rPr lang="en-US" dirty="0"/>
              <a:t>is all-powerful with unlimited power </a:t>
            </a:r>
          </a:p>
          <a:p>
            <a:r>
              <a:rPr lang="en-US" dirty="0" smtClean="0"/>
              <a:t>God </a:t>
            </a:r>
            <a:r>
              <a:rPr lang="en-US" dirty="0"/>
              <a:t>is able to do any and all things consistent with His nature &amp; purpose</a:t>
            </a:r>
          </a:p>
          <a:p>
            <a:r>
              <a:rPr lang="en-US" dirty="0" smtClean="0"/>
              <a:t>God </a:t>
            </a:r>
            <a:r>
              <a:rPr lang="en-US" dirty="0"/>
              <a:t>is called “Almighty” 50+ times in the </a:t>
            </a:r>
            <a:r>
              <a:rPr lang="en-US" dirty="0" smtClean="0"/>
              <a:t>Bible</a:t>
            </a:r>
            <a:endParaRPr lang="en-US" dirty="0"/>
          </a:p>
          <a:p>
            <a:r>
              <a:rPr lang="en-US" dirty="0" smtClean="0"/>
              <a:t>God’s </a:t>
            </a:r>
            <a:r>
              <a:rPr lang="en-US" dirty="0"/>
              <a:t>power is limitless, and it is never depleted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775" y="4520583"/>
            <a:ext cx="8874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And I heard, as it were, the voice of a great multitude, as the sound of many waters and as the sound of mighty </a:t>
            </a:r>
            <a:r>
              <a:rPr lang="en-US" sz="2800" b="1" dirty="0" err="1">
                <a:solidFill>
                  <a:srgbClr val="C1ECED"/>
                </a:solidFill>
              </a:rPr>
              <a:t>thunderings</a:t>
            </a:r>
            <a:r>
              <a:rPr lang="en-US" sz="2800" b="1" dirty="0">
                <a:solidFill>
                  <a:srgbClr val="C1ECED"/>
                </a:solidFill>
              </a:rPr>
              <a:t>, saying, ‘Alleluia! For the </a:t>
            </a:r>
            <a:r>
              <a:rPr lang="en-US" sz="2800" b="1" u="sng" dirty="0">
                <a:solidFill>
                  <a:srgbClr val="C1ECED"/>
                </a:solidFill>
              </a:rPr>
              <a:t>Lord God Omnipotent reigns</a:t>
            </a:r>
            <a:r>
              <a:rPr lang="en-US" sz="2800" b="1" dirty="0">
                <a:solidFill>
                  <a:srgbClr val="C1ECED"/>
                </a:solidFill>
              </a:rPr>
              <a:t>!” (Rev. 19:6).</a:t>
            </a:r>
          </a:p>
        </p:txBody>
      </p:sp>
    </p:spTree>
    <p:extLst>
      <p:ext uri="{BB962C8B-B14F-4D97-AF65-F5344CB8AC3E}">
        <p14:creationId xmlns:p14="http://schemas.microsoft.com/office/powerpoint/2010/main" val="136057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OMNIPOTENT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21277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God </a:t>
            </a:r>
            <a:r>
              <a:rPr lang="en-US" dirty="0"/>
              <a:t>is all-powerful with unlimited power </a:t>
            </a:r>
          </a:p>
          <a:p>
            <a:r>
              <a:rPr lang="en-US" dirty="0" smtClean="0"/>
              <a:t>God </a:t>
            </a:r>
            <a:r>
              <a:rPr lang="en-US" dirty="0"/>
              <a:t>is able to do any and all things consistent with His nature &amp; purpose</a:t>
            </a:r>
          </a:p>
          <a:p>
            <a:r>
              <a:rPr lang="en-US" dirty="0" smtClean="0"/>
              <a:t>God </a:t>
            </a:r>
            <a:r>
              <a:rPr lang="en-US" dirty="0"/>
              <a:t>is called “Almighty” 50+ times in the </a:t>
            </a:r>
            <a:r>
              <a:rPr lang="en-US" dirty="0" smtClean="0"/>
              <a:t>Bible</a:t>
            </a:r>
            <a:endParaRPr lang="en-US" dirty="0"/>
          </a:p>
          <a:p>
            <a:r>
              <a:rPr lang="en-US" dirty="0" smtClean="0"/>
              <a:t>God’s </a:t>
            </a:r>
            <a:r>
              <a:rPr lang="en-US" dirty="0"/>
              <a:t>power is limitless, and it is never depleted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775" y="4520583"/>
            <a:ext cx="8874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Who is </a:t>
            </a:r>
            <a:r>
              <a:rPr lang="en-US" sz="2800" b="1" u="sng" dirty="0">
                <a:solidFill>
                  <a:srgbClr val="C1ECED"/>
                </a:solidFill>
              </a:rPr>
              <a:t>mighty</a:t>
            </a:r>
            <a:r>
              <a:rPr lang="en-US" sz="2800" b="1" dirty="0">
                <a:solidFill>
                  <a:srgbClr val="C1ECED"/>
                </a:solidFill>
              </a:rPr>
              <a:t> like You, O LORD?” (Psa. 89:8).</a:t>
            </a:r>
          </a:p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u="sng" dirty="0">
                <a:solidFill>
                  <a:srgbClr val="C1ECED"/>
                </a:solidFill>
              </a:rPr>
              <a:t>Is anything too hard</a:t>
            </a:r>
            <a:r>
              <a:rPr lang="en-US" sz="2800" b="1" dirty="0">
                <a:solidFill>
                  <a:srgbClr val="C1ECED"/>
                </a:solidFill>
              </a:rPr>
              <a:t> for the LORD?” (Gen. 18:14).</a:t>
            </a:r>
          </a:p>
        </p:txBody>
      </p:sp>
    </p:spTree>
    <p:extLst>
      <p:ext uri="{BB962C8B-B14F-4D97-AF65-F5344CB8AC3E}">
        <p14:creationId xmlns:p14="http://schemas.microsoft.com/office/powerpoint/2010/main" val="1207186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OMNIPOTENT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21277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God </a:t>
            </a:r>
            <a:r>
              <a:rPr lang="en-US" dirty="0"/>
              <a:t>is all-powerful with unlimited power </a:t>
            </a:r>
          </a:p>
          <a:p>
            <a:r>
              <a:rPr lang="en-US" dirty="0" smtClean="0"/>
              <a:t>God </a:t>
            </a:r>
            <a:r>
              <a:rPr lang="en-US" dirty="0"/>
              <a:t>is able to do any and all things consistent with His nature &amp; purpose</a:t>
            </a:r>
          </a:p>
          <a:p>
            <a:r>
              <a:rPr lang="en-US" dirty="0" smtClean="0"/>
              <a:t>God </a:t>
            </a:r>
            <a:r>
              <a:rPr lang="en-US" dirty="0"/>
              <a:t>is called “Almighty” 50+ times in the </a:t>
            </a:r>
            <a:r>
              <a:rPr lang="en-US" dirty="0" smtClean="0"/>
              <a:t>Bible</a:t>
            </a:r>
            <a:endParaRPr lang="en-US" dirty="0"/>
          </a:p>
          <a:p>
            <a:r>
              <a:rPr lang="en-US" dirty="0" smtClean="0"/>
              <a:t>God’s </a:t>
            </a:r>
            <a:r>
              <a:rPr lang="en-US" dirty="0"/>
              <a:t>power is limitless, and it is never depleted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775" y="4520583"/>
            <a:ext cx="8874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Ah, Lord GOD! Behold, You have made the heavens and the earth by Your great power and outstretched arm.  </a:t>
            </a:r>
            <a:r>
              <a:rPr lang="en-US" sz="2800" b="1" u="sng" dirty="0">
                <a:solidFill>
                  <a:srgbClr val="C1ECED"/>
                </a:solidFill>
              </a:rPr>
              <a:t>There is nothing too hard for You</a:t>
            </a:r>
            <a:r>
              <a:rPr lang="en-US" sz="2800" b="1" dirty="0">
                <a:solidFill>
                  <a:srgbClr val="C1ECED"/>
                </a:solidFill>
              </a:rPr>
              <a:t>” (Jer. 32:17).</a:t>
            </a:r>
          </a:p>
        </p:txBody>
      </p:sp>
    </p:spTree>
    <p:extLst>
      <p:ext uri="{BB962C8B-B14F-4D97-AF65-F5344CB8AC3E}">
        <p14:creationId xmlns:p14="http://schemas.microsoft.com/office/powerpoint/2010/main" val="312518167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OMNIPOTENT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21277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God </a:t>
            </a:r>
            <a:r>
              <a:rPr lang="en-US" dirty="0"/>
              <a:t>is all-powerful with unlimited power </a:t>
            </a:r>
          </a:p>
          <a:p>
            <a:r>
              <a:rPr lang="en-US" dirty="0" smtClean="0"/>
              <a:t>God </a:t>
            </a:r>
            <a:r>
              <a:rPr lang="en-US" dirty="0"/>
              <a:t>is able to do any and all things consistent with His nature &amp; purpose</a:t>
            </a:r>
          </a:p>
          <a:p>
            <a:r>
              <a:rPr lang="en-US" dirty="0" smtClean="0"/>
              <a:t>God </a:t>
            </a:r>
            <a:r>
              <a:rPr lang="en-US" dirty="0"/>
              <a:t>is called “Almighty” 50+ times in the </a:t>
            </a:r>
            <a:r>
              <a:rPr lang="en-US" dirty="0" smtClean="0"/>
              <a:t>Bible</a:t>
            </a:r>
            <a:endParaRPr lang="en-US" dirty="0"/>
          </a:p>
          <a:p>
            <a:r>
              <a:rPr lang="en-US" dirty="0" smtClean="0"/>
              <a:t>God’s </a:t>
            </a:r>
            <a:r>
              <a:rPr lang="en-US" dirty="0"/>
              <a:t>power is limitless, and it is never depleted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775" y="4520583"/>
            <a:ext cx="88745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“Jesus </a:t>
            </a:r>
            <a:r>
              <a:rPr lang="en-US" sz="2800" b="1" dirty="0">
                <a:solidFill>
                  <a:srgbClr val="C1ECED"/>
                </a:solidFill>
              </a:rPr>
              <a:t>said, </a:t>
            </a:r>
            <a:r>
              <a:rPr lang="en-US" sz="2800" b="1" dirty="0" smtClean="0">
                <a:solidFill>
                  <a:srgbClr val="C1ECED"/>
                </a:solidFill>
              </a:rPr>
              <a:t>‘With </a:t>
            </a:r>
            <a:r>
              <a:rPr lang="en-US" sz="2800" b="1" dirty="0">
                <a:solidFill>
                  <a:srgbClr val="C1ECED"/>
                </a:solidFill>
              </a:rPr>
              <a:t>men this is impossible, but </a:t>
            </a:r>
            <a:r>
              <a:rPr lang="en-US" sz="2800" b="1" u="sng" dirty="0">
                <a:solidFill>
                  <a:srgbClr val="C1ECED"/>
                </a:solidFill>
              </a:rPr>
              <a:t>with God all things are </a:t>
            </a:r>
            <a:r>
              <a:rPr lang="en-US" sz="2800" b="1" u="sng" dirty="0" smtClean="0">
                <a:solidFill>
                  <a:srgbClr val="C1ECED"/>
                </a:solidFill>
              </a:rPr>
              <a:t>possible</a:t>
            </a:r>
            <a:r>
              <a:rPr lang="en-US" sz="2800" b="1" dirty="0" smtClean="0">
                <a:solidFill>
                  <a:srgbClr val="C1ECED"/>
                </a:solidFill>
              </a:rPr>
              <a:t>’” </a:t>
            </a:r>
            <a:r>
              <a:rPr lang="en-US" sz="2800" b="1" dirty="0">
                <a:solidFill>
                  <a:srgbClr val="C1ECED"/>
                </a:solidFill>
              </a:rPr>
              <a:t>(Matt. 19:26).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For with God </a:t>
            </a:r>
            <a:r>
              <a:rPr lang="en-US" sz="2800" b="1" u="sng" dirty="0">
                <a:solidFill>
                  <a:srgbClr val="C1ECED"/>
                </a:solidFill>
              </a:rPr>
              <a:t>nothing</a:t>
            </a:r>
            <a:r>
              <a:rPr lang="en-US" sz="2800" b="1" dirty="0">
                <a:solidFill>
                  <a:srgbClr val="C1ECED"/>
                </a:solidFill>
              </a:rPr>
              <a:t> will be </a:t>
            </a:r>
            <a:r>
              <a:rPr lang="en-US" sz="2800" b="1" u="sng" dirty="0">
                <a:solidFill>
                  <a:srgbClr val="C1ECED"/>
                </a:solidFill>
              </a:rPr>
              <a:t>impossible</a:t>
            </a:r>
            <a:r>
              <a:rPr lang="en-US" sz="2800" b="1" dirty="0">
                <a:solidFill>
                  <a:srgbClr val="C1ECED"/>
                </a:solidFill>
              </a:rPr>
              <a:t>” (Luke 1:37</a:t>
            </a:r>
            <a:r>
              <a:rPr lang="en-US" sz="2800" b="1" dirty="0" smtClean="0">
                <a:solidFill>
                  <a:srgbClr val="C1ECED"/>
                </a:solidFill>
              </a:rPr>
              <a:t>).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“The </a:t>
            </a:r>
            <a:r>
              <a:rPr lang="en-US" sz="2800" b="1" dirty="0">
                <a:solidFill>
                  <a:srgbClr val="C1ECED"/>
                </a:solidFill>
              </a:rPr>
              <a:t>everlasting </a:t>
            </a:r>
            <a:r>
              <a:rPr lang="en-US" sz="2800" b="1" dirty="0" smtClean="0">
                <a:solidFill>
                  <a:srgbClr val="C1ECED"/>
                </a:solidFill>
              </a:rPr>
              <a:t>God…</a:t>
            </a:r>
            <a:r>
              <a:rPr lang="en-US" sz="2800" b="1" u="sng" dirty="0" smtClean="0">
                <a:solidFill>
                  <a:srgbClr val="C1ECED"/>
                </a:solidFill>
              </a:rPr>
              <a:t>Neither </a:t>
            </a:r>
            <a:r>
              <a:rPr lang="en-US" sz="2800" b="1" u="sng" dirty="0">
                <a:solidFill>
                  <a:srgbClr val="C1ECED"/>
                </a:solidFill>
              </a:rPr>
              <a:t>faints nor is </a:t>
            </a:r>
            <a:r>
              <a:rPr lang="en-US" sz="2800" b="1" u="sng" dirty="0" smtClean="0">
                <a:solidFill>
                  <a:srgbClr val="C1ECED"/>
                </a:solidFill>
              </a:rPr>
              <a:t>weary</a:t>
            </a:r>
            <a:r>
              <a:rPr lang="en-US" sz="2800" b="1" dirty="0" smtClean="0">
                <a:solidFill>
                  <a:srgbClr val="C1ECED"/>
                </a:solidFill>
              </a:rPr>
              <a:t>” </a:t>
            </a:r>
            <a:br>
              <a:rPr lang="en-US" sz="2800" b="1" dirty="0" smtClean="0">
                <a:solidFill>
                  <a:srgbClr val="C1ECED"/>
                </a:solidFill>
              </a:rPr>
            </a:br>
            <a:r>
              <a:rPr lang="en-US" sz="2800" b="1" dirty="0" smtClean="0">
                <a:solidFill>
                  <a:srgbClr val="C1ECED"/>
                </a:solidFill>
              </a:rPr>
              <a:t>(Isa. 40:28).</a:t>
            </a:r>
            <a:endParaRPr lang="en-US" sz="2800" b="1" dirty="0">
              <a:solidFill>
                <a:srgbClr val="C1EC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3282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OMNIPOTENT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21277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God </a:t>
            </a:r>
            <a:r>
              <a:rPr lang="en-US" dirty="0"/>
              <a:t>is all-powerful with unlimited power </a:t>
            </a:r>
          </a:p>
          <a:p>
            <a:r>
              <a:rPr lang="en-US" dirty="0" smtClean="0"/>
              <a:t>God </a:t>
            </a:r>
            <a:r>
              <a:rPr lang="en-US" dirty="0"/>
              <a:t>is able to do any and all things consistent with His nature &amp; purpose</a:t>
            </a:r>
          </a:p>
          <a:p>
            <a:r>
              <a:rPr lang="en-US" dirty="0" smtClean="0"/>
              <a:t>God </a:t>
            </a:r>
            <a:r>
              <a:rPr lang="en-US" dirty="0"/>
              <a:t>is called “Almighty” 50+ times in the </a:t>
            </a:r>
            <a:r>
              <a:rPr lang="en-US" dirty="0" smtClean="0"/>
              <a:t>Bible</a:t>
            </a:r>
            <a:endParaRPr lang="en-US" dirty="0"/>
          </a:p>
          <a:p>
            <a:r>
              <a:rPr lang="en-US" dirty="0" smtClean="0"/>
              <a:t>God’s </a:t>
            </a:r>
            <a:r>
              <a:rPr lang="en-US" dirty="0"/>
              <a:t>power is limitless, and it is never depleted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775" y="4520583"/>
            <a:ext cx="8874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u="sng" dirty="0">
                <a:solidFill>
                  <a:srgbClr val="C1ECED"/>
                </a:solidFill>
              </a:rPr>
              <a:t>By the word</a:t>
            </a:r>
            <a:r>
              <a:rPr lang="en-US" sz="2800" b="1" dirty="0">
                <a:solidFill>
                  <a:srgbClr val="C1ECED"/>
                </a:solidFill>
              </a:rPr>
              <a:t> of the LORD the heavens were made, And all the host of them </a:t>
            </a:r>
            <a:r>
              <a:rPr lang="en-US" sz="2800" b="1" u="sng" dirty="0">
                <a:solidFill>
                  <a:srgbClr val="C1ECED"/>
                </a:solidFill>
              </a:rPr>
              <a:t>by the breath of His mouth</a:t>
            </a:r>
            <a:r>
              <a:rPr lang="en-US" sz="2800" b="1" dirty="0">
                <a:solidFill>
                  <a:srgbClr val="C1ECED"/>
                </a:solidFill>
              </a:rPr>
              <a:t>…For </a:t>
            </a:r>
            <a:r>
              <a:rPr lang="en-US" sz="2800" b="1" u="sng" dirty="0">
                <a:solidFill>
                  <a:srgbClr val="C1ECED"/>
                </a:solidFill>
              </a:rPr>
              <a:t>He spoke</a:t>
            </a:r>
            <a:r>
              <a:rPr lang="en-US" sz="2800" b="1" dirty="0">
                <a:solidFill>
                  <a:srgbClr val="C1ECED"/>
                </a:solidFill>
              </a:rPr>
              <a:t>, and it was done; </a:t>
            </a:r>
            <a:r>
              <a:rPr lang="en-US" sz="2800" b="1" u="sng" dirty="0">
                <a:solidFill>
                  <a:srgbClr val="C1ECED"/>
                </a:solidFill>
              </a:rPr>
              <a:t>He commanded</a:t>
            </a:r>
            <a:r>
              <a:rPr lang="en-US" sz="2800" b="1" dirty="0">
                <a:solidFill>
                  <a:srgbClr val="C1ECED"/>
                </a:solidFill>
              </a:rPr>
              <a:t>, and it stood fast” (Psa. 33:6, 9).</a:t>
            </a:r>
          </a:p>
        </p:txBody>
      </p:sp>
    </p:spTree>
    <p:extLst>
      <p:ext uri="{BB962C8B-B14F-4D97-AF65-F5344CB8AC3E}">
        <p14:creationId xmlns:p14="http://schemas.microsoft.com/office/powerpoint/2010/main" val="27520202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ETERNAL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1861567"/>
          </a:xfrm>
        </p:spPr>
        <p:txBody>
          <a:bodyPr/>
          <a:lstStyle/>
          <a:p>
            <a:r>
              <a:rPr lang="en-US" dirty="0" smtClean="0"/>
              <a:t>God </a:t>
            </a:r>
            <a:r>
              <a:rPr lang="en-US" dirty="0"/>
              <a:t>always has been &amp; always will </a:t>
            </a:r>
            <a:r>
              <a:rPr lang="en-US" dirty="0" smtClean="0"/>
              <a:t>be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was “before” time &amp; He will be “after”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is eternal, everlasting &amp; forever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775" y="4101483"/>
            <a:ext cx="887457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The </a:t>
            </a:r>
            <a:r>
              <a:rPr lang="en-US" sz="2800" b="1" u="sng" dirty="0">
                <a:solidFill>
                  <a:srgbClr val="C1ECED"/>
                </a:solidFill>
              </a:rPr>
              <a:t>eternal God</a:t>
            </a:r>
            <a:r>
              <a:rPr lang="en-US" sz="2800" b="1" dirty="0">
                <a:solidFill>
                  <a:srgbClr val="C1ECED"/>
                </a:solidFill>
              </a:rPr>
              <a:t> is your refuge, And underneath are the </a:t>
            </a:r>
            <a:r>
              <a:rPr lang="en-US" sz="2800" b="1" u="sng" dirty="0">
                <a:solidFill>
                  <a:srgbClr val="C1ECED"/>
                </a:solidFill>
              </a:rPr>
              <a:t>everlasting arms</a:t>
            </a:r>
            <a:r>
              <a:rPr lang="en-US" sz="2800" b="1" dirty="0">
                <a:solidFill>
                  <a:srgbClr val="C1ECED"/>
                </a:solidFill>
              </a:rPr>
              <a:t>” (Deut. 33:27).</a:t>
            </a:r>
          </a:p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For thus says the High and Lofty One Who </a:t>
            </a:r>
            <a:r>
              <a:rPr lang="en-US" sz="2800" b="1" u="sng" dirty="0">
                <a:solidFill>
                  <a:srgbClr val="C1ECED"/>
                </a:solidFill>
              </a:rPr>
              <a:t>inhabits eternity</a:t>
            </a:r>
            <a:r>
              <a:rPr lang="en-US" sz="2800" b="1" dirty="0">
                <a:solidFill>
                  <a:srgbClr val="C1ECED"/>
                </a:solidFill>
              </a:rPr>
              <a:t>, whose name is Holy…” (Isa. 57:15).</a:t>
            </a:r>
          </a:p>
        </p:txBody>
      </p:sp>
    </p:spTree>
    <p:extLst>
      <p:ext uri="{BB962C8B-B14F-4D97-AF65-F5344CB8AC3E}">
        <p14:creationId xmlns:p14="http://schemas.microsoft.com/office/powerpoint/2010/main" val="39401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OMNIPOTENT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21277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God </a:t>
            </a:r>
            <a:r>
              <a:rPr lang="en-US" dirty="0"/>
              <a:t>is all-powerful with unlimited power </a:t>
            </a:r>
          </a:p>
          <a:p>
            <a:r>
              <a:rPr lang="en-US" dirty="0" smtClean="0"/>
              <a:t>God </a:t>
            </a:r>
            <a:r>
              <a:rPr lang="en-US" dirty="0"/>
              <a:t>is able to do any and all things consistent with His nature &amp; purpose</a:t>
            </a:r>
          </a:p>
          <a:p>
            <a:r>
              <a:rPr lang="en-US" dirty="0" smtClean="0"/>
              <a:t>God </a:t>
            </a:r>
            <a:r>
              <a:rPr lang="en-US" dirty="0"/>
              <a:t>is called “Almighty” 50+ times in the </a:t>
            </a:r>
            <a:r>
              <a:rPr lang="en-US" dirty="0" smtClean="0"/>
              <a:t>Bible</a:t>
            </a:r>
            <a:endParaRPr lang="en-US" dirty="0"/>
          </a:p>
          <a:p>
            <a:r>
              <a:rPr lang="en-US" dirty="0" smtClean="0"/>
              <a:t>God’s </a:t>
            </a:r>
            <a:r>
              <a:rPr lang="en-US" dirty="0"/>
              <a:t>power is limitless, and it is never depleted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775" y="4520583"/>
            <a:ext cx="8874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When I consider Your heavens, </a:t>
            </a:r>
            <a:r>
              <a:rPr lang="en-US" sz="2800" b="1" u="sng" dirty="0">
                <a:solidFill>
                  <a:srgbClr val="C1ECED"/>
                </a:solidFill>
              </a:rPr>
              <a:t>the work of Your fingers</a:t>
            </a:r>
            <a:r>
              <a:rPr lang="en-US" sz="2800" b="1" dirty="0">
                <a:solidFill>
                  <a:srgbClr val="C1ECED"/>
                </a:solidFill>
              </a:rPr>
              <a:t>, the moon and the stars, which You have ordained…” </a:t>
            </a:r>
            <a:r>
              <a:rPr lang="en-US" sz="2800" b="1" dirty="0" smtClean="0">
                <a:solidFill>
                  <a:srgbClr val="C1ECED"/>
                </a:solidFill>
              </a:rPr>
              <a:t/>
            </a:r>
            <a:br>
              <a:rPr lang="en-US" sz="2800" b="1" dirty="0" smtClean="0">
                <a:solidFill>
                  <a:srgbClr val="C1ECED"/>
                </a:solidFill>
              </a:rPr>
            </a:br>
            <a:r>
              <a:rPr lang="en-US" sz="2800" b="1" dirty="0" smtClean="0">
                <a:solidFill>
                  <a:srgbClr val="C1ECED"/>
                </a:solidFill>
              </a:rPr>
              <a:t>(</a:t>
            </a:r>
            <a:r>
              <a:rPr lang="en-US" sz="2800" b="1" dirty="0">
                <a:solidFill>
                  <a:srgbClr val="C1ECED"/>
                </a:solidFill>
              </a:rPr>
              <a:t>Psa. 8:3). </a:t>
            </a:r>
          </a:p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“…</a:t>
            </a:r>
            <a:r>
              <a:rPr lang="en-US" sz="2800" b="1" dirty="0">
                <a:solidFill>
                  <a:srgbClr val="C1ECED"/>
                </a:solidFill>
              </a:rPr>
              <a:t>upholding all things </a:t>
            </a:r>
            <a:r>
              <a:rPr lang="en-US" sz="2800" b="1" u="sng" dirty="0">
                <a:solidFill>
                  <a:srgbClr val="C1ECED"/>
                </a:solidFill>
              </a:rPr>
              <a:t>by the word of His power</a:t>
            </a:r>
            <a:r>
              <a:rPr lang="en-US" sz="2800" b="1" dirty="0">
                <a:solidFill>
                  <a:srgbClr val="C1ECED"/>
                </a:solidFill>
              </a:rPr>
              <a:t>…” </a:t>
            </a:r>
            <a:r>
              <a:rPr lang="en-US" sz="2800" b="1" dirty="0" smtClean="0">
                <a:solidFill>
                  <a:srgbClr val="C1ECED"/>
                </a:solidFill>
              </a:rPr>
              <a:t/>
            </a:r>
            <a:br>
              <a:rPr lang="en-US" sz="2800" b="1" dirty="0" smtClean="0">
                <a:solidFill>
                  <a:srgbClr val="C1ECED"/>
                </a:solidFill>
              </a:rPr>
            </a:br>
            <a:r>
              <a:rPr lang="en-US" sz="2800" b="1" dirty="0" smtClean="0">
                <a:solidFill>
                  <a:srgbClr val="C1ECED"/>
                </a:solidFill>
              </a:rPr>
              <a:t>(</a:t>
            </a:r>
            <a:r>
              <a:rPr lang="en-US" sz="2800" b="1" dirty="0">
                <a:solidFill>
                  <a:srgbClr val="C1ECED"/>
                </a:solidFill>
              </a:rPr>
              <a:t>Heb. 1:3).</a:t>
            </a:r>
          </a:p>
        </p:txBody>
      </p:sp>
    </p:spTree>
    <p:extLst>
      <p:ext uri="{BB962C8B-B14F-4D97-AF65-F5344CB8AC3E}">
        <p14:creationId xmlns:p14="http://schemas.microsoft.com/office/powerpoint/2010/main" val="129814066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OMNIPOTENT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21277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God </a:t>
            </a:r>
            <a:r>
              <a:rPr lang="en-US" dirty="0"/>
              <a:t>is all-powerful with unlimited power </a:t>
            </a:r>
          </a:p>
          <a:p>
            <a:r>
              <a:rPr lang="en-US" dirty="0" smtClean="0"/>
              <a:t>God </a:t>
            </a:r>
            <a:r>
              <a:rPr lang="en-US" dirty="0"/>
              <a:t>is able to do any and all things consistent with His nature &amp; purpose</a:t>
            </a:r>
          </a:p>
          <a:p>
            <a:r>
              <a:rPr lang="en-US" dirty="0" smtClean="0"/>
              <a:t>God </a:t>
            </a:r>
            <a:r>
              <a:rPr lang="en-US" dirty="0"/>
              <a:t>is called “Almighty” 50+ times in the </a:t>
            </a:r>
            <a:r>
              <a:rPr lang="en-US" dirty="0" smtClean="0"/>
              <a:t>Bible</a:t>
            </a:r>
            <a:endParaRPr lang="en-US" dirty="0"/>
          </a:p>
          <a:p>
            <a:r>
              <a:rPr lang="en-US" dirty="0" smtClean="0"/>
              <a:t>God’s </a:t>
            </a:r>
            <a:r>
              <a:rPr lang="en-US" dirty="0"/>
              <a:t>power is limitless, and it is never depleted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775" y="4520583"/>
            <a:ext cx="8874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Now to </a:t>
            </a:r>
            <a:r>
              <a:rPr lang="en-US" sz="2800" b="1" u="sng" dirty="0">
                <a:solidFill>
                  <a:srgbClr val="C1ECED"/>
                </a:solidFill>
              </a:rPr>
              <a:t>Him who is able to do exceedingly abundantly above all that we ask or think</a:t>
            </a:r>
            <a:r>
              <a:rPr lang="en-US" sz="2800" b="1" dirty="0">
                <a:solidFill>
                  <a:srgbClr val="C1ECED"/>
                </a:solidFill>
              </a:rPr>
              <a:t>, according to the power that works in us, to Him be glory in the church by Christ Jesus to all generations, forever and ever. Amen” (Eph. 3:20-21).</a:t>
            </a:r>
          </a:p>
        </p:txBody>
      </p:sp>
    </p:spTree>
    <p:extLst>
      <p:ext uri="{BB962C8B-B14F-4D97-AF65-F5344CB8AC3E}">
        <p14:creationId xmlns:p14="http://schemas.microsoft.com/office/powerpoint/2010/main" val="335147574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OMNIPOTENT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625607" cy="3689812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does that have to do with me?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does that impact me?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Ability” is not an issue with God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is more powerful than the devil.  Satan is not </a:t>
            </a:r>
            <a:r>
              <a:rPr lang="en-US" dirty="0" smtClean="0"/>
              <a:t>omnipotent (1 John 4:4)</a:t>
            </a:r>
            <a:endParaRPr lang="en-US" dirty="0"/>
          </a:p>
          <a:p>
            <a:pPr lvl="1"/>
            <a:r>
              <a:rPr lang="en-US" dirty="0" smtClean="0"/>
              <a:t>I </a:t>
            </a:r>
            <a:r>
              <a:rPr lang="en-US" dirty="0"/>
              <a:t>can ask God anything—none of my problems are too big (or small) for </a:t>
            </a:r>
            <a:r>
              <a:rPr lang="en-US" dirty="0" smtClean="0"/>
              <a:t>Him (1 John 5:14-15)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95518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OMNISCIENT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18615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God </a:t>
            </a:r>
            <a:r>
              <a:rPr lang="en-US" dirty="0"/>
              <a:t>is all-wise &amp; all-knowing</a:t>
            </a:r>
          </a:p>
          <a:p>
            <a:r>
              <a:rPr lang="en-US" dirty="0" smtClean="0"/>
              <a:t>There </a:t>
            </a:r>
            <a:r>
              <a:rPr lang="en-US" dirty="0"/>
              <a:t>are no mysteries or unsolved puzzles with God</a:t>
            </a:r>
          </a:p>
          <a:p>
            <a:r>
              <a:rPr lang="en-US" dirty="0" smtClean="0"/>
              <a:t>There </a:t>
            </a:r>
            <a:r>
              <a:rPr lang="en-US" dirty="0"/>
              <a:t>is no limit to the knowledge of God—past, present or future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775" y="4006233"/>
            <a:ext cx="887457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1ECED"/>
                </a:solidFill>
              </a:rPr>
              <a:t>“</a:t>
            </a:r>
            <a:r>
              <a:rPr lang="en-US" sz="2600" b="1" dirty="0">
                <a:solidFill>
                  <a:srgbClr val="C1ECED"/>
                </a:solidFill>
              </a:rPr>
              <a:t>Oh, </a:t>
            </a:r>
            <a:r>
              <a:rPr lang="en-US" sz="2600" b="1" u="sng" dirty="0">
                <a:solidFill>
                  <a:srgbClr val="C1ECED"/>
                </a:solidFill>
              </a:rPr>
              <a:t>the depth of the riches both of the wisdom and knowledge of God!</a:t>
            </a:r>
            <a:r>
              <a:rPr lang="en-US" sz="2600" b="1" dirty="0">
                <a:solidFill>
                  <a:srgbClr val="C1ECED"/>
                </a:solidFill>
              </a:rPr>
              <a:t> How </a:t>
            </a:r>
            <a:r>
              <a:rPr lang="en-US" sz="2600" b="1" u="sng" dirty="0">
                <a:solidFill>
                  <a:srgbClr val="C1ECED"/>
                </a:solidFill>
              </a:rPr>
              <a:t>unsearchable</a:t>
            </a:r>
            <a:r>
              <a:rPr lang="en-US" sz="2600" b="1" dirty="0">
                <a:solidFill>
                  <a:srgbClr val="C1ECED"/>
                </a:solidFill>
              </a:rPr>
              <a:t> are His judgments and His ways past finding out!  For </a:t>
            </a:r>
            <a:r>
              <a:rPr lang="en-US" sz="2600" b="1" u="sng" dirty="0">
                <a:solidFill>
                  <a:srgbClr val="C1ECED"/>
                </a:solidFill>
              </a:rPr>
              <a:t>who has known the mind of the LORD</a:t>
            </a:r>
            <a:r>
              <a:rPr lang="en-US" sz="2600" b="1" dirty="0">
                <a:solidFill>
                  <a:srgbClr val="C1ECED"/>
                </a:solidFill>
              </a:rPr>
              <a:t>?  Or who has become His counselor?  Or who has first given to Him and it shall be repaid to him?  For of Him and through Him and to Him are </a:t>
            </a:r>
            <a:r>
              <a:rPr lang="en-US" sz="2600" b="1" u="sng" dirty="0">
                <a:solidFill>
                  <a:srgbClr val="C1ECED"/>
                </a:solidFill>
              </a:rPr>
              <a:t>all things</a:t>
            </a:r>
            <a:r>
              <a:rPr lang="en-US" sz="2600" b="1" dirty="0">
                <a:solidFill>
                  <a:srgbClr val="C1ECED"/>
                </a:solidFill>
              </a:rPr>
              <a:t>, to whom be glory forever. Amen” (Rom. 11:33-36). </a:t>
            </a:r>
          </a:p>
        </p:txBody>
      </p:sp>
    </p:spTree>
    <p:extLst>
      <p:ext uri="{BB962C8B-B14F-4D97-AF65-F5344CB8AC3E}">
        <p14:creationId xmlns:p14="http://schemas.microsoft.com/office/powerpoint/2010/main" val="124889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OMNISCIENT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18615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God </a:t>
            </a:r>
            <a:r>
              <a:rPr lang="en-US" dirty="0"/>
              <a:t>is all-wise &amp; all-knowing</a:t>
            </a:r>
          </a:p>
          <a:p>
            <a:r>
              <a:rPr lang="en-US" dirty="0" smtClean="0"/>
              <a:t>There </a:t>
            </a:r>
            <a:r>
              <a:rPr lang="en-US" dirty="0"/>
              <a:t>are no mysteries or unsolved puzzles with God</a:t>
            </a:r>
          </a:p>
          <a:p>
            <a:r>
              <a:rPr lang="en-US" dirty="0" smtClean="0"/>
              <a:t>There </a:t>
            </a:r>
            <a:r>
              <a:rPr lang="en-US" dirty="0"/>
              <a:t>is no limit to the knowledge of God—past, present or future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775" y="4101483"/>
            <a:ext cx="88745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Who has directed the Spirit of the Lord, Or </a:t>
            </a:r>
            <a:r>
              <a:rPr lang="en-US" sz="2800" b="1" u="sng" dirty="0">
                <a:solidFill>
                  <a:srgbClr val="C1ECED"/>
                </a:solidFill>
              </a:rPr>
              <a:t>as His counselor has taught Him</a:t>
            </a:r>
            <a:r>
              <a:rPr lang="en-US" sz="2800" b="1" dirty="0">
                <a:solidFill>
                  <a:srgbClr val="C1ECED"/>
                </a:solidFill>
              </a:rPr>
              <a:t>?  With whom did He take counsel, and </a:t>
            </a:r>
            <a:r>
              <a:rPr lang="en-US" sz="2800" b="1" u="sng" dirty="0">
                <a:solidFill>
                  <a:srgbClr val="C1ECED"/>
                </a:solidFill>
              </a:rPr>
              <a:t>who instructed Him</a:t>
            </a:r>
            <a:r>
              <a:rPr lang="en-US" sz="2800" b="1" dirty="0">
                <a:solidFill>
                  <a:srgbClr val="C1ECED"/>
                </a:solidFill>
              </a:rPr>
              <a:t>, And taught Him in the path of justice? Who </a:t>
            </a:r>
            <a:r>
              <a:rPr lang="en-US" sz="2800" b="1" u="sng" dirty="0">
                <a:solidFill>
                  <a:srgbClr val="C1ECED"/>
                </a:solidFill>
              </a:rPr>
              <a:t>taught Him knowledge</a:t>
            </a:r>
            <a:r>
              <a:rPr lang="en-US" sz="2800" b="1" dirty="0">
                <a:solidFill>
                  <a:srgbClr val="C1ECED"/>
                </a:solidFill>
              </a:rPr>
              <a:t>, And showed Him the way of understanding?” (Isa. 40:13-14).</a:t>
            </a:r>
          </a:p>
        </p:txBody>
      </p:sp>
    </p:spTree>
    <p:extLst>
      <p:ext uri="{BB962C8B-B14F-4D97-AF65-F5344CB8AC3E}">
        <p14:creationId xmlns:p14="http://schemas.microsoft.com/office/powerpoint/2010/main" val="381081705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OMNISCIENT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18615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God </a:t>
            </a:r>
            <a:r>
              <a:rPr lang="en-US" dirty="0"/>
              <a:t>is all-wise &amp; all-knowing</a:t>
            </a:r>
          </a:p>
          <a:p>
            <a:r>
              <a:rPr lang="en-US" dirty="0" smtClean="0"/>
              <a:t>There </a:t>
            </a:r>
            <a:r>
              <a:rPr lang="en-US" dirty="0"/>
              <a:t>are no mysteries or unsolved puzzles with God</a:t>
            </a:r>
          </a:p>
          <a:p>
            <a:r>
              <a:rPr lang="en-US" dirty="0" smtClean="0"/>
              <a:t>There </a:t>
            </a:r>
            <a:r>
              <a:rPr lang="en-US" dirty="0"/>
              <a:t>is no limit to the knowledge of God—past, present or future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775" y="4101483"/>
            <a:ext cx="88745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Now prepare yourself like a man; I will question you, and </a:t>
            </a:r>
            <a:r>
              <a:rPr lang="en-US" sz="2800" b="1" u="sng" dirty="0">
                <a:solidFill>
                  <a:srgbClr val="C1ECED"/>
                </a:solidFill>
              </a:rPr>
              <a:t>you shall answer Me</a:t>
            </a:r>
            <a:r>
              <a:rPr lang="en-US" sz="2800" b="1" dirty="0">
                <a:solidFill>
                  <a:srgbClr val="C1ECED"/>
                </a:solidFill>
              </a:rPr>
              <a:t>.  Where were you when I laid the foundations of the earth? Tell Me, </a:t>
            </a:r>
            <a:r>
              <a:rPr lang="en-US" sz="2800" b="1" u="sng" dirty="0">
                <a:solidFill>
                  <a:srgbClr val="C1ECED"/>
                </a:solidFill>
              </a:rPr>
              <a:t>if you have understanding</a:t>
            </a:r>
            <a:r>
              <a:rPr lang="en-US" sz="2800" b="1" dirty="0">
                <a:solidFill>
                  <a:srgbClr val="C1ECED"/>
                </a:solidFill>
              </a:rPr>
              <a:t>.  Who </a:t>
            </a:r>
            <a:r>
              <a:rPr lang="en-US" sz="2800" b="1" u="sng" dirty="0">
                <a:solidFill>
                  <a:srgbClr val="C1ECED"/>
                </a:solidFill>
              </a:rPr>
              <a:t>determined</a:t>
            </a:r>
            <a:r>
              <a:rPr lang="en-US" sz="2800" b="1" dirty="0">
                <a:solidFill>
                  <a:srgbClr val="C1ECED"/>
                </a:solidFill>
              </a:rPr>
              <a:t> its measurements? </a:t>
            </a:r>
            <a:r>
              <a:rPr lang="en-US" sz="2800" b="1" u="sng" dirty="0">
                <a:solidFill>
                  <a:srgbClr val="C1ECED"/>
                </a:solidFill>
              </a:rPr>
              <a:t>Surely you know</a:t>
            </a:r>
            <a:r>
              <a:rPr lang="en-US" sz="2800" b="1" dirty="0">
                <a:solidFill>
                  <a:srgbClr val="C1ECED"/>
                </a:solidFill>
              </a:rPr>
              <a:t>!  Or who stretched the line upon it?” </a:t>
            </a:r>
            <a:r>
              <a:rPr lang="en-US" sz="2800" b="1" dirty="0" smtClean="0">
                <a:solidFill>
                  <a:srgbClr val="C1ECED"/>
                </a:solidFill>
              </a:rPr>
              <a:t/>
            </a:r>
            <a:br>
              <a:rPr lang="en-US" sz="2800" b="1" dirty="0" smtClean="0">
                <a:solidFill>
                  <a:srgbClr val="C1ECED"/>
                </a:solidFill>
              </a:rPr>
            </a:br>
            <a:r>
              <a:rPr lang="en-US" sz="2800" b="1" dirty="0" smtClean="0">
                <a:solidFill>
                  <a:srgbClr val="C1ECED"/>
                </a:solidFill>
              </a:rPr>
              <a:t>(</a:t>
            </a:r>
            <a:r>
              <a:rPr lang="en-US" sz="2800" b="1" dirty="0">
                <a:solidFill>
                  <a:srgbClr val="C1ECED"/>
                </a:solidFill>
              </a:rPr>
              <a:t>Job 38:3-5).</a:t>
            </a:r>
          </a:p>
        </p:txBody>
      </p:sp>
    </p:spTree>
    <p:extLst>
      <p:ext uri="{BB962C8B-B14F-4D97-AF65-F5344CB8AC3E}">
        <p14:creationId xmlns:p14="http://schemas.microsoft.com/office/powerpoint/2010/main" val="222895053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OMNISCIENT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18615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God </a:t>
            </a:r>
            <a:r>
              <a:rPr lang="en-US" dirty="0"/>
              <a:t>is all-wise &amp; all-knowing</a:t>
            </a:r>
          </a:p>
          <a:p>
            <a:r>
              <a:rPr lang="en-US" dirty="0" smtClean="0"/>
              <a:t>There </a:t>
            </a:r>
            <a:r>
              <a:rPr lang="en-US" dirty="0"/>
              <a:t>are no mysteries or unsolved puzzles with God</a:t>
            </a:r>
          </a:p>
          <a:p>
            <a:r>
              <a:rPr lang="en-US" dirty="0" smtClean="0"/>
              <a:t>There </a:t>
            </a:r>
            <a:r>
              <a:rPr lang="en-US" dirty="0"/>
              <a:t>is no limit to the knowledge of God—past, present or future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775" y="4006233"/>
            <a:ext cx="887457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700" b="1" dirty="0" smtClean="0">
                <a:solidFill>
                  <a:srgbClr val="C1ECED"/>
                </a:solidFill>
              </a:rPr>
              <a:t>“</a:t>
            </a:r>
            <a:r>
              <a:rPr lang="en-US" sz="2700" b="1" dirty="0">
                <a:solidFill>
                  <a:srgbClr val="C1ECED"/>
                </a:solidFill>
              </a:rPr>
              <a:t>For the LORD is </a:t>
            </a:r>
            <a:r>
              <a:rPr lang="en-US" sz="2700" b="1" u="sng" dirty="0">
                <a:solidFill>
                  <a:srgbClr val="C1ECED"/>
                </a:solidFill>
              </a:rPr>
              <a:t>the God of knowledge</a:t>
            </a:r>
            <a:r>
              <a:rPr lang="en-US" sz="2700" b="1" dirty="0">
                <a:solidFill>
                  <a:srgbClr val="C1ECED"/>
                </a:solidFill>
              </a:rPr>
              <a:t>; And by Him actions are weighed” (1 Sam. 2:3).</a:t>
            </a:r>
          </a:p>
          <a:p>
            <a:pPr algn="ctr">
              <a:spcAft>
                <a:spcPts val="1200"/>
              </a:spcAft>
            </a:pPr>
            <a:r>
              <a:rPr lang="en-US" sz="2700" b="1" dirty="0" smtClean="0">
                <a:solidFill>
                  <a:srgbClr val="C1ECED"/>
                </a:solidFill>
              </a:rPr>
              <a:t>“</a:t>
            </a:r>
            <a:r>
              <a:rPr lang="en-US" sz="2700" b="1" dirty="0">
                <a:solidFill>
                  <a:srgbClr val="C1ECED"/>
                </a:solidFill>
              </a:rPr>
              <a:t>His understanding is </a:t>
            </a:r>
            <a:r>
              <a:rPr lang="en-US" sz="2700" b="1" u="sng" dirty="0">
                <a:solidFill>
                  <a:srgbClr val="C1ECED"/>
                </a:solidFill>
              </a:rPr>
              <a:t>infinite</a:t>
            </a:r>
            <a:r>
              <a:rPr lang="en-US" sz="2700" b="1" dirty="0">
                <a:solidFill>
                  <a:srgbClr val="C1ECED"/>
                </a:solidFill>
              </a:rPr>
              <a:t>” (Psa. 147:5).</a:t>
            </a:r>
          </a:p>
          <a:p>
            <a:pPr algn="ctr">
              <a:spcAft>
                <a:spcPts val="1200"/>
              </a:spcAft>
            </a:pPr>
            <a:r>
              <a:rPr lang="en-US" sz="2700" b="1" dirty="0" smtClean="0">
                <a:solidFill>
                  <a:srgbClr val="C1ECED"/>
                </a:solidFill>
              </a:rPr>
              <a:t>“</a:t>
            </a:r>
            <a:r>
              <a:rPr lang="en-US" sz="2700" b="1" dirty="0">
                <a:solidFill>
                  <a:srgbClr val="C1ECED"/>
                </a:solidFill>
              </a:rPr>
              <a:t>There is </a:t>
            </a:r>
            <a:r>
              <a:rPr lang="en-US" sz="2700" b="1" u="sng" dirty="0">
                <a:solidFill>
                  <a:srgbClr val="C1ECED"/>
                </a:solidFill>
              </a:rPr>
              <a:t>no creature hidden</a:t>
            </a:r>
            <a:r>
              <a:rPr lang="en-US" sz="2700" b="1" dirty="0">
                <a:solidFill>
                  <a:srgbClr val="C1ECED"/>
                </a:solidFill>
              </a:rPr>
              <a:t> from His sight, but </a:t>
            </a:r>
            <a:r>
              <a:rPr lang="en-US" sz="2700" b="1" u="sng" dirty="0">
                <a:solidFill>
                  <a:srgbClr val="C1ECED"/>
                </a:solidFill>
              </a:rPr>
              <a:t>all things are naked and open</a:t>
            </a:r>
            <a:r>
              <a:rPr lang="en-US" sz="2700" b="1" dirty="0">
                <a:solidFill>
                  <a:srgbClr val="C1ECED"/>
                </a:solidFill>
              </a:rPr>
              <a:t> to the eyes of Him to whom we must give account” (Heb. 4:13).</a:t>
            </a:r>
          </a:p>
        </p:txBody>
      </p:sp>
    </p:spTree>
    <p:extLst>
      <p:ext uri="{BB962C8B-B14F-4D97-AF65-F5344CB8AC3E}">
        <p14:creationId xmlns:p14="http://schemas.microsoft.com/office/powerpoint/2010/main" val="187110176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OMNISCIENT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980714" cy="43946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1ECED"/>
                </a:solidFill>
              </a:rPr>
              <a:t>He knows:</a:t>
            </a:r>
          </a:p>
          <a:p>
            <a:pPr lvl="1"/>
            <a:r>
              <a:rPr lang="en-US" dirty="0">
                <a:solidFill>
                  <a:srgbClr val="C1ECED"/>
                </a:solidFill>
              </a:rPr>
              <a:t>The stars, calls them by name (Psa. 147:4).</a:t>
            </a:r>
          </a:p>
          <a:p>
            <a:pPr lvl="1"/>
            <a:r>
              <a:rPr lang="en-US" dirty="0">
                <a:solidFill>
                  <a:srgbClr val="C1ECED"/>
                </a:solidFill>
              </a:rPr>
              <a:t>When a bird falls to the ground (Matt. </a:t>
            </a:r>
            <a:r>
              <a:rPr lang="en-US" dirty="0" smtClean="0">
                <a:solidFill>
                  <a:srgbClr val="C1ECED"/>
                </a:solidFill>
              </a:rPr>
              <a:t>10:29; Psa. 50:11).</a:t>
            </a:r>
            <a:endParaRPr lang="en-US" dirty="0">
              <a:solidFill>
                <a:srgbClr val="C1ECED"/>
              </a:solidFill>
            </a:endParaRPr>
          </a:p>
          <a:p>
            <a:pPr lvl="1"/>
            <a:r>
              <a:rPr lang="en-US" dirty="0">
                <a:solidFill>
                  <a:srgbClr val="C1ECED"/>
                </a:solidFill>
              </a:rPr>
              <a:t>The number of hairs on your head (Matt. 10:30).</a:t>
            </a:r>
          </a:p>
          <a:p>
            <a:pPr lvl="1"/>
            <a:r>
              <a:rPr lang="en-US" dirty="0">
                <a:solidFill>
                  <a:srgbClr val="C1ECED"/>
                </a:solidFill>
              </a:rPr>
              <a:t>All men and their works (Psa. 33:13-15).</a:t>
            </a:r>
          </a:p>
          <a:p>
            <a:pPr lvl="1"/>
            <a:r>
              <a:rPr lang="en-US" dirty="0">
                <a:solidFill>
                  <a:srgbClr val="C1ECED"/>
                </a:solidFill>
              </a:rPr>
              <a:t>The future of men &amp; events (Isa. 46:10).</a:t>
            </a:r>
          </a:p>
          <a:p>
            <a:pPr lvl="1"/>
            <a:r>
              <a:rPr lang="en-US" dirty="0">
                <a:solidFill>
                  <a:srgbClr val="C1ECED"/>
                </a:solidFill>
              </a:rPr>
              <a:t>“The thoughts and intents of the heart” (Heb. 4:12).</a:t>
            </a:r>
          </a:p>
          <a:p>
            <a:pPr lvl="1"/>
            <a:r>
              <a:rPr lang="en-US" dirty="0">
                <a:solidFill>
                  <a:srgbClr val="C1ECED"/>
                </a:solidFill>
              </a:rPr>
              <a:t>The things that “come into your mind” (Ezek. 11:5).</a:t>
            </a:r>
          </a:p>
          <a:p>
            <a:pPr lvl="1"/>
            <a:r>
              <a:rPr lang="en-US" dirty="0">
                <a:solidFill>
                  <a:srgbClr val="C1ECED"/>
                </a:solidFill>
              </a:rPr>
              <a:t>“Every secret thing, whether good or evil” (</a:t>
            </a:r>
            <a:r>
              <a:rPr lang="en-US" dirty="0" err="1">
                <a:solidFill>
                  <a:srgbClr val="C1ECED"/>
                </a:solidFill>
              </a:rPr>
              <a:t>Ecc</a:t>
            </a:r>
            <a:r>
              <a:rPr lang="en-US" dirty="0">
                <a:solidFill>
                  <a:srgbClr val="C1ECED"/>
                </a:solidFill>
              </a:rPr>
              <a:t>. </a:t>
            </a:r>
            <a:r>
              <a:rPr lang="en-US" dirty="0" smtClean="0">
                <a:solidFill>
                  <a:srgbClr val="C1ECED"/>
                </a:solidFill>
              </a:rPr>
              <a:t>12:14; Ps. 44:21).</a:t>
            </a:r>
            <a:endParaRPr lang="en-US" dirty="0">
              <a:solidFill>
                <a:srgbClr val="C1ECED"/>
              </a:solidFill>
            </a:endParaRPr>
          </a:p>
          <a:p>
            <a:pPr lvl="1"/>
            <a:r>
              <a:rPr lang="en-US" dirty="0">
                <a:solidFill>
                  <a:srgbClr val="C1ECED"/>
                </a:solidFill>
              </a:rPr>
              <a:t>ALL THINGS (1 John 3:20).</a:t>
            </a:r>
          </a:p>
        </p:txBody>
      </p:sp>
    </p:spTree>
    <p:extLst>
      <p:ext uri="{BB962C8B-B14F-4D97-AF65-F5344CB8AC3E}">
        <p14:creationId xmlns:p14="http://schemas.microsoft.com/office/powerpoint/2010/main" val="62499484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OMNISCIENT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514600"/>
            <a:ext cx="8809264" cy="4191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dirty="0" smtClean="0">
                <a:solidFill>
                  <a:srgbClr val="C1ECED"/>
                </a:solidFill>
              </a:rPr>
              <a:t>“</a:t>
            </a:r>
            <a:r>
              <a:rPr lang="en-US" dirty="0">
                <a:solidFill>
                  <a:srgbClr val="C1ECED"/>
                </a:solidFill>
              </a:rPr>
              <a:t>O LORD, You have searched me and </a:t>
            </a:r>
            <a:r>
              <a:rPr lang="en-US" u="sng" dirty="0">
                <a:solidFill>
                  <a:srgbClr val="C1ECED"/>
                </a:solidFill>
              </a:rPr>
              <a:t>known me</a:t>
            </a:r>
            <a:r>
              <a:rPr lang="en-US" dirty="0">
                <a:solidFill>
                  <a:srgbClr val="C1ECED"/>
                </a:solidFill>
              </a:rPr>
              <a:t>.  </a:t>
            </a:r>
            <a:r>
              <a:rPr lang="en-US" u="sng" dirty="0">
                <a:solidFill>
                  <a:srgbClr val="C1ECED"/>
                </a:solidFill>
              </a:rPr>
              <a:t>You know my</a:t>
            </a:r>
            <a:r>
              <a:rPr lang="en-US" dirty="0">
                <a:solidFill>
                  <a:srgbClr val="C1ECED"/>
                </a:solidFill>
              </a:rPr>
              <a:t> sitting down and my rising up; </a:t>
            </a:r>
            <a:r>
              <a:rPr lang="en-US" u="sng" dirty="0">
                <a:solidFill>
                  <a:srgbClr val="C1ECED"/>
                </a:solidFill>
              </a:rPr>
              <a:t>You understand</a:t>
            </a:r>
            <a:r>
              <a:rPr lang="en-US" dirty="0">
                <a:solidFill>
                  <a:srgbClr val="C1ECED"/>
                </a:solidFill>
              </a:rPr>
              <a:t> my thought afar off.  </a:t>
            </a:r>
            <a:r>
              <a:rPr lang="en-US" u="sng" dirty="0">
                <a:solidFill>
                  <a:srgbClr val="C1ECED"/>
                </a:solidFill>
              </a:rPr>
              <a:t>You comprehend</a:t>
            </a:r>
            <a:r>
              <a:rPr lang="en-US" dirty="0">
                <a:solidFill>
                  <a:srgbClr val="C1ECED"/>
                </a:solidFill>
              </a:rPr>
              <a:t> my path and my lying down, and </a:t>
            </a:r>
            <a:r>
              <a:rPr lang="en-US" u="sng" dirty="0">
                <a:solidFill>
                  <a:srgbClr val="C1ECED"/>
                </a:solidFill>
              </a:rPr>
              <a:t>are acquainted</a:t>
            </a:r>
            <a:r>
              <a:rPr lang="en-US" dirty="0">
                <a:solidFill>
                  <a:srgbClr val="C1ECED"/>
                </a:solidFill>
              </a:rPr>
              <a:t> with all my ways.  For there is not a word on my tongue, But behold, O LORD, </a:t>
            </a:r>
            <a:r>
              <a:rPr lang="en-US" u="sng" dirty="0">
                <a:solidFill>
                  <a:srgbClr val="C1ECED"/>
                </a:solidFill>
              </a:rPr>
              <a:t>You know</a:t>
            </a:r>
            <a:r>
              <a:rPr lang="en-US" dirty="0">
                <a:solidFill>
                  <a:srgbClr val="C1ECED"/>
                </a:solidFill>
              </a:rPr>
              <a:t> it altogether.  You have hedged me behind and before, and laid Your hand upon me.  </a:t>
            </a:r>
            <a:r>
              <a:rPr lang="en-US" u="sng" dirty="0">
                <a:solidFill>
                  <a:srgbClr val="C1ECED"/>
                </a:solidFill>
              </a:rPr>
              <a:t>Such knowledge is too wonderful for me</a:t>
            </a:r>
            <a:r>
              <a:rPr lang="en-US" dirty="0">
                <a:solidFill>
                  <a:srgbClr val="C1ECED"/>
                </a:solidFill>
              </a:rPr>
              <a:t>; It is high, I cannot attain it” </a:t>
            </a:r>
            <a:r>
              <a:rPr lang="en-US" dirty="0" smtClean="0">
                <a:solidFill>
                  <a:srgbClr val="C1ECED"/>
                </a:solidFill>
              </a:rPr>
              <a:t/>
            </a:r>
            <a:br>
              <a:rPr lang="en-US" dirty="0" smtClean="0">
                <a:solidFill>
                  <a:srgbClr val="C1ECED"/>
                </a:solidFill>
              </a:rPr>
            </a:br>
            <a:r>
              <a:rPr lang="en-US" dirty="0" smtClean="0">
                <a:solidFill>
                  <a:srgbClr val="C1ECED"/>
                </a:solidFill>
              </a:rPr>
              <a:t>(</a:t>
            </a:r>
            <a:r>
              <a:rPr lang="en-US" dirty="0">
                <a:solidFill>
                  <a:srgbClr val="C1ECED"/>
                </a:solidFill>
              </a:rPr>
              <a:t>Psa. 139:1-6). </a:t>
            </a:r>
          </a:p>
        </p:txBody>
      </p:sp>
    </p:spTree>
    <p:extLst>
      <p:ext uri="{BB962C8B-B14F-4D97-AF65-F5344CB8AC3E}">
        <p14:creationId xmlns:p14="http://schemas.microsoft.com/office/powerpoint/2010/main" val="51125334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OMNISCIENT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4394662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does that have to do with me?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does that impact me?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Know-how” is not an issue with God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knows my needs, even before I ask (Matt. 6:8)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knows my strengths, weaknesses, when the devil tempts me, how strong the temptation is, and how to deliver me from it (2 Pet. 2:9)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knows what I’m going through and He will not forget me</a:t>
            </a:r>
          </a:p>
        </p:txBody>
      </p:sp>
    </p:spTree>
    <p:extLst>
      <p:ext uri="{BB962C8B-B14F-4D97-AF65-F5344CB8AC3E}">
        <p14:creationId xmlns:p14="http://schemas.microsoft.com/office/powerpoint/2010/main" val="29637398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ETERNAL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1861567"/>
          </a:xfrm>
        </p:spPr>
        <p:txBody>
          <a:bodyPr/>
          <a:lstStyle/>
          <a:p>
            <a:r>
              <a:rPr lang="en-US" dirty="0" smtClean="0"/>
              <a:t>God </a:t>
            </a:r>
            <a:r>
              <a:rPr lang="en-US" dirty="0"/>
              <a:t>always has been &amp; always will </a:t>
            </a:r>
            <a:r>
              <a:rPr lang="en-US" dirty="0" smtClean="0"/>
              <a:t>be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was “before” time &amp; He will be “after”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is eternal, everlasting &amp; forever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775" y="4101483"/>
            <a:ext cx="8874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Lord, You have been our </a:t>
            </a:r>
            <a:r>
              <a:rPr lang="en-US" sz="2800" b="1" u="sng" dirty="0">
                <a:solidFill>
                  <a:srgbClr val="C1ECED"/>
                </a:solidFill>
              </a:rPr>
              <a:t>dwelling place in all generations</a:t>
            </a:r>
            <a:r>
              <a:rPr lang="en-US" sz="2800" b="1" dirty="0">
                <a:solidFill>
                  <a:srgbClr val="C1ECED"/>
                </a:solidFill>
              </a:rPr>
              <a:t>.  </a:t>
            </a:r>
            <a:r>
              <a:rPr lang="en-US" sz="2800" b="1" u="sng" dirty="0">
                <a:solidFill>
                  <a:srgbClr val="C1ECED"/>
                </a:solidFill>
              </a:rPr>
              <a:t>Before</a:t>
            </a:r>
            <a:r>
              <a:rPr lang="en-US" sz="2800" b="1" dirty="0">
                <a:solidFill>
                  <a:srgbClr val="C1ECED"/>
                </a:solidFill>
              </a:rPr>
              <a:t> the mountains were brought forth, or ever You had formed the earth and the world, even </a:t>
            </a:r>
            <a:r>
              <a:rPr lang="en-US" sz="2800" b="1" u="sng" dirty="0">
                <a:solidFill>
                  <a:srgbClr val="C1ECED"/>
                </a:solidFill>
              </a:rPr>
              <a:t>from everlasting to everlasting, You are God</a:t>
            </a:r>
            <a:r>
              <a:rPr lang="en-US" sz="2800" b="1" dirty="0">
                <a:solidFill>
                  <a:srgbClr val="C1ECED"/>
                </a:solidFill>
              </a:rPr>
              <a:t>” (Psa. 90:1-2).</a:t>
            </a:r>
          </a:p>
        </p:txBody>
      </p:sp>
    </p:spTree>
    <p:extLst>
      <p:ext uri="{BB962C8B-B14F-4D97-AF65-F5344CB8AC3E}">
        <p14:creationId xmlns:p14="http://schemas.microsoft.com/office/powerpoint/2010/main" val="281248049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OMNIPRESENT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980714" cy="20134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God </a:t>
            </a:r>
            <a:r>
              <a:rPr lang="en-US" dirty="0"/>
              <a:t>exists everywhere—at all points of time and space—at the same time, watching all of His creation</a:t>
            </a:r>
          </a:p>
          <a:p>
            <a:r>
              <a:rPr lang="en-US" dirty="0" smtClean="0"/>
              <a:t>There </a:t>
            </a:r>
            <a:r>
              <a:rPr lang="en-US" dirty="0"/>
              <a:t>is no place or moment in time where God is not present</a:t>
            </a:r>
          </a:p>
          <a:p>
            <a:r>
              <a:rPr lang="en-US" dirty="0" smtClean="0"/>
              <a:t>His </a:t>
            </a:r>
            <a:r>
              <a:rPr lang="en-US" dirty="0"/>
              <a:t>fullness is everywhere all the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775" y="4196733"/>
            <a:ext cx="88745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1ECED"/>
                </a:solidFill>
              </a:rPr>
              <a:t>“</a:t>
            </a:r>
            <a:r>
              <a:rPr lang="en-US" sz="2600" b="1" dirty="0">
                <a:solidFill>
                  <a:srgbClr val="C1ECED"/>
                </a:solidFill>
              </a:rPr>
              <a:t>For </a:t>
            </a:r>
            <a:r>
              <a:rPr lang="en-US" sz="2600" b="1" u="sng" dirty="0">
                <a:solidFill>
                  <a:srgbClr val="C1ECED"/>
                </a:solidFill>
              </a:rPr>
              <a:t>the eyes of the LORD run to and fro throughout the whole earth</a:t>
            </a:r>
            <a:r>
              <a:rPr lang="en-US" sz="2600" b="1" dirty="0">
                <a:solidFill>
                  <a:srgbClr val="C1ECED"/>
                </a:solidFill>
              </a:rPr>
              <a:t>, to show Himself strong on behalf of those whose heart is loyal to Him” (2 Chron. 16:9</a:t>
            </a:r>
            <a:r>
              <a:rPr lang="en-US" sz="2600" b="1" dirty="0" smtClean="0">
                <a:solidFill>
                  <a:srgbClr val="C1ECED"/>
                </a:solidFill>
              </a:rPr>
              <a:t>).</a:t>
            </a:r>
          </a:p>
          <a:p>
            <a:pPr algn="ctr">
              <a:spcAft>
                <a:spcPts val="1200"/>
              </a:spcAft>
            </a:pPr>
            <a:r>
              <a:rPr lang="en-US" sz="2600" b="1" dirty="0">
                <a:solidFill>
                  <a:srgbClr val="C1ECED"/>
                </a:solidFill>
              </a:rPr>
              <a:t>“</a:t>
            </a:r>
            <a:r>
              <a:rPr lang="en-US" sz="2600" b="1" u="sng" dirty="0">
                <a:solidFill>
                  <a:srgbClr val="C1ECED"/>
                </a:solidFill>
              </a:rPr>
              <a:t>The eyes of the LORD are in every place</a:t>
            </a:r>
            <a:r>
              <a:rPr lang="en-US" sz="2600" b="1" dirty="0">
                <a:solidFill>
                  <a:srgbClr val="C1ECED"/>
                </a:solidFill>
              </a:rPr>
              <a:t>, keeping watch on the evil and the good” (Prov. 15:3). </a:t>
            </a:r>
          </a:p>
          <a:p>
            <a:pPr algn="ctr">
              <a:spcAft>
                <a:spcPts val="1200"/>
              </a:spcAft>
            </a:pPr>
            <a:endParaRPr lang="en-US" sz="2600" b="1" dirty="0">
              <a:solidFill>
                <a:srgbClr val="C1EC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OMNIPRESENT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980714" cy="20134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God </a:t>
            </a:r>
            <a:r>
              <a:rPr lang="en-US" dirty="0"/>
              <a:t>exists everywhere—at all points of time and space—at the same time, watching all of His creation</a:t>
            </a:r>
          </a:p>
          <a:p>
            <a:r>
              <a:rPr lang="en-US" dirty="0" smtClean="0"/>
              <a:t>There </a:t>
            </a:r>
            <a:r>
              <a:rPr lang="en-US" dirty="0"/>
              <a:t>is no place or moment in time where God is not present</a:t>
            </a:r>
          </a:p>
          <a:p>
            <a:r>
              <a:rPr lang="en-US" dirty="0" smtClean="0"/>
              <a:t>His </a:t>
            </a:r>
            <a:r>
              <a:rPr lang="en-US" dirty="0"/>
              <a:t>fullness is everywhere all the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775" y="4196733"/>
            <a:ext cx="887457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1ECED"/>
                </a:solidFill>
              </a:rPr>
              <a:t>“</a:t>
            </a:r>
            <a:r>
              <a:rPr lang="en-US" sz="2600" b="1" dirty="0">
                <a:solidFill>
                  <a:srgbClr val="C1ECED"/>
                </a:solidFill>
              </a:rPr>
              <a:t>For </a:t>
            </a:r>
            <a:r>
              <a:rPr lang="en-US" sz="2600" b="1" u="sng" dirty="0">
                <a:solidFill>
                  <a:srgbClr val="C1ECED"/>
                </a:solidFill>
              </a:rPr>
              <a:t>the eyes of the LORD are on the righteous</a:t>
            </a:r>
            <a:r>
              <a:rPr lang="en-US" sz="2600" b="1" dirty="0">
                <a:solidFill>
                  <a:srgbClr val="C1ECED"/>
                </a:solidFill>
              </a:rPr>
              <a:t>, And His ears are open to their prayers; But the face of the LORD is against those who do evil” (1 Pet. 3:12). </a:t>
            </a:r>
            <a:endParaRPr lang="en-US" sz="2600" b="1" dirty="0" smtClean="0">
              <a:solidFill>
                <a:srgbClr val="C1ECED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1ECED"/>
                </a:solidFill>
              </a:rPr>
              <a:t>“</a:t>
            </a:r>
            <a:r>
              <a:rPr lang="en-US" sz="2600" b="1" dirty="0">
                <a:solidFill>
                  <a:srgbClr val="C1ECED"/>
                </a:solidFill>
              </a:rPr>
              <a:t>And there is </a:t>
            </a:r>
            <a:r>
              <a:rPr lang="en-US" sz="2600" b="1" u="sng" dirty="0">
                <a:solidFill>
                  <a:srgbClr val="C1ECED"/>
                </a:solidFill>
              </a:rPr>
              <a:t>no creature hidden from His sight</a:t>
            </a:r>
            <a:r>
              <a:rPr lang="en-US" sz="2600" b="1" dirty="0">
                <a:solidFill>
                  <a:srgbClr val="C1ECED"/>
                </a:solidFill>
              </a:rPr>
              <a:t>, but all things are naked and open to the eyes of Him to whom we must give account” (Heb. 4:13).</a:t>
            </a:r>
          </a:p>
        </p:txBody>
      </p:sp>
    </p:spTree>
    <p:extLst>
      <p:ext uri="{BB962C8B-B14F-4D97-AF65-F5344CB8AC3E}">
        <p14:creationId xmlns:p14="http://schemas.microsoft.com/office/powerpoint/2010/main" val="123054069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OMNIPRESENT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980714" cy="20134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God </a:t>
            </a:r>
            <a:r>
              <a:rPr lang="en-US" dirty="0"/>
              <a:t>exists everywhere—at all points of time and space—at the same time, watching all of His creation</a:t>
            </a:r>
          </a:p>
          <a:p>
            <a:r>
              <a:rPr lang="en-US" dirty="0" smtClean="0"/>
              <a:t>There </a:t>
            </a:r>
            <a:r>
              <a:rPr lang="en-US" dirty="0"/>
              <a:t>is no place or moment in time where God is not present</a:t>
            </a:r>
          </a:p>
          <a:p>
            <a:r>
              <a:rPr lang="en-US" dirty="0" smtClean="0"/>
              <a:t>His </a:t>
            </a:r>
            <a:r>
              <a:rPr lang="en-US" dirty="0"/>
              <a:t>fullness is everywhere all the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775" y="4196733"/>
            <a:ext cx="887457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1ECED"/>
                </a:solidFill>
              </a:rPr>
              <a:t>“‘</a:t>
            </a:r>
            <a:r>
              <a:rPr lang="en-US" sz="2600" b="1" dirty="0">
                <a:solidFill>
                  <a:srgbClr val="C1ECED"/>
                </a:solidFill>
              </a:rPr>
              <a:t>Am I a God </a:t>
            </a:r>
            <a:r>
              <a:rPr lang="en-US" sz="2600" b="1" u="sng" dirty="0">
                <a:solidFill>
                  <a:srgbClr val="C1ECED"/>
                </a:solidFill>
              </a:rPr>
              <a:t>near at hand</a:t>
            </a:r>
            <a:r>
              <a:rPr lang="en-US" sz="2600" b="1" dirty="0">
                <a:solidFill>
                  <a:srgbClr val="C1ECED"/>
                </a:solidFill>
              </a:rPr>
              <a:t>,’ says the LORD, ‘And not a God </a:t>
            </a:r>
            <a:r>
              <a:rPr lang="en-US" sz="2600" b="1" u="sng" dirty="0">
                <a:solidFill>
                  <a:srgbClr val="C1ECED"/>
                </a:solidFill>
              </a:rPr>
              <a:t>afar off</a:t>
            </a:r>
            <a:r>
              <a:rPr lang="en-US" sz="2600" b="1" dirty="0">
                <a:solidFill>
                  <a:srgbClr val="C1ECED"/>
                </a:solidFill>
              </a:rPr>
              <a:t>?  </a:t>
            </a:r>
            <a:r>
              <a:rPr lang="en-US" sz="2600" b="1" u="sng" dirty="0">
                <a:solidFill>
                  <a:srgbClr val="C1ECED"/>
                </a:solidFill>
              </a:rPr>
              <a:t>Can anyone hide himself in secret places</a:t>
            </a:r>
            <a:r>
              <a:rPr lang="en-US" sz="2600" b="1" dirty="0">
                <a:solidFill>
                  <a:srgbClr val="C1ECED"/>
                </a:solidFill>
              </a:rPr>
              <a:t>, </a:t>
            </a:r>
            <a:r>
              <a:rPr lang="en-US" sz="2600" b="1" u="sng" dirty="0">
                <a:solidFill>
                  <a:srgbClr val="C1ECED"/>
                </a:solidFill>
              </a:rPr>
              <a:t>So I shall not see him</a:t>
            </a:r>
            <a:r>
              <a:rPr lang="en-US" sz="2600" b="1" dirty="0">
                <a:solidFill>
                  <a:srgbClr val="C1ECED"/>
                </a:solidFill>
              </a:rPr>
              <a:t>?’ says the LORD; ‘</a:t>
            </a:r>
            <a:r>
              <a:rPr lang="en-US" sz="2600" b="1" u="sng" dirty="0">
                <a:solidFill>
                  <a:srgbClr val="C1ECED"/>
                </a:solidFill>
              </a:rPr>
              <a:t>Do I not fill</a:t>
            </a:r>
            <a:r>
              <a:rPr lang="en-US" sz="2600" b="1" dirty="0">
                <a:solidFill>
                  <a:srgbClr val="C1ECED"/>
                </a:solidFill>
              </a:rPr>
              <a:t> heaven and earth?’ says the LORD” (Jer. 23:23-24).</a:t>
            </a:r>
          </a:p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1ECED"/>
                </a:solidFill>
              </a:rPr>
              <a:t>“</a:t>
            </a:r>
            <a:r>
              <a:rPr lang="en-US" sz="2600" b="1" dirty="0">
                <a:solidFill>
                  <a:srgbClr val="C1ECED"/>
                </a:solidFill>
              </a:rPr>
              <a:t>He is </a:t>
            </a:r>
            <a:r>
              <a:rPr lang="en-US" sz="2600" b="1" u="sng" dirty="0">
                <a:solidFill>
                  <a:srgbClr val="C1ECED"/>
                </a:solidFill>
              </a:rPr>
              <a:t>not far from each one of us</a:t>
            </a:r>
            <a:r>
              <a:rPr lang="en-US" sz="2600" b="1" dirty="0">
                <a:solidFill>
                  <a:srgbClr val="C1ECED"/>
                </a:solidFill>
              </a:rPr>
              <a:t>; for </a:t>
            </a:r>
            <a:r>
              <a:rPr lang="en-US" sz="2600" b="1" u="sng" dirty="0">
                <a:solidFill>
                  <a:srgbClr val="C1ECED"/>
                </a:solidFill>
              </a:rPr>
              <a:t>in Him we live</a:t>
            </a:r>
            <a:r>
              <a:rPr lang="en-US" sz="2600" b="1" dirty="0">
                <a:solidFill>
                  <a:srgbClr val="C1ECED"/>
                </a:solidFill>
              </a:rPr>
              <a:t> and move and have our being” (Acts 17:27-28).</a:t>
            </a:r>
          </a:p>
        </p:txBody>
      </p:sp>
    </p:spTree>
    <p:extLst>
      <p:ext uri="{BB962C8B-B14F-4D97-AF65-F5344CB8AC3E}">
        <p14:creationId xmlns:p14="http://schemas.microsoft.com/office/powerpoint/2010/main" val="345948225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OMNIPRESENT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980714" cy="20134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God </a:t>
            </a:r>
            <a:r>
              <a:rPr lang="en-US" dirty="0"/>
              <a:t>exists everywhere—at all points of time and space—at the same time, watching all of His creation</a:t>
            </a:r>
          </a:p>
          <a:p>
            <a:r>
              <a:rPr lang="en-US" dirty="0" smtClean="0"/>
              <a:t>There </a:t>
            </a:r>
            <a:r>
              <a:rPr lang="en-US" dirty="0"/>
              <a:t>is no place or moment in time where God is not present</a:t>
            </a:r>
          </a:p>
          <a:p>
            <a:r>
              <a:rPr lang="en-US" dirty="0" smtClean="0"/>
              <a:t>His </a:t>
            </a:r>
            <a:r>
              <a:rPr lang="en-US" dirty="0"/>
              <a:t>fullness is everywhere all the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775" y="4196733"/>
            <a:ext cx="887457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600" b="1" dirty="0" smtClean="0">
                <a:solidFill>
                  <a:srgbClr val="C1ECED"/>
                </a:solidFill>
              </a:rPr>
              <a:t>“</a:t>
            </a:r>
            <a:r>
              <a:rPr lang="en-US" sz="2600" b="1" u="sng" dirty="0">
                <a:solidFill>
                  <a:srgbClr val="C1ECED"/>
                </a:solidFill>
              </a:rPr>
              <a:t>Where can I go from Your Spirit?</a:t>
            </a:r>
            <a:r>
              <a:rPr lang="en-US" sz="2600" b="1" dirty="0">
                <a:solidFill>
                  <a:srgbClr val="C1ECED"/>
                </a:solidFill>
              </a:rPr>
              <a:t>  </a:t>
            </a:r>
            <a:r>
              <a:rPr lang="en-US" sz="2600" b="1" u="sng" dirty="0">
                <a:solidFill>
                  <a:srgbClr val="C1ECED"/>
                </a:solidFill>
              </a:rPr>
              <a:t>Or where can I flee from Your presence?</a:t>
            </a:r>
            <a:r>
              <a:rPr lang="en-US" sz="2600" b="1" dirty="0">
                <a:solidFill>
                  <a:srgbClr val="C1ECED"/>
                </a:solidFill>
              </a:rPr>
              <a:t>  If I ascend into heaven, </a:t>
            </a:r>
            <a:r>
              <a:rPr lang="en-US" sz="2600" b="1" u="sng" dirty="0">
                <a:solidFill>
                  <a:srgbClr val="C1ECED"/>
                </a:solidFill>
              </a:rPr>
              <a:t>You are there</a:t>
            </a:r>
            <a:r>
              <a:rPr lang="en-US" sz="2600" b="1" dirty="0">
                <a:solidFill>
                  <a:srgbClr val="C1ECED"/>
                </a:solidFill>
              </a:rPr>
              <a:t>; if I make my bed in hell, behold, </a:t>
            </a:r>
            <a:r>
              <a:rPr lang="en-US" sz="2600" b="1" u="sng" dirty="0">
                <a:solidFill>
                  <a:srgbClr val="C1ECED"/>
                </a:solidFill>
              </a:rPr>
              <a:t>You are there</a:t>
            </a:r>
            <a:r>
              <a:rPr lang="en-US" sz="2600" b="1" dirty="0">
                <a:solidFill>
                  <a:srgbClr val="C1ECED"/>
                </a:solidFill>
              </a:rPr>
              <a:t>.  If I take the wings of the morning, and dwell in the uttermost parts of the sea, </a:t>
            </a:r>
            <a:r>
              <a:rPr lang="en-US" sz="2600" b="1" u="sng" dirty="0">
                <a:solidFill>
                  <a:srgbClr val="C1ECED"/>
                </a:solidFill>
              </a:rPr>
              <a:t>even there</a:t>
            </a:r>
            <a:r>
              <a:rPr lang="en-US" sz="2600" b="1" dirty="0">
                <a:solidFill>
                  <a:srgbClr val="C1ECED"/>
                </a:solidFill>
              </a:rPr>
              <a:t> Your hand shall lead me, and Your right hand shall hold me…” (Psa. 139:7-12). </a:t>
            </a:r>
          </a:p>
        </p:txBody>
      </p:sp>
    </p:spTree>
    <p:extLst>
      <p:ext uri="{BB962C8B-B14F-4D97-AF65-F5344CB8AC3E}">
        <p14:creationId xmlns:p14="http://schemas.microsoft.com/office/powerpoint/2010/main" val="117095426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OMNIPRESENT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294914" cy="4013662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does that have to do with me?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does that impact me?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Too-busy” is not an issue with God</a:t>
            </a:r>
          </a:p>
          <a:p>
            <a:pPr lvl="1"/>
            <a:r>
              <a:rPr lang="en-US" dirty="0" smtClean="0"/>
              <a:t>God </a:t>
            </a:r>
            <a:r>
              <a:rPr lang="en-US" dirty="0"/>
              <a:t>sees everything I do—a deterrent to sin; a motivation to do right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is with me in times of sorrow, danger, temptation, victory, etc.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am comforted to know that He is always with me and will not forsake me (Matt. 28:20; Heb. 13:5)</a:t>
            </a:r>
          </a:p>
        </p:txBody>
      </p:sp>
    </p:spTree>
    <p:extLst>
      <p:ext uri="{BB962C8B-B14F-4D97-AF65-F5344CB8AC3E}">
        <p14:creationId xmlns:p14="http://schemas.microsoft.com/office/powerpoint/2010/main" val="359117035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6546"/>
            <a:ext cx="9144000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OUR SAVIOR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980714" cy="45470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Believe Jesus is God’s Son – Hebrews 11:6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Repent of your sins and turn to God – Acts 17:30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Confess your faith in Jesus – Matthew 10:32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Be immersed into Christ – Romans 6:3-4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C1ECED"/>
                </a:solidFill>
              </a:rPr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C1ECED"/>
                </a:solidFill>
              </a:rPr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C1ECED"/>
                </a:solidFill>
              </a:rPr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Serve Him faithfully every day – 1 Corinthians 15:58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ETERNAL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1861567"/>
          </a:xfrm>
        </p:spPr>
        <p:txBody>
          <a:bodyPr/>
          <a:lstStyle/>
          <a:p>
            <a:r>
              <a:rPr lang="en-US" dirty="0" smtClean="0"/>
              <a:t>God </a:t>
            </a:r>
            <a:r>
              <a:rPr lang="en-US" dirty="0"/>
              <a:t>always has been &amp; always will </a:t>
            </a:r>
            <a:r>
              <a:rPr lang="en-US" dirty="0" smtClean="0"/>
              <a:t>be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was “before” time &amp; He will be “after”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is eternal, everlasting &amp; forever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775" y="4101483"/>
            <a:ext cx="8874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Have you not known? Have you not heard? </a:t>
            </a:r>
            <a:r>
              <a:rPr lang="en-US" sz="2800" b="1" u="sng" dirty="0">
                <a:solidFill>
                  <a:srgbClr val="C1ECED"/>
                </a:solidFill>
              </a:rPr>
              <a:t>The everlasting God</a:t>
            </a:r>
            <a:r>
              <a:rPr lang="en-US" sz="2800" b="1" dirty="0">
                <a:solidFill>
                  <a:srgbClr val="C1ECED"/>
                </a:solidFill>
              </a:rPr>
              <a:t>, the LORD, the Creator of the ends of the earth, neither faints nor is weary.  His understanding is unsearchable” (Isa. 40:28).</a:t>
            </a:r>
          </a:p>
        </p:txBody>
      </p:sp>
    </p:spTree>
    <p:extLst>
      <p:ext uri="{BB962C8B-B14F-4D97-AF65-F5344CB8AC3E}">
        <p14:creationId xmlns:p14="http://schemas.microsoft.com/office/powerpoint/2010/main" val="387448591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ETERNAL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1861567"/>
          </a:xfrm>
        </p:spPr>
        <p:txBody>
          <a:bodyPr/>
          <a:lstStyle/>
          <a:p>
            <a:r>
              <a:rPr lang="en-US" dirty="0" smtClean="0"/>
              <a:t>God </a:t>
            </a:r>
            <a:r>
              <a:rPr lang="en-US" dirty="0"/>
              <a:t>always has been &amp; always will </a:t>
            </a:r>
            <a:r>
              <a:rPr lang="en-US" dirty="0" smtClean="0"/>
              <a:t>be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was “before” time &amp; He will be “after”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is eternal, everlasting &amp; forever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775" y="4101483"/>
            <a:ext cx="887457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Your throne, O God, is </a:t>
            </a:r>
            <a:r>
              <a:rPr lang="en-US" sz="2800" b="1" u="sng" dirty="0">
                <a:solidFill>
                  <a:srgbClr val="C1ECED"/>
                </a:solidFill>
              </a:rPr>
              <a:t>forever and ever</a:t>
            </a:r>
            <a:r>
              <a:rPr lang="en-US" sz="2800" b="1" dirty="0">
                <a:solidFill>
                  <a:srgbClr val="C1ECED"/>
                </a:solidFill>
              </a:rPr>
              <a:t>” (Psa. 45:6).</a:t>
            </a:r>
          </a:p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But You, O LORD, </a:t>
            </a:r>
            <a:r>
              <a:rPr lang="en-US" sz="2800" b="1" u="sng" dirty="0">
                <a:solidFill>
                  <a:srgbClr val="C1ECED"/>
                </a:solidFill>
              </a:rPr>
              <a:t>shall endure forever</a:t>
            </a:r>
            <a:r>
              <a:rPr lang="en-US" sz="2800" b="1" dirty="0">
                <a:solidFill>
                  <a:srgbClr val="C1ECED"/>
                </a:solidFill>
              </a:rPr>
              <a:t>, and the remembrance of Your name to all generations</a:t>
            </a:r>
            <a:r>
              <a:rPr lang="en-US" sz="2800" b="1" dirty="0" smtClean="0">
                <a:solidFill>
                  <a:srgbClr val="C1ECED"/>
                </a:solidFill>
              </a:rPr>
              <a:t>”</a:t>
            </a:r>
            <a:br>
              <a:rPr lang="en-US" sz="2800" b="1" dirty="0" smtClean="0">
                <a:solidFill>
                  <a:srgbClr val="C1ECED"/>
                </a:solidFill>
              </a:rPr>
            </a:br>
            <a:r>
              <a:rPr lang="en-US" sz="2800" b="1" dirty="0" smtClean="0">
                <a:solidFill>
                  <a:srgbClr val="C1ECED"/>
                </a:solidFill>
              </a:rPr>
              <a:t>(</a:t>
            </a:r>
            <a:r>
              <a:rPr lang="en-US" sz="2800" b="1" dirty="0">
                <a:solidFill>
                  <a:srgbClr val="C1ECED"/>
                </a:solidFill>
              </a:rPr>
              <a:t>Psa. 102:12). </a:t>
            </a:r>
          </a:p>
        </p:txBody>
      </p:sp>
    </p:spTree>
    <p:extLst>
      <p:ext uri="{BB962C8B-B14F-4D97-AF65-F5344CB8AC3E}">
        <p14:creationId xmlns:p14="http://schemas.microsoft.com/office/powerpoint/2010/main" val="313357110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ETERNAL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1861567"/>
          </a:xfrm>
        </p:spPr>
        <p:txBody>
          <a:bodyPr/>
          <a:lstStyle/>
          <a:p>
            <a:r>
              <a:rPr lang="en-US" dirty="0" smtClean="0"/>
              <a:t>God </a:t>
            </a:r>
            <a:r>
              <a:rPr lang="en-US" dirty="0"/>
              <a:t>always has been &amp; always will </a:t>
            </a:r>
            <a:r>
              <a:rPr lang="en-US" dirty="0" smtClean="0"/>
              <a:t>be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was “before” time &amp; He will be “after”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is eternal, everlasting &amp; forever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775" y="4101483"/>
            <a:ext cx="88745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For I am God, and there is no </a:t>
            </a:r>
            <a:r>
              <a:rPr lang="en-US" sz="2800" b="1" dirty="0" smtClean="0">
                <a:solidFill>
                  <a:srgbClr val="C1ECED"/>
                </a:solidFill>
              </a:rPr>
              <a:t>other;</a:t>
            </a:r>
            <a:br>
              <a:rPr lang="en-US" sz="2800" b="1" dirty="0" smtClean="0">
                <a:solidFill>
                  <a:srgbClr val="C1ECED"/>
                </a:solidFill>
              </a:rPr>
            </a:br>
            <a:r>
              <a:rPr lang="en-US" sz="2800" b="1" dirty="0" smtClean="0">
                <a:solidFill>
                  <a:srgbClr val="C1ECED"/>
                </a:solidFill>
              </a:rPr>
              <a:t>I </a:t>
            </a:r>
            <a:r>
              <a:rPr lang="en-US" sz="2800" b="1" dirty="0">
                <a:solidFill>
                  <a:srgbClr val="C1ECED"/>
                </a:solidFill>
              </a:rPr>
              <a:t>am God, and there is none like </a:t>
            </a:r>
            <a:r>
              <a:rPr lang="en-US" sz="2800" b="1" dirty="0" smtClean="0">
                <a:solidFill>
                  <a:srgbClr val="C1ECED"/>
                </a:solidFill>
              </a:rPr>
              <a:t>Me,</a:t>
            </a:r>
            <a:br>
              <a:rPr lang="en-US" sz="2800" b="1" dirty="0" smtClean="0">
                <a:solidFill>
                  <a:srgbClr val="C1ECED"/>
                </a:solidFill>
              </a:rPr>
            </a:br>
            <a:r>
              <a:rPr lang="en-US" sz="2800" b="1" u="sng" dirty="0" smtClean="0">
                <a:solidFill>
                  <a:srgbClr val="C1ECED"/>
                </a:solidFill>
              </a:rPr>
              <a:t>declaring </a:t>
            </a:r>
            <a:r>
              <a:rPr lang="en-US" sz="2800" b="1" u="sng" dirty="0">
                <a:solidFill>
                  <a:srgbClr val="C1ECED"/>
                </a:solidFill>
              </a:rPr>
              <a:t>the end from the beginning, and </a:t>
            </a:r>
            <a:r>
              <a:rPr lang="en-US" sz="2800" b="1" u="sng" dirty="0" smtClean="0">
                <a:solidFill>
                  <a:srgbClr val="C1ECED"/>
                </a:solidFill>
              </a:rPr>
              <a:t/>
            </a:r>
            <a:br>
              <a:rPr lang="en-US" sz="2800" b="1" u="sng" dirty="0" smtClean="0">
                <a:solidFill>
                  <a:srgbClr val="C1ECED"/>
                </a:solidFill>
              </a:rPr>
            </a:br>
            <a:r>
              <a:rPr lang="en-US" sz="2800" b="1" u="sng" dirty="0" smtClean="0">
                <a:solidFill>
                  <a:srgbClr val="C1ECED"/>
                </a:solidFill>
              </a:rPr>
              <a:t>from </a:t>
            </a:r>
            <a:r>
              <a:rPr lang="en-US" sz="2800" b="1" u="sng" dirty="0">
                <a:solidFill>
                  <a:srgbClr val="C1ECED"/>
                </a:solidFill>
              </a:rPr>
              <a:t>ancient times things that are not yet done</a:t>
            </a:r>
            <a:r>
              <a:rPr lang="en-US" sz="2800" b="1" dirty="0" smtClean="0">
                <a:solidFill>
                  <a:srgbClr val="C1ECED"/>
                </a:solidFill>
              </a:rPr>
              <a:t>”</a:t>
            </a:r>
            <a:br>
              <a:rPr lang="en-US" sz="2800" b="1" dirty="0" smtClean="0">
                <a:solidFill>
                  <a:srgbClr val="C1ECED"/>
                </a:solidFill>
              </a:rPr>
            </a:br>
            <a:r>
              <a:rPr lang="en-US" sz="2800" b="1" dirty="0" smtClean="0">
                <a:solidFill>
                  <a:srgbClr val="C1ECED"/>
                </a:solidFill>
              </a:rPr>
              <a:t>(</a:t>
            </a:r>
            <a:r>
              <a:rPr lang="en-US" sz="2800" b="1" dirty="0">
                <a:solidFill>
                  <a:srgbClr val="C1ECED"/>
                </a:solidFill>
              </a:rPr>
              <a:t>Isa. 46:9-10).</a:t>
            </a:r>
          </a:p>
        </p:txBody>
      </p:sp>
    </p:spTree>
    <p:extLst>
      <p:ext uri="{BB962C8B-B14F-4D97-AF65-F5344CB8AC3E}">
        <p14:creationId xmlns:p14="http://schemas.microsoft.com/office/powerpoint/2010/main" val="426308159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ETERNAL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1861567"/>
          </a:xfrm>
        </p:spPr>
        <p:txBody>
          <a:bodyPr/>
          <a:lstStyle/>
          <a:p>
            <a:r>
              <a:rPr lang="en-US" dirty="0" smtClean="0"/>
              <a:t>God </a:t>
            </a:r>
            <a:r>
              <a:rPr lang="en-US" dirty="0"/>
              <a:t>always has been &amp; always will </a:t>
            </a:r>
            <a:r>
              <a:rPr lang="en-US" dirty="0" smtClean="0"/>
              <a:t>be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was “before” time &amp; He will be “after”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 smtClean="0"/>
              <a:t>He </a:t>
            </a:r>
            <a:r>
              <a:rPr lang="en-US" dirty="0"/>
              <a:t>is eternal, everlasting &amp; forever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775" y="4025283"/>
            <a:ext cx="887457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“To </a:t>
            </a:r>
            <a:r>
              <a:rPr lang="en-US" sz="2800" b="1" dirty="0">
                <a:solidFill>
                  <a:srgbClr val="C1ECED"/>
                </a:solidFill>
              </a:rPr>
              <a:t>the only God our Savior, through Jesus Christ our Lord, be glory, majesty, dominion and authority, </a:t>
            </a:r>
            <a:r>
              <a:rPr lang="en-US" sz="2800" b="1" u="sng" dirty="0">
                <a:solidFill>
                  <a:srgbClr val="C1ECED"/>
                </a:solidFill>
              </a:rPr>
              <a:t>before all time and now and forever</a:t>
            </a:r>
            <a:r>
              <a:rPr lang="en-US" sz="2800" b="1" dirty="0">
                <a:solidFill>
                  <a:srgbClr val="C1ECED"/>
                </a:solidFill>
              </a:rPr>
              <a:t>. Amen” (Jude 25, NASB). </a:t>
            </a:r>
            <a:endParaRPr lang="en-US" sz="2800" b="1" dirty="0" smtClean="0">
              <a:solidFill>
                <a:srgbClr val="C1ECED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“‘</a:t>
            </a:r>
            <a:r>
              <a:rPr lang="en-US" sz="2800" b="1" dirty="0">
                <a:solidFill>
                  <a:srgbClr val="C1ECED"/>
                </a:solidFill>
              </a:rPr>
              <a:t>I am the Alpha and the Omega, the Beginning and the End,’ says the Lord, ‘</a:t>
            </a:r>
            <a:r>
              <a:rPr lang="en-US" sz="2800" b="1" u="sng" dirty="0">
                <a:solidFill>
                  <a:srgbClr val="C1ECED"/>
                </a:solidFill>
              </a:rPr>
              <a:t>who is</a:t>
            </a:r>
            <a:r>
              <a:rPr lang="en-US" sz="2800" b="1" dirty="0">
                <a:solidFill>
                  <a:srgbClr val="C1ECED"/>
                </a:solidFill>
              </a:rPr>
              <a:t> and </a:t>
            </a:r>
            <a:r>
              <a:rPr lang="en-US" sz="2800" b="1" u="sng" dirty="0">
                <a:solidFill>
                  <a:srgbClr val="C1ECED"/>
                </a:solidFill>
              </a:rPr>
              <a:t>who was</a:t>
            </a:r>
            <a:r>
              <a:rPr lang="en-US" sz="2800" b="1" dirty="0">
                <a:solidFill>
                  <a:srgbClr val="C1ECED"/>
                </a:solidFill>
              </a:rPr>
              <a:t> and </a:t>
            </a:r>
            <a:r>
              <a:rPr lang="en-US" sz="2800" b="1" u="sng" dirty="0">
                <a:solidFill>
                  <a:srgbClr val="C1ECED"/>
                </a:solidFill>
              </a:rPr>
              <a:t>who is to come</a:t>
            </a:r>
            <a:r>
              <a:rPr lang="en-US" sz="2800" b="1" dirty="0">
                <a:solidFill>
                  <a:srgbClr val="C1ECED"/>
                </a:solidFill>
              </a:rPr>
              <a:t>, the Almighty’” (Rev. 1:8).</a:t>
            </a:r>
          </a:p>
        </p:txBody>
      </p:sp>
    </p:spTree>
    <p:extLst>
      <p:ext uri="{BB962C8B-B14F-4D97-AF65-F5344CB8AC3E}">
        <p14:creationId xmlns:p14="http://schemas.microsoft.com/office/powerpoint/2010/main" val="111819566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ETERNAL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4299412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does that have to do with me?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does that impact me?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Time” is not an issue with God 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has time for me!  He will always be there for me!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need to remember that “time” is different to God than to me (2 Pet. 3:8)</a:t>
            </a:r>
          </a:p>
          <a:p>
            <a:pPr lvl="1"/>
            <a:r>
              <a:rPr lang="en-US" dirty="0" smtClean="0"/>
              <a:t>I </a:t>
            </a:r>
            <a:r>
              <a:rPr lang="en-US" dirty="0"/>
              <a:t>can trust that the account of creation is accurate – He (alone) was there!</a:t>
            </a:r>
          </a:p>
        </p:txBody>
      </p:sp>
    </p:spTree>
    <p:extLst>
      <p:ext uri="{BB962C8B-B14F-4D97-AF65-F5344CB8AC3E}">
        <p14:creationId xmlns:p14="http://schemas.microsoft.com/office/powerpoint/2010/main" val="22681304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450" y="1426546"/>
            <a:ext cx="6178859" cy="803049"/>
          </a:xfrm>
          <a:noFill/>
          <a:effectLst>
            <a:softEdge rad="63500"/>
          </a:effectLst>
        </p:spPr>
        <p:txBody>
          <a:bodyPr>
            <a:normAutofit/>
          </a:bodyPr>
          <a:lstStyle/>
          <a:p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God </a:t>
            </a:r>
            <a:r>
              <a:rPr lang="en-US" sz="5000" dirty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Is </a:t>
            </a:r>
            <a:r>
              <a:rPr lang="en-US" sz="5000" dirty="0" smtClean="0">
                <a:effectLst>
                  <a:glow rad="101600">
                    <a:srgbClr val="143C63"/>
                  </a:glow>
                  <a:outerShdw blurRad="50800" dist="50800" dir="2700000" algn="ctr" rotWithShape="0">
                    <a:schemeClr val="tx1"/>
                  </a:outerShdw>
                </a:effectLst>
              </a:rPr>
              <a:t>IMMUTABLE</a:t>
            </a:r>
            <a:endParaRPr lang="en-US" sz="5000" dirty="0">
              <a:effectLst>
                <a:glow rad="101600">
                  <a:srgbClr val="143C63"/>
                </a:glow>
                <a:outerShdw blurRad="50800" dist="50800" dir="2700000" algn="ctr" rotWithShape="0">
                  <a:schemeClr val="tx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310938"/>
            <a:ext cx="8874578" cy="1861567"/>
          </a:xfrm>
        </p:spPr>
        <p:txBody>
          <a:bodyPr>
            <a:normAutofit/>
          </a:bodyPr>
          <a:lstStyle/>
          <a:p>
            <a:r>
              <a:rPr lang="en-US" dirty="0" smtClean="0"/>
              <a:t>God </a:t>
            </a:r>
            <a:r>
              <a:rPr lang="en-US" dirty="0"/>
              <a:t>is unchangeable in His nature &amp; attributes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is the same yesterday, today &amp; forever</a:t>
            </a:r>
          </a:p>
          <a:p>
            <a:r>
              <a:rPr lang="en-US" dirty="0" smtClean="0"/>
              <a:t>He does not change; He cannot change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775" y="4101483"/>
            <a:ext cx="8874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God is not a man, that He should lie, nor a son of man, that He should repent.  Has He said, and </a:t>
            </a:r>
            <a:r>
              <a:rPr lang="en-US" sz="2800" b="1" u="sng" dirty="0">
                <a:solidFill>
                  <a:srgbClr val="C1ECED"/>
                </a:solidFill>
              </a:rPr>
              <a:t>will He not do</a:t>
            </a:r>
            <a:r>
              <a:rPr lang="en-US" sz="2800" b="1" dirty="0">
                <a:solidFill>
                  <a:srgbClr val="C1ECED"/>
                </a:solidFill>
              </a:rPr>
              <a:t>?  Or has He spoken, and </a:t>
            </a:r>
            <a:r>
              <a:rPr lang="en-US" sz="2800" b="1" u="sng" dirty="0">
                <a:solidFill>
                  <a:srgbClr val="C1ECED"/>
                </a:solidFill>
              </a:rPr>
              <a:t>will He not make it good</a:t>
            </a:r>
            <a:r>
              <a:rPr lang="en-US" sz="2800" b="1" dirty="0">
                <a:solidFill>
                  <a:srgbClr val="C1ECED"/>
                </a:solidFill>
              </a:rPr>
              <a:t>?” </a:t>
            </a:r>
            <a:r>
              <a:rPr lang="en-US" sz="2800" b="1" dirty="0" smtClean="0">
                <a:solidFill>
                  <a:srgbClr val="C1ECED"/>
                </a:solidFill>
              </a:rPr>
              <a:t/>
            </a:r>
            <a:br>
              <a:rPr lang="en-US" sz="2800" b="1" dirty="0" smtClean="0">
                <a:solidFill>
                  <a:srgbClr val="C1ECED"/>
                </a:solidFill>
              </a:rPr>
            </a:br>
            <a:r>
              <a:rPr lang="en-US" sz="2800" b="1" dirty="0" smtClean="0">
                <a:solidFill>
                  <a:srgbClr val="C1ECED"/>
                </a:solidFill>
              </a:rPr>
              <a:t>(</a:t>
            </a:r>
            <a:r>
              <a:rPr lang="en-US" sz="2800" b="1" dirty="0">
                <a:solidFill>
                  <a:srgbClr val="C1ECED"/>
                </a:solidFill>
              </a:rPr>
              <a:t>Num. 23:19).</a:t>
            </a:r>
          </a:p>
          <a:p>
            <a:pPr algn="ctr">
              <a:spcAft>
                <a:spcPts val="1200"/>
              </a:spcAft>
            </a:pPr>
            <a:r>
              <a:rPr lang="en-US" sz="2800" b="1" dirty="0" smtClean="0">
                <a:solidFill>
                  <a:srgbClr val="C1ECED"/>
                </a:solidFill>
              </a:rPr>
              <a:t>“</a:t>
            </a:r>
            <a:r>
              <a:rPr lang="en-US" sz="2800" b="1" dirty="0">
                <a:solidFill>
                  <a:srgbClr val="C1ECED"/>
                </a:solidFill>
              </a:rPr>
              <a:t>For I am the LORD, </a:t>
            </a:r>
            <a:r>
              <a:rPr lang="en-US" sz="2800" b="1" u="sng" dirty="0">
                <a:solidFill>
                  <a:srgbClr val="C1ECED"/>
                </a:solidFill>
              </a:rPr>
              <a:t>I do not change</a:t>
            </a:r>
            <a:r>
              <a:rPr lang="en-US" sz="2800" b="1" dirty="0">
                <a:solidFill>
                  <a:srgbClr val="C1ECED"/>
                </a:solidFill>
              </a:rPr>
              <a:t>” (Mal. 3:6).</a:t>
            </a:r>
          </a:p>
        </p:txBody>
      </p:sp>
    </p:spTree>
    <p:extLst>
      <p:ext uri="{BB962C8B-B14F-4D97-AF65-F5344CB8AC3E}">
        <p14:creationId xmlns:p14="http://schemas.microsoft.com/office/powerpoint/2010/main" val="32642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2676</Words>
  <Application>Microsoft Office PowerPoint</Application>
  <PresentationFormat>On-screen Show (4:3)</PresentationFormat>
  <Paragraphs>204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God Is ETERNAL</vt:lpstr>
      <vt:lpstr>God Is ETERNAL</vt:lpstr>
      <vt:lpstr>God Is ETERNAL</vt:lpstr>
      <vt:lpstr>God Is ETERNAL</vt:lpstr>
      <vt:lpstr>God Is ETERNAL</vt:lpstr>
      <vt:lpstr>God Is ETERNAL</vt:lpstr>
      <vt:lpstr>God Is ETERNAL</vt:lpstr>
      <vt:lpstr>God Is IMMUTABLE</vt:lpstr>
      <vt:lpstr>God Is IMMUTABLE</vt:lpstr>
      <vt:lpstr>God Is IMMUTABLE</vt:lpstr>
      <vt:lpstr>God Is IMMUTABLE</vt:lpstr>
      <vt:lpstr>God Is IMMUTABLE</vt:lpstr>
      <vt:lpstr>God Is IMMUTABLE</vt:lpstr>
      <vt:lpstr>God Is OMNIPOTENT</vt:lpstr>
      <vt:lpstr>God Is OMNIPOTENT</vt:lpstr>
      <vt:lpstr>God Is OMNIPOTENT</vt:lpstr>
      <vt:lpstr>God Is OMNIPOTENT</vt:lpstr>
      <vt:lpstr>God Is OMNIPOTENT</vt:lpstr>
      <vt:lpstr>God Is OMNIPOTENT</vt:lpstr>
      <vt:lpstr>God Is OMNIPOTENT</vt:lpstr>
      <vt:lpstr>God Is OMNIPOTENT</vt:lpstr>
      <vt:lpstr>God Is OMNISCIENT</vt:lpstr>
      <vt:lpstr>God Is OMNISCIENT</vt:lpstr>
      <vt:lpstr>God Is OMNISCIENT</vt:lpstr>
      <vt:lpstr>God Is OMNISCIENT</vt:lpstr>
      <vt:lpstr>God Is OMNISCIENT</vt:lpstr>
      <vt:lpstr>God Is OMNISCIENT</vt:lpstr>
      <vt:lpstr>God Is OMNISCIENT</vt:lpstr>
      <vt:lpstr>God Is OMNIPRESENT</vt:lpstr>
      <vt:lpstr>God Is OMNIPRESENT</vt:lpstr>
      <vt:lpstr>God Is OMNIPRESENT</vt:lpstr>
      <vt:lpstr>God Is OMNIPRESENT</vt:lpstr>
      <vt:lpstr>God Is OMNIPRESENT</vt:lpstr>
      <vt:lpstr>God Is OUR SAVIOR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19</cp:revision>
  <dcterms:created xsi:type="dcterms:W3CDTF">2018-01-30T20:50:30Z</dcterms:created>
  <dcterms:modified xsi:type="dcterms:W3CDTF">2018-02-11T21:53:26Z</dcterms:modified>
</cp:coreProperties>
</file>