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horzBarState="maximized">
    <p:restoredLeft sz="34580" autoAdjust="0"/>
    <p:restoredTop sz="86410" autoAdjust="0"/>
  </p:normalViewPr>
  <p:slideViewPr>
    <p:cSldViewPr snapToGrid="0">
      <p:cViewPr varScale="1">
        <p:scale>
          <a:sx n="82" d="100"/>
          <a:sy n="82" d="100"/>
        </p:scale>
        <p:origin x="108" y="57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80" y="5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0F279E05-3D6B-4478-8010-9DA4ADC58C94}" type="datetimeFigureOut">
              <a:rPr lang="en-US" smtClean="0"/>
              <a:t>2/4/2018</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ADD7ACA-BD2C-4FD4-ABB7-3B1535A7928D}" type="slidenum">
              <a:rPr lang="en-US" smtClean="0"/>
              <a:t>‹#›</a:t>
            </a:fld>
            <a:endParaRPr lang="en-US"/>
          </a:p>
        </p:txBody>
      </p:sp>
    </p:spTree>
    <p:extLst>
      <p:ext uri="{BB962C8B-B14F-4D97-AF65-F5344CB8AC3E}">
        <p14:creationId xmlns:p14="http://schemas.microsoft.com/office/powerpoint/2010/main" val="2708785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DD7ACA-BD2C-4FD4-ABB7-3B1535A7928D}" type="slidenum">
              <a:rPr lang="en-US" smtClean="0"/>
              <a:t>1</a:t>
            </a:fld>
            <a:endParaRPr lang="en-US"/>
          </a:p>
        </p:txBody>
      </p:sp>
    </p:spTree>
    <p:extLst>
      <p:ext uri="{BB962C8B-B14F-4D97-AF65-F5344CB8AC3E}">
        <p14:creationId xmlns:p14="http://schemas.microsoft.com/office/powerpoint/2010/main" val="1051595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b="1" dirty="0"/>
              <a:t>Mat 5:13-16</a:t>
            </a:r>
            <a:r>
              <a:rPr lang="en-US" dirty="0"/>
              <a:t>  "You are the salt of the earth; but if the salt has become tasteless, how can it be made salty </a:t>
            </a:r>
            <a:r>
              <a:rPr lang="en-US" i="1" dirty="0"/>
              <a:t>again?</a:t>
            </a:r>
            <a:r>
              <a:rPr lang="en-US" dirty="0"/>
              <a:t> It is no longer good for anything, except to be thrown out and trampled under foot by men.  (14)  "You are the light of the world. A city set on a hill cannot be hidden;  (15)  nor does </a:t>
            </a:r>
            <a:r>
              <a:rPr lang="en-US" i="1" dirty="0"/>
              <a:t>anyone</a:t>
            </a:r>
            <a:r>
              <a:rPr lang="en-US" dirty="0"/>
              <a:t> light a lamp and put it under a basket, but on the lampstand, and it gives light to all who are in the house.  (16)  "Let your light shine before men in such a way that they may see your good works, and glorify your Father who is in heaven.</a:t>
            </a:r>
          </a:p>
          <a:p>
            <a:pPr rtl="0"/>
            <a:r>
              <a:rPr lang="en-US" b="1" dirty="0"/>
              <a:t>Col 1:28</a:t>
            </a:r>
            <a:r>
              <a:rPr lang="en-US" dirty="0"/>
              <a:t>  We proclaim Him, admonishing every man and teaching every man with all wisdom, so that we may present every man complete in Christ.</a:t>
            </a:r>
          </a:p>
          <a:p>
            <a:pPr rtl="0"/>
            <a:r>
              <a:rPr lang="en-US" b="1" dirty="0" err="1"/>
              <a:t>Luk</a:t>
            </a:r>
            <a:r>
              <a:rPr lang="en-US" b="1" dirty="0"/>
              <a:t> 16:8</a:t>
            </a:r>
            <a:r>
              <a:rPr lang="en-US" dirty="0"/>
              <a:t>  "And his master praised the unrighteous manager because he had acted shrewdly; for the sons of this age are more shrewd in relation to their own kind than the sons of light.</a:t>
            </a:r>
          </a:p>
          <a:p>
            <a:pPr rtl="0"/>
            <a:endParaRPr lang="en-US" dirty="0"/>
          </a:p>
          <a:p>
            <a:pPr rtl="0"/>
            <a:endParaRPr lang="en-US" dirty="0"/>
          </a:p>
          <a:p>
            <a:endParaRPr lang="en-US" dirty="0"/>
          </a:p>
        </p:txBody>
      </p:sp>
      <p:sp>
        <p:nvSpPr>
          <p:cNvPr id="4" name="Slide Number Placeholder 3"/>
          <p:cNvSpPr>
            <a:spLocks noGrp="1"/>
          </p:cNvSpPr>
          <p:nvPr>
            <p:ph type="sldNum" sz="quarter" idx="10"/>
          </p:nvPr>
        </p:nvSpPr>
        <p:spPr/>
        <p:txBody>
          <a:bodyPr/>
          <a:lstStyle/>
          <a:p>
            <a:fld id="{EADD7ACA-BD2C-4FD4-ABB7-3B1535A7928D}" type="slidenum">
              <a:rPr lang="en-US" smtClean="0"/>
              <a:t>2</a:t>
            </a:fld>
            <a:endParaRPr lang="en-US"/>
          </a:p>
        </p:txBody>
      </p:sp>
    </p:spTree>
    <p:extLst>
      <p:ext uri="{BB962C8B-B14F-4D97-AF65-F5344CB8AC3E}">
        <p14:creationId xmlns:p14="http://schemas.microsoft.com/office/powerpoint/2010/main" val="3904411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b="1" dirty="0"/>
              <a:t>Mat 7:3-5</a:t>
            </a:r>
            <a:r>
              <a:rPr lang="en-US" dirty="0"/>
              <a:t>  "Why do you look at the speck that is in your brother's eye, but do not notice the log that is in your own eye?  (4)  "Or how can you say to your brother, 'Let me take the speck out of your eye,' and behold, the log is in your own eye?  (5)  "You hypocrite, first take the log out of your own eye, and then you will see clearly to take the speck out of your brother's eye.</a:t>
            </a:r>
          </a:p>
          <a:p>
            <a:pPr rtl="0"/>
            <a:r>
              <a:rPr lang="en-US" b="1" dirty="0"/>
              <a:t>1Co 9:27</a:t>
            </a:r>
            <a:r>
              <a:rPr lang="en-US" dirty="0"/>
              <a:t>  but I discipline my body and make it my slave, so that, after I have preached to others, I myself will not be disqualified.</a:t>
            </a:r>
          </a:p>
          <a:p>
            <a:pPr rtl="0"/>
            <a:r>
              <a:rPr lang="en-US" b="1" dirty="0"/>
              <a:t>Act 20:34-35</a:t>
            </a:r>
            <a:r>
              <a:rPr lang="en-US" dirty="0"/>
              <a:t>  "You yourselves know that these hands ministered to my </a:t>
            </a:r>
            <a:r>
              <a:rPr lang="en-US" i="1" dirty="0"/>
              <a:t>own</a:t>
            </a:r>
            <a:r>
              <a:rPr lang="en-US" dirty="0"/>
              <a:t> needs and to the men who were with me.  (35)  "In everything I showed you that by working hard in this manner you must help the weak and remember the words of the Lord Jesus, that He Himself said, 'It is more blessed to give than to receive.'"</a:t>
            </a:r>
          </a:p>
          <a:p>
            <a:pPr rtl="0"/>
            <a:r>
              <a:rPr lang="en-US" b="1" dirty="0"/>
              <a:t>1Co 11:1 </a:t>
            </a:r>
            <a:r>
              <a:rPr lang="en-US" dirty="0"/>
              <a:t> Be imitators of me, just as I also am of Christ.</a:t>
            </a:r>
          </a:p>
          <a:p>
            <a:pPr rtl="0"/>
            <a:r>
              <a:rPr lang="en-US" b="1" dirty="0"/>
              <a:t>1Ti 4:12</a:t>
            </a:r>
            <a:r>
              <a:rPr lang="en-US" dirty="0"/>
              <a:t>  Let no one look down on your youthfulness, but </a:t>
            </a:r>
            <a:r>
              <a:rPr lang="en-US" i="1" dirty="0"/>
              <a:t>rather</a:t>
            </a:r>
            <a:r>
              <a:rPr lang="en-US" dirty="0"/>
              <a:t> in speech, conduct, love, faith </a:t>
            </a:r>
            <a:r>
              <a:rPr lang="en-US" i="1" dirty="0"/>
              <a:t>and</a:t>
            </a:r>
            <a:r>
              <a:rPr lang="en-US" dirty="0"/>
              <a:t> purity, show yourself an example of those who believe.</a:t>
            </a:r>
          </a:p>
        </p:txBody>
      </p:sp>
      <p:sp>
        <p:nvSpPr>
          <p:cNvPr id="4" name="Slide Number Placeholder 3"/>
          <p:cNvSpPr>
            <a:spLocks noGrp="1"/>
          </p:cNvSpPr>
          <p:nvPr>
            <p:ph type="sldNum" sz="quarter" idx="10"/>
          </p:nvPr>
        </p:nvSpPr>
        <p:spPr/>
        <p:txBody>
          <a:bodyPr/>
          <a:lstStyle/>
          <a:p>
            <a:fld id="{EADD7ACA-BD2C-4FD4-ABB7-3B1535A7928D}" type="slidenum">
              <a:rPr lang="en-US" smtClean="0"/>
              <a:t>3</a:t>
            </a:fld>
            <a:endParaRPr lang="en-US"/>
          </a:p>
        </p:txBody>
      </p:sp>
    </p:spTree>
    <p:extLst>
      <p:ext uri="{BB962C8B-B14F-4D97-AF65-F5344CB8AC3E}">
        <p14:creationId xmlns:p14="http://schemas.microsoft.com/office/powerpoint/2010/main" val="37476259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b="1" dirty="0" err="1"/>
              <a:t>Php</a:t>
            </a:r>
            <a:r>
              <a:rPr lang="en-US" b="1" dirty="0"/>
              <a:t> 2:1-2 </a:t>
            </a:r>
            <a:r>
              <a:rPr lang="en-US" dirty="0"/>
              <a:t> Therefore if there is any encouragement in Christ, if there is any consolation of love, if there is any fellowship of the Spirit, if any affection and compassion,  (2)  make my joy complete by being of the same mind, maintaining the same love, united in spirit, intent on one purpose.</a:t>
            </a:r>
          </a:p>
          <a:p>
            <a:pPr rtl="0"/>
            <a:r>
              <a:rPr lang="en-US" b="1" dirty="0" err="1"/>
              <a:t>Php</a:t>
            </a:r>
            <a:r>
              <a:rPr lang="en-US" b="1" dirty="0"/>
              <a:t> 2:4 </a:t>
            </a:r>
            <a:r>
              <a:rPr lang="en-US" dirty="0"/>
              <a:t> do not </a:t>
            </a:r>
            <a:r>
              <a:rPr lang="en-US" i="1" dirty="0"/>
              <a:t>merely</a:t>
            </a:r>
            <a:r>
              <a:rPr lang="en-US" dirty="0"/>
              <a:t> look out for your own personal interests, but also for the interests of others.</a:t>
            </a:r>
          </a:p>
          <a:p>
            <a:pPr rtl="0"/>
            <a:r>
              <a:rPr lang="en-US" b="1" dirty="0"/>
              <a:t>Mat 9:36</a:t>
            </a:r>
            <a:r>
              <a:rPr lang="en-US" dirty="0"/>
              <a:t>  Seeing the people, He felt compassion for them, because they were distressed and dispirited like sheep without a shepherd.</a:t>
            </a:r>
          </a:p>
          <a:p>
            <a:pPr rtl="0"/>
            <a:endParaRPr lang="en-US" dirty="0"/>
          </a:p>
          <a:p>
            <a:pPr rtl="0"/>
            <a:endParaRPr lang="en-US" dirty="0"/>
          </a:p>
          <a:p>
            <a:pPr rtl="0"/>
            <a:endParaRPr lang="en-US" dirty="0"/>
          </a:p>
        </p:txBody>
      </p:sp>
      <p:sp>
        <p:nvSpPr>
          <p:cNvPr id="4" name="Slide Number Placeholder 3"/>
          <p:cNvSpPr>
            <a:spLocks noGrp="1"/>
          </p:cNvSpPr>
          <p:nvPr>
            <p:ph type="sldNum" sz="quarter" idx="10"/>
          </p:nvPr>
        </p:nvSpPr>
        <p:spPr/>
        <p:txBody>
          <a:bodyPr/>
          <a:lstStyle/>
          <a:p>
            <a:fld id="{EADD7ACA-BD2C-4FD4-ABB7-3B1535A7928D}" type="slidenum">
              <a:rPr lang="en-US" smtClean="0"/>
              <a:t>4</a:t>
            </a:fld>
            <a:endParaRPr lang="en-US"/>
          </a:p>
        </p:txBody>
      </p:sp>
    </p:spTree>
    <p:extLst>
      <p:ext uri="{BB962C8B-B14F-4D97-AF65-F5344CB8AC3E}">
        <p14:creationId xmlns:p14="http://schemas.microsoft.com/office/powerpoint/2010/main" val="1605505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b="1" dirty="0" err="1"/>
              <a:t>Eph</a:t>
            </a:r>
            <a:r>
              <a:rPr lang="en-US" b="1" dirty="0"/>
              <a:t> 1:13</a:t>
            </a:r>
            <a:r>
              <a:rPr lang="en-US" dirty="0"/>
              <a:t>  In Him, you also, after listening to the message of truth, the gospel of your salvation—having also believed, you were sealed in Him with the Holy Spirit of promise,</a:t>
            </a:r>
          </a:p>
          <a:p>
            <a:pPr rtl="0"/>
            <a:r>
              <a:rPr lang="en-US" b="1" dirty="0"/>
              <a:t>Act 11:13-14</a:t>
            </a:r>
            <a:r>
              <a:rPr lang="en-US" dirty="0"/>
              <a:t>  "And he reported to us how he had seen the angel standing in his house, and saying, 'Send to Joppa and have Simon, who is also called Peter, brought here;  (14)  and he will speak words to you by which you will be saved, you and all your household.'</a:t>
            </a:r>
          </a:p>
          <a:p>
            <a:pPr rtl="0"/>
            <a:r>
              <a:rPr lang="en-US" b="1" dirty="0"/>
              <a:t>Rom 10:17</a:t>
            </a:r>
            <a:r>
              <a:rPr lang="en-US" dirty="0"/>
              <a:t>  So faith </a:t>
            </a:r>
            <a:r>
              <a:rPr lang="en-US" i="1" dirty="0"/>
              <a:t>comes</a:t>
            </a:r>
            <a:r>
              <a:rPr lang="en-US" dirty="0"/>
              <a:t> from hearing, and hearing by the word of Christ.</a:t>
            </a:r>
          </a:p>
          <a:p>
            <a:pPr rtl="0"/>
            <a:r>
              <a:rPr lang="en-US" b="1" dirty="0"/>
              <a:t>Col 4:3-4</a:t>
            </a:r>
            <a:r>
              <a:rPr lang="en-US" dirty="0"/>
              <a:t>  praying at the same time for us as well, that God will open up to us a door for the word, so that we may speak forth the mystery of Christ, for which I have also been imprisoned;  (4)  that I may make it clear in the way I ought to speak.</a:t>
            </a:r>
          </a:p>
          <a:p>
            <a:pPr rtl="0"/>
            <a:r>
              <a:rPr lang="en-US" b="1" dirty="0" err="1"/>
              <a:t>Eph</a:t>
            </a:r>
            <a:r>
              <a:rPr lang="en-US" b="1" dirty="0"/>
              <a:t> 6:19-20</a:t>
            </a:r>
            <a:r>
              <a:rPr lang="en-US" dirty="0"/>
              <a:t>  and </a:t>
            </a:r>
            <a:r>
              <a:rPr lang="en-US" i="1" dirty="0"/>
              <a:t>pray</a:t>
            </a:r>
            <a:r>
              <a:rPr lang="en-US" dirty="0"/>
              <a:t> on my behalf, that utterance may be given to me in the opening of my mouth, to make known with boldness the mystery of the gospel,  (20)  for which I am an ambassador in chains; that in </a:t>
            </a:r>
            <a:r>
              <a:rPr lang="en-US" i="1" dirty="0"/>
              <a:t>proclaiming</a:t>
            </a:r>
            <a:r>
              <a:rPr lang="en-US" dirty="0"/>
              <a:t> it I may speak boldly, as I ought to speak.</a:t>
            </a:r>
          </a:p>
          <a:p>
            <a:pPr rtl="0"/>
            <a:r>
              <a:rPr lang="en-US" b="1" dirty="0"/>
              <a:t>Col 4:5-6 </a:t>
            </a:r>
            <a:r>
              <a:rPr lang="en-US" dirty="0"/>
              <a:t> Conduct yourselves with wisdom toward outsiders, making the most of the opportunity.  (6)  Let your speech always be with grace, </a:t>
            </a:r>
            <a:r>
              <a:rPr lang="en-US" i="1" dirty="0"/>
              <a:t>as though</a:t>
            </a:r>
            <a:r>
              <a:rPr lang="en-US" dirty="0"/>
              <a:t> seasoned with salt, so that you will know how you should respond to each person.</a:t>
            </a:r>
          </a:p>
          <a:p>
            <a:pPr rtl="0"/>
            <a:r>
              <a:rPr lang="en-US" b="1" dirty="0"/>
              <a:t>Col 1:28</a:t>
            </a:r>
            <a:r>
              <a:rPr lang="en-US" dirty="0"/>
              <a:t>  We proclaim Him, admonishing every man and teaching every man with all wisdom, so that we may present every man complete in Christ.</a:t>
            </a:r>
          </a:p>
          <a:p>
            <a:pPr rtl="0"/>
            <a:endParaRPr lang="en-US" dirty="0"/>
          </a:p>
        </p:txBody>
      </p:sp>
      <p:sp>
        <p:nvSpPr>
          <p:cNvPr id="4" name="Slide Number Placeholder 3"/>
          <p:cNvSpPr>
            <a:spLocks noGrp="1"/>
          </p:cNvSpPr>
          <p:nvPr>
            <p:ph type="sldNum" sz="quarter" idx="10"/>
          </p:nvPr>
        </p:nvSpPr>
        <p:spPr/>
        <p:txBody>
          <a:bodyPr/>
          <a:lstStyle/>
          <a:p>
            <a:fld id="{EADD7ACA-BD2C-4FD4-ABB7-3B1535A7928D}" type="slidenum">
              <a:rPr lang="en-US" smtClean="0"/>
              <a:t>5</a:t>
            </a:fld>
            <a:endParaRPr lang="en-US"/>
          </a:p>
        </p:txBody>
      </p:sp>
    </p:spTree>
    <p:extLst>
      <p:ext uri="{BB962C8B-B14F-4D97-AF65-F5344CB8AC3E}">
        <p14:creationId xmlns:p14="http://schemas.microsoft.com/office/powerpoint/2010/main" val="571848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b="1" dirty="0"/>
              <a:t>1Ti 4:15-16  </a:t>
            </a:r>
            <a:r>
              <a:rPr lang="en-US" dirty="0"/>
              <a:t>Take pains with these things; be </a:t>
            </a:r>
            <a:r>
              <a:rPr lang="en-US" i="1" dirty="0"/>
              <a:t>absorbed</a:t>
            </a:r>
            <a:r>
              <a:rPr lang="en-US" dirty="0"/>
              <a:t> in them, so that your progress will be evident to all.  (16)  Pay close attention to yourself and to your teaching; persevere in these things, for as you do this you will ensure salvation both for yourself and for those who hear you.</a:t>
            </a:r>
          </a:p>
          <a:p>
            <a:pPr rtl="0"/>
            <a:endParaRPr lang="en-US" dirty="0"/>
          </a:p>
          <a:p>
            <a:pPr rtl="0"/>
            <a:endParaRPr lang="en-US" dirty="0"/>
          </a:p>
        </p:txBody>
      </p:sp>
      <p:sp>
        <p:nvSpPr>
          <p:cNvPr id="4" name="Slide Number Placeholder 3"/>
          <p:cNvSpPr>
            <a:spLocks noGrp="1"/>
          </p:cNvSpPr>
          <p:nvPr>
            <p:ph type="sldNum" sz="quarter" idx="10"/>
          </p:nvPr>
        </p:nvSpPr>
        <p:spPr/>
        <p:txBody>
          <a:bodyPr/>
          <a:lstStyle/>
          <a:p>
            <a:fld id="{EADD7ACA-BD2C-4FD4-ABB7-3B1535A7928D}" type="slidenum">
              <a:rPr lang="en-US" smtClean="0"/>
              <a:t>6</a:t>
            </a:fld>
            <a:endParaRPr lang="en-US"/>
          </a:p>
        </p:txBody>
      </p:sp>
    </p:spTree>
    <p:extLst>
      <p:ext uri="{BB962C8B-B14F-4D97-AF65-F5344CB8AC3E}">
        <p14:creationId xmlns:p14="http://schemas.microsoft.com/office/powerpoint/2010/main" val="25979768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b="1" dirty="0"/>
              <a:t>1Ti 4:15-16  </a:t>
            </a:r>
            <a:r>
              <a:rPr lang="en-US" dirty="0"/>
              <a:t>Take pains with these things; be </a:t>
            </a:r>
            <a:r>
              <a:rPr lang="en-US" i="1" dirty="0"/>
              <a:t>absorbed</a:t>
            </a:r>
            <a:r>
              <a:rPr lang="en-US" dirty="0"/>
              <a:t> in them, so that your progress will be evident to all.  (16)  Pay close attention to yourself and to your teaching; persevere in these things, for as you do this you will ensure salvation both for yourself and for those who hear you.</a:t>
            </a:r>
          </a:p>
          <a:p>
            <a:pPr rtl="0"/>
            <a:endParaRPr lang="en-US" dirty="0"/>
          </a:p>
          <a:p>
            <a:pPr rtl="0"/>
            <a:endParaRPr lang="en-US" dirty="0"/>
          </a:p>
        </p:txBody>
      </p:sp>
      <p:sp>
        <p:nvSpPr>
          <p:cNvPr id="4" name="Slide Number Placeholder 3"/>
          <p:cNvSpPr>
            <a:spLocks noGrp="1"/>
          </p:cNvSpPr>
          <p:nvPr>
            <p:ph type="sldNum" sz="quarter" idx="10"/>
          </p:nvPr>
        </p:nvSpPr>
        <p:spPr/>
        <p:txBody>
          <a:bodyPr/>
          <a:lstStyle/>
          <a:p>
            <a:fld id="{EADD7ACA-BD2C-4FD4-ABB7-3B1535A7928D}" type="slidenum">
              <a:rPr lang="en-US" smtClean="0"/>
              <a:t>7</a:t>
            </a:fld>
            <a:endParaRPr lang="en-US"/>
          </a:p>
        </p:txBody>
      </p:sp>
    </p:spTree>
    <p:extLst>
      <p:ext uri="{BB962C8B-B14F-4D97-AF65-F5344CB8AC3E}">
        <p14:creationId xmlns:p14="http://schemas.microsoft.com/office/powerpoint/2010/main" val="2228013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D86EFA-03DD-4A2A-B570-4221A02C3F6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1209102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D86EFA-03DD-4A2A-B570-4221A02C3F6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342189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D86EFA-03DD-4A2A-B570-4221A02C3F6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1168834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D86EFA-03DD-4A2A-B570-4221A02C3F6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11699636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D86EFA-03DD-4A2A-B570-4221A02C3F6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3336782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D86EFA-03DD-4A2A-B570-4221A02C3F6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3122885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D86EFA-03DD-4A2A-B570-4221A02C3F6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3217003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D86EFA-03DD-4A2A-B570-4221A02C3F6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1766188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D86EFA-03DD-4A2A-B570-4221A02C3F6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2253226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D86EFA-03DD-4A2A-B570-4221A02C3F6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2109751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D86EFA-03DD-4A2A-B570-4221A02C3F6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E6EA59-BBF7-4604-B299-4E030618510E}" type="slidenum">
              <a:rPr lang="en-US" smtClean="0"/>
              <a:t>‹#›</a:t>
            </a:fld>
            <a:endParaRPr lang="en-US"/>
          </a:p>
        </p:txBody>
      </p:sp>
    </p:spTree>
    <p:extLst>
      <p:ext uri="{BB962C8B-B14F-4D97-AF65-F5344CB8AC3E}">
        <p14:creationId xmlns:p14="http://schemas.microsoft.com/office/powerpoint/2010/main" val="334114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D86EFA-03DD-4A2A-B570-4221A02C3F6D}" type="datetimeFigureOut">
              <a:rPr lang="en-US" smtClean="0"/>
              <a:t>2/4/2018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E6EA59-BBF7-4604-B299-4E030618510E}" type="slidenum">
              <a:rPr lang="en-US" smtClean="0"/>
              <a:t>‹#›</a:t>
            </a:fld>
            <a:endParaRPr lang="en-US"/>
          </a:p>
        </p:txBody>
      </p:sp>
    </p:spTree>
    <p:extLst>
      <p:ext uri="{BB962C8B-B14F-4D97-AF65-F5344CB8AC3E}">
        <p14:creationId xmlns:p14="http://schemas.microsoft.com/office/powerpoint/2010/main" val="3051097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F1F02-F84C-4BE5-807F-D76831DCC116}"/>
              </a:ext>
            </a:extLst>
          </p:cNvPr>
          <p:cNvSpPr>
            <a:spLocks noGrp="1"/>
          </p:cNvSpPr>
          <p:nvPr>
            <p:ph type="ctrTitle"/>
          </p:nvPr>
        </p:nvSpPr>
        <p:spPr>
          <a:xfrm>
            <a:off x="67456" y="2375940"/>
            <a:ext cx="6243403" cy="1890659"/>
          </a:xfrm>
        </p:spPr>
        <p:txBody>
          <a:bodyPr/>
          <a:lstStyle/>
          <a:p>
            <a:r>
              <a:rPr lang="en-US" dirty="0">
                <a:ln>
                  <a:solidFill>
                    <a:schemeClr val="tx1"/>
                  </a:solidFill>
                </a:ln>
                <a:solidFill>
                  <a:schemeClr val="bg1"/>
                </a:solidFill>
                <a:effectLst>
                  <a:outerShdw blurRad="38100" dist="38100" dir="2700000" algn="tl">
                    <a:srgbClr val="000000">
                      <a:alpha val="43137"/>
                    </a:srgbClr>
                  </a:outerShdw>
                </a:effectLst>
                <a:latin typeface="Eras Bold ITC" panose="020B0907030504020204" pitchFamily="34" charset="0"/>
              </a:rPr>
              <a:t>Consider Your Influence</a:t>
            </a:r>
          </a:p>
        </p:txBody>
      </p:sp>
      <p:sp>
        <p:nvSpPr>
          <p:cNvPr id="3" name="Subtitle 2">
            <a:extLst>
              <a:ext uri="{FF2B5EF4-FFF2-40B4-BE49-F238E27FC236}">
                <a16:creationId xmlns:a16="http://schemas.microsoft.com/office/drawing/2014/main" id="{DE761454-462E-4423-82E1-87094E7A0F49}"/>
              </a:ext>
            </a:extLst>
          </p:cNvPr>
          <p:cNvSpPr>
            <a:spLocks noGrp="1"/>
          </p:cNvSpPr>
          <p:nvPr>
            <p:ph type="subTitle" idx="1"/>
          </p:nvPr>
        </p:nvSpPr>
        <p:spPr>
          <a:xfrm>
            <a:off x="547140" y="4266599"/>
            <a:ext cx="5284034" cy="554636"/>
          </a:xfrm>
        </p:spPr>
        <p:txBody>
          <a:bodyPr>
            <a:normAutofit/>
          </a:bodyPr>
          <a:lstStyle/>
          <a:p>
            <a:r>
              <a:rPr lang="en-US" sz="3200" dirty="0">
                <a:ln>
                  <a:solidFill>
                    <a:schemeClr val="bg1"/>
                  </a:solidFill>
                </a:ln>
                <a:solidFill>
                  <a:schemeClr val="bg1"/>
                </a:solidFill>
                <a:effectLst>
                  <a:outerShdw blurRad="38100" dist="38100" dir="2700000" algn="tl">
                    <a:srgbClr val="000000">
                      <a:alpha val="43137"/>
                    </a:srgbClr>
                  </a:outerShdw>
                </a:effectLst>
                <a:latin typeface="Eras Medium ITC" panose="020B0602030504020804" pitchFamily="34" charset="0"/>
              </a:rPr>
              <a:t>Matthew 5:13-16</a:t>
            </a:r>
          </a:p>
        </p:txBody>
      </p:sp>
    </p:spTree>
    <p:extLst>
      <p:ext uri="{BB962C8B-B14F-4D97-AF65-F5344CB8AC3E}">
        <p14:creationId xmlns:p14="http://schemas.microsoft.com/office/powerpoint/2010/main" val="1066065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830D-8E83-4C39-B4AD-AC71552F4E2B}"/>
              </a:ext>
            </a:extLst>
          </p:cNvPr>
          <p:cNvSpPr>
            <a:spLocks noGrp="1"/>
          </p:cNvSpPr>
          <p:nvPr>
            <p:ph type="title"/>
          </p:nvPr>
        </p:nvSpPr>
        <p:spPr>
          <a:xfrm>
            <a:off x="134911" y="119922"/>
            <a:ext cx="8380439" cy="1311639"/>
          </a:xfrm>
        </p:spPr>
        <p:txBody>
          <a:bodyPr/>
          <a:lstStyle/>
          <a:p>
            <a:r>
              <a:rPr lang="en-US" dirty="0">
                <a:ln w="3175">
                  <a:solidFill>
                    <a:schemeClr val="tx1"/>
                  </a:solidFill>
                </a:ln>
                <a:solidFill>
                  <a:schemeClr val="bg1"/>
                </a:solidFill>
                <a:effectLst>
                  <a:outerShdw blurRad="38100" dist="38100" dir="2700000" algn="tl">
                    <a:srgbClr val="000000">
                      <a:alpha val="43137"/>
                    </a:srgbClr>
                  </a:outerShdw>
                </a:effectLst>
                <a:latin typeface="Eras Demi ITC" panose="020B0805030504020804" pitchFamily="34" charset="0"/>
              </a:rPr>
              <a:t>Consider Your Influence</a:t>
            </a:r>
          </a:p>
        </p:txBody>
      </p:sp>
      <p:sp>
        <p:nvSpPr>
          <p:cNvPr id="3" name="Content Placeholder 2">
            <a:extLst>
              <a:ext uri="{FF2B5EF4-FFF2-40B4-BE49-F238E27FC236}">
                <a16:creationId xmlns:a16="http://schemas.microsoft.com/office/drawing/2014/main" id="{C0BA9B38-C489-4DF7-925F-C9190E955267}"/>
              </a:ext>
            </a:extLst>
          </p:cNvPr>
          <p:cNvSpPr>
            <a:spLocks noGrp="1"/>
          </p:cNvSpPr>
          <p:nvPr>
            <p:ph idx="1"/>
          </p:nvPr>
        </p:nvSpPr>
        <p:spPr>
          <a:xfrm>
            <a:off x="134911" y="1253331"/>
            <a:ext cx="8821712" cy="4351338"/>
          </a:xfrm>
        </p:spPr>
        <p:txBody>
          <a:bodyPr>
            <a:normAutofit/>
          </a:bodyPr>
          <a:lstStyle/>
          <a:p>
            <a:pPr lvl="0" eaLnBrk="0" fontAlgn="base" hangingPunct="0"/>
            <a:r>
              <a:rPr lang="en-US" dirty="0"/>
              <a:t>We should be all about influence </a:t>
            </a:r>
            <a:r>
              <a:rPr lang="en-US" b="1" dirty="0"/>
              <a:t>Matthew 5:13-16</a:t>
            </a:r>
          </a:p>
          <a:p>
            <a:pPr lvl="0" eaLnBrk="0" fontAlgn="base" hangingPunct="0"/>
            <a:endParaRPr lang="en-US" sz="1000" b="1" dirty="0"/>
          </a:p>
          <a:p>
            <a:pPr lvl="0" eaLnBrk="0" fontAlgn="base" hangingPunct="0"/>
            <a:r>
              <a:rPr lang="en-US" dirty="0"/>
              <a:t>The Lord's work consists of </a:t>
            </a:r>
            <a:r>
              <a:rPr lang="en-US" i="1" dirty="0"/>
              <a:t>influencing </a:t>
            </a:r>
            <a:r>
              <a:rPr lang="en-US" dirty="0"/>
              <a:t>people in God's direction </a:t>
            </a:r>
            <a:r>
              <a:rPr lang="en-US" b="1" dirty="0"/>
              <a:t>Colossians 1:28</a:t>
            </a:r>
          </a:p>
          <a:p>
            <a:pPr lvl="0" eaLnBrk="0" fontAlgn="base" hangingPunct="0"/>
            <a:endParaRPr lang="en-US" sz="1000" dirty="0"/>
          </a:p>
          <a:p>
            <a:pPr lvl="0" eaLnBrk="0" fontAlgn="base" hangingPunct="0"/>
            <a:r>
              <a:rPr lang="en-US" dirty="0"/>
              <a:t>Influence comes down to a matter of communication</a:t>
            </a:r>
            <a:r>
              <a:rPr lang="en-US" i="1" dirty="0"/>
              <a:t>; </a:t>
            </a:r>
            <a:r>
              <a:rPr lang="en-US" dirty="0"/>
              <a:t>whether verbal or non-verbal.</a:t>
            </a:r>
          </a:p>
          <a:p>
            <a:pPr marL="0" lvl="0" indent="0" eaLnBrk="0" fontAlgn="base" hangingPunct="0">
              <a:buNone/>
            </a:pPr>
            <a:endParaRPr lang="en-US" sz="1000" dirty="0"/>
          </a:p>
          <a:p>
            <a:pPr lvl="0" eaLnBrk="0" fontAlgn="base" hangingPunct="0"/>
            <a:r>
              <a:rPr lang="en-US" dirty="0"/>
              <a:t>Sometimes we are guilty of neglecting principles of influence and communication </a:t>
            </a:r>
            <a:r>
              <a:rPr lang="en-US" b="1" dirty="0"/>
              <a:t>Luke 16:8</a:t>
            </a:r>
          </a:p>
          <a:p>
            <a:pPr marL="0" indent="0">
              <a:buNone/>
            </a:pPr>
            <a:endParaRPr lang="en-US" dirty="0"/>
          </a:p>
        </p:txBody>
      </p:sp>
    </p:spTree>
    <p:extLst>
      <p:ext uri="{BB962C8B-B14F-4D97-AF65-F5344CB8AC3E}">
        <p14:creationId xmlns:p14="http://schemas.microsoft.com/office/powerpoint/2010/main" val="3442612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830D-8E83-4C39-B4AD-AC71552F4E2B}"/>
              </a:ext>
            </a:extLst>
          </p:cNvPr>
          <p:cNvSpPr>
            <a:spLocks noGrp="1"/>
          </p:cNvSpPr>
          <p:nvPr>
            <p:ph type="title"/>
          </p:nvPr>
        </p:nvSpPr>
        <p:spPr>
          <a:xfrm>
            <a:off x="172387" y="164892"/>
            <a:ext cx="8791731" cy="1064301"/>
          </a:xfrm>
        </p:spPr>
        <p:txBody>
          <a:bodyPr>
            <a:noAutofit/>
          </a:bodyPr>
          <a:lstStyle/>
          <a:p>
            <a:r>
              <a:rPr lang="en-US" sz="3600" dirty="0">
                <a:ln w="3175">
                  <a:solidFill>
                    <a:schemeClr val="tx1"/>
                  </a:solidFill>
                </a:ln>
                <a:solidFill>
                  <a:schemeClr val="bg1"/>
                </a:solidFill>
                <a:effectLst>
                  <a:outerShdw blurRad="38100" dist="38100" dir="2700000" algn="tl">
                    <a:srgbClr val="000000">
                      <a:alpha val="43137"/>
                    </a:srgbClr>
                  </a:outerShdw>
                </a:effectLst>
                <a:latin typeface="Eras Demi ITC" panose="020B0805030504020804" pitchFamily="34" charset="0"/>
              </a:rPr>
              <a:t>Examine Self Before Influencing Others</a:t>
            </a:r>
            <a:br>
              <a:rPr lang="en-US" sz="3600" dirty="0">
                <a:ln>
                  <a:solidFill>
                    <a:schemeClr val="tx1"/>
                  </a:solidFill>
                </a:ln>
                <a:solidFill>
                  <a:schemeClr val="bg1"/>
                </a:solidFill>
                <a:effectLst>
                  <a:outerShdw blurRad="38100" dist="38100" dir="2700000" algn="tl">
                    <a:srgbClr val="000000">
                      <a:alpha val="43137"/>
                    </a:srgbClr>
                  </a:outerShdw>
                </a:effectLst>
                <a:latin typeface="Eras Demi ITC" panose="020B0805030504020804" pitchFamily="34" charset="0"/>
              </a:rPr>
            </a:br>
            <a:r>
              <a:rPr lang="en-US" sz="3200" dirty="0">
                <a:ln w="3175">
                  <a:noFill/>
                </a:ln>
                <a:solidFill>
                  <a:schemeClr val="bg1"/>
                </a:solidFill>
                <a:effectLst>
                  <a:outerShdw blurRad="50800" dist="38100" dir="5400000" algn="t" rotWithShape="0">
                    <a:prstClr val="black">
                      <a:alpha val="40000"/>
                    </a:prstClr>
                  </a:outerShdw>
                </a:effectLst>
                <a:latin typeface="Eras Medium ITC" panose="020B0602030504020804" pitchFamily="34" charset="0"/>
              </a:rPr>
              <a:t>Character</a:t>
            </a:r>
            <a:endParaRPr lang="en-US" sz="3600" dirty="0">
              <a:ln w="3175">
                <a:noFill/>
              </a:ln>
              <a:solidFill>
                <a:schemeClr val="bg1"/>
              </a:solidFill>
              <a:effectLst>
                <a:outerShdw blurRad="50800" dist="38100" dir="5400000" algn="t" rotWithShape="0">
                  <a:prstClr val="black">
                    <a:alpha val="40000"/>
                  </a:prstClr>
                </a:outerShdw>
              </a:effectLst>
              <a:latin typeface="Eras Medium ITC" panose="020B0602030504020804" pitchFamily="34" charset="0"/>
            </a:endParaRPr>
          </a:p>
        </p:txBody>
      </p:sp>
      <p:sp>
        <p:nvSpPr>
          <p:cNvPr id="3" name="Content Placeholder 2">
            <a:extLst>
              <a:ext uri="{FF2B5EF4-FFF2-40B4-BE49-F238E27FC236}">
                <a16:creationId xmlns:a16="http://schemas.microsoft.com/office/drawing/2014/main" id="{C0BA9B38-C489-4DF7-925F-C9190E955267}"/>
              </a:ext>
            </a:extLst>
          </p:cNvPr>
          <p:cNvSpPr>
            <a:spLocks noGrp="1"/>
          </p:cNvSpPr>
          <p:nvPr>
            <p:ph idx="1"/>
          </p:nvPr>
        </p:nvSpPr>
        <p:spPr>
          <a:xfrm>
            <a:off x="172387" y="1364104"/>
            <a:ext cx="8791731" cy="5261547"/>
          </a:xfrm>
        </p:spPr>
        <p:txBody>
          <a:bodyPr>
            <a:normAutofit/>
          </a:bodyPr>
          <a:lstStyle/>
          <a:p>
            <a:pPr eaLnBrk="0" fontAlgn="base" hangingPunct="0"/>
            <a:r>
              <a:rPr lang="en-US" dirty="0"/>
              <a:t>Most significant change starts with </a:t>
            </a:r>
            <a:r>
              <a:rPr lang="en-US" i="1" dirty="0"/>
              <a:t>self — </a:t>
            </a:r>
            <a:r>
              <a:rPr lang="en-US" dirty="0"/>
              <a:t>an "inside out" approach to influencing others is best.</a:t>
            </a:r>
          </a:p>
          <a:p>
            <a:pPr eaLnBrk="0" fontAlgn="base" hangingPunct="0"/>
            <a:endParaRPr lang="en-US" sz="1000" dirty="0"/>
          </a:p>
          <a:p>
            <a:pPr lvl="0" eaLnBrk="0" fontAlgn="base" hangingPunct="0"/>
            <a:r>
              <a:rPr lang="en-US" dirty="0"/>
              <a:t>We know this But we forget </a:t>
            </a:r>
            <a:r>
              <a:rPr lang="en-US" b="1" dirty="0"/>
              <a:t>Matthew 7:3-5</a:t>
            </a:r>
          </a:p>
          <a:p>
            <a:pPr lvl="0" eaLnBrk="0" fontAlgn="base" hangingPunct="0"/>
            <a:endParaRPr lang="en-US" sz="1000" b="1" dirty="0"/>
          </a:p>
          <a:p>
            <a:pPr lvl="0" eaLnBrk="0" fontAlgn="base" hangingPunct="0"/>
            <a:r>
              <a:rPr lang="en-US" i="1" dirty="0"/>
              <a:t>"What you are shouts so loudly in my ears I cannot hear what you say" </a:t>
            </a:r>
            <a:r>
              <a:rPr lang="en-US" dirty="0"/>
              <a:t>(Emerson) </a:t>
            </a:r>
            <a:r>
              <a:rPr lang="en-US" b="1" dirty="0"/>
              <a:t>1 Corinthians 9:27</a:t>
            </a:r>
          </a:p>
          <a:p>
            <a:pPr lvl="0" eaLnBrk="0" fontAlgn="base" hangingPunct="0"/>
            <a:endParaRPr lang="en-US" sz="1000" b="1" dirty="0"/>
          </a:p>
          <a:p>
            <a:pPr lvl="0" eaLnBrk="0" fontAlgn="base" hangingPunct="0"/>
            <a:r>
              <a:rPr lang="en-US" dirty="0"/>
              <a:t>We must </a:t>
            </a:r>
            <a:r>
              <a:rPr lang="en-US" i="1" dirty="0"/>
              <a:t>model </a:t>
            </a:r>
            <a:r>
              <a:rPr lang="en-US" dirty="0"/>
              <a:t>the conduct we wish to encourage in others </a:t>
            </a:r>
            <a:r>
              <a:rPr lang="en-US" b="1" dirty="0"/>
              <a:t>Acts 20:34,35; 1 Corinthians 11:1</a:t>
            </a:r>
          </a:p>
          <a:p>
            <a:pPr lvl="0" eaLnBrk="0" fontAlgn="base" hangingPunct="0"/>
            <a:endParaRPr lang="en-US" sz="1000" b="1" dirty="0"/>
          </a:p>
          <a:p>
            <a:pPr lvl="0" eaLnBrk="0" fontAlgn="base" hangingPunct="0"/>
            <a:r>
              <a:rPr lang="en-US" dirty="0"/>
              <a:t>We must be examples </a:t>
            </a:r>
            <a:r>
              <a:rPr lang="en-US" b="1" dirty="0"/>
              <a:t>1 Timothy 4:12</a:t>
            </a:r>
          </a:p>
          <a:p>
            <a:pPr marL="0" indent="0">
              <a:buNone/>
            </a:pPr>
            <a:endParaRPr lang="en-US" dirty="0"/>
          </a:p>
        </p:txBody>
      </p:sp>
    </p:spTree>
    <p:extLst>
      <p:ext uri="{BB962C8B-B14F-4D97-AF65-F5344CB8AC3E}">
        <p14:creationId xmlns:p14="http://schemas.microsoft.com/office/powerpoint/2010/main" val="1197841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fade">
                                      <p:cBhvr>
                                        <p:cTn id="35" dur="1000"/>
                                        <p:tgtEl>
                                          <p:spTgt spid="3">
                                            <p:txEl>
                                              <p:pRg st="8" end="8"/>
                                            </p:txEl>
                                          </p:spTgt>
                                        </p:tgtEl>
                                      </p:cBhvr>
                                    </p:animEffect>
                                    <p:anim calcmode="lin" valueType="num">
                                      <p:cBhvr>
                                        <p:cTn id="3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830D-8E83-4C39-B4AD-AC71552F4E2B}"/>
              </a:ext>
            </a:extLst>
          </p:cNvPr>
          <p:cNvSpPr>
            <a:spLocks noGrp="1"/>
          </p:cNvSpPr>
          <p:nvPr>
            <p:ph type="title"/>
          </p:nvPr>
        </p:nvSpPr>
        <p:spPr>
          <a:xfrm>
            <a:off x="172387" y="164892"/>
            <a:ext cx="8791731" cy="1064301"/>
          </a:xfrm>
        </p:spPr>
        <p:txBody>
          <a:bodyPr>
            <a:noAutofit/>
          </a:bodyPr>
          <a:lstStyle/>
          <a:p>
            <a:r>
              <a:rPr lang="en-US" sz="3200" dirty="0">
                <a:ln w="3175">
                  <a:solidFill>
                    <a:schemeClr val="tx1"/>
                  </a:solidFill>
                </a:ln>
                <a:solidFill>
                  <a:schemeClr val="bg1"/>
                </a:solidFill>
                <a:effectLst>
                  <a:outerShdw blurRad="38100" dist="38100" dir="2700000" algn="tl">
                    <a:srgbClr val="000000">
                      <a:alpha val="43137"/>
                    </a:srgbClr>
                  </a:outerShdw>
                </a:effectLst>
                <a:latin typeface="Eras Demi ITC" panose="020B0805030504020804" pitchFamily="34" charset="0"/>
              </a:rPr>
              <a:t>We Should Understand Before We Advise</a:t>
            </a:r>
            <a:br>
              <a:rPr lang="en-US" sz="3200" dirty="0">
                <a:ln>
                  <a:solidFill>
                    <a:schemeClr val="tx1"/>
                  </a:solidFill>
                </a:ln>
                <a:solidFill>
                  <a:schemeClr val="bg1"/>
                </a:solidFill>
                <a:effectLst>
                  <a:outerShdw blurRad="38100" dist="38100" dir="2700000" algn="tl">
                    <a:srgbClr val="000000">
                      <a:alpha val="43137"/>
                    </a:srgbClr>
                  </a:outerShdw>
                </a:effectLst>
                <a:latin typeface="Eras Demi ITC" panose="020B0805030504020804" pitchFamily="34" charset="0"/>
              </a:rPr>
            </a:br>
            <a:r>
              <a:rPr lang="en-US" sz="2800" dirty="0">
                <a:solidFill>
                  <a:schemeClr val="bg1"/>
                </a:solidFill>
                <a:effectLst>
                  <a:outerShdw blurRad="50800" dist="38100" dir="5400000" algn="t" rotWithShape="0">
                    <a:prstClr val="black">
                      <a:alpha val="40000"/>
                    </a:prstClr>
                  </a:outerShdw>
                </a:effectLst>
                <a:latin typeface="Eras Medium ITC" panose="020B0602030504020804" pitchFamily="34" charset="0"/>
              </a:rPr>
              <a:t>Compassion</a:t>
            </a:r>
            <a:endParaRPr lang="en-US" sz="3200" dirty="0">
              <a:solidFill>
                <a:schemeClr val="bg1"/>
              </a:solidFill>
              <a:effectLst>
                <a:outerShdw blurRad="50800" dist="38100" dir="5400000" algn="t" rotWithShape="0">
                  <a:prstClr val="black">
                    <a:alpha val="40000"/>
                  </a:prstClr>
                </a:outerShdw>
              </a:effectLst>
              <a:latin typeface="Eras Medium ITC" panose="020B0602030504020804" pitchFamily="34" charset="0"/>
            </a:endParaRPr>
          </a:p>
        </p:txBody>
      </p:sp>
      <p:sp>
        <p:nvSpPr>
          <p:cNvPr id="3" name="Content Placeholder 2">
            <a:extLst>
              <a:ext uri="{FF2B5EF4-FFF2-40B4-BE49-F238E27FC236}">
                <a16:creationId xmlns:a16="http://schemas.microsoft.com/office/drawing/2014/main" id="{C0BA9B38-C489-4DF7-925F-C9190E955267}"/>
              </a:ext>
            </a:extLst>
          </p:cNvPr>
          <p:cNvSpPr>
            <a:spLocks noGrp="1"/>
          </p:cNvSpPr>
          <p:nvPr>
            <p:ph idx="1"/>
          </p:nvPr>
        </p:nvSpPr>
        <p:spPr>
          <a:xfrm>
            <a:off x="172387" y="1364104"/>
            <a:ext cx="8791731" cy="5261547"/>
          </a:xfrm>
        </p:spPr>
        <p:txBody>
          <a:bodyPr>
            <a:normAutofit lnSpcReduction="10000"/>
          </a:bodyPr>
          <a:lstStyle/>
          <a:p>
            <a:pPr lvl="0" eaLnBrk="0" fontAlgn="base" hangingPunct="0"/>
            <a:r>
              <a:rPr lang="en-US" dirty="0"/>
              <a:t>It is true that in some cases we have to </a:t>
            </a:r>
            <a:r>
              <a:rPr lang="en-US" i="1" dirty="0"/>
              <a:t>earn the right to be heard </a:t>
            </a:r>
            <a:r>
              <a:rPr lang="en-US" dirty="0"/>
              <a:t>by showing ourselves to be genuinely </a:t>
            </a:r>
            <a:r>
              <a:rPr lang="en-US" i="1" dirty="0"/>
              <a:t>concerned </a:t>
            </a:r>
            <a:r>
              <a:rPr lang="en-US" dirty="0"/>
              <a:t>about the other person.</a:t>
            </a:r>
          </a:p>
          <a:p>
            <a:pPr lvl="0" eaLnBrk="0" fontAlgn="base" hangingPunct="0"/>
            <a:r>
              <a:rPr lang="en-US" dirty="0"/>
              <a:t>Sympathy is to feel what others feel </a:t>
            </a:r>
          </a:p>
          <a:p>
            <a:pPr lvl="0" eaLnBrk="0" fontAlgn="base" hangingPunct="0"/>
            <a:r>
              <a:rPr lang="en-US" dirty="0"/>
              <a:t>Empathy</a:t>
            </a:r>
            <a:r>
              <a:rPr lang="en-US" i="1" dirty="0"/>
              <a:t> </a:t>
            </a:r>
            <a:r>
              <a:rPr lang="en-US" dirty="0"/>
              <a:t>is to understand the situation of others </a:t>
            </a:r>
            <a:r>
              <a:rPr lang="en-US" b="1" dirty="0"/>
              <a:t>Philippians 2:1-2</a:t>
            </a:r>
          </a:p>
          <a:p>
            <a:pPr lvl="0" eaLnBrk="0" fontAlgn="base" hangingPunct="0"/>
            <a:r>
              <a:rPr lang="en-US" dirty="0"/>
              <a:t>Understanding needs to go before being understood</a:t>
            </a:r>
            <a:r>
              <a:rPr lang="en-US" i="1" dirty="0"/>
              <a:t> </a:t>
            </a:r>
            <a:r>
              <a:rPr lang="en-US" b="1" dirty="0"/>
              <a:t>Philippians 2:4</a:t>
            </a:r>
          </a:p>
          <a:p>
            <a:pPr lvl="0" eaLnBrk="0" fontAlgn="base" hangingPunct="0"/>
            <a:r>
              <a:rPr lang="en-US" dirty="0"/>
              <a:t>There are times when we seem to be listening, we are merely planning our reply, our rebuttal.</a:t>
            </a:r>
          </a:p>
          <a:p>
            <a:r>
              <a:rPr lang="en-US" dirty="0"/>
              <a:t>Jesus the Master Teacher saw people with His perfect understanding</a:t>
            </a:r>
            <a:r>
              <a:rPr lang="en-US" i="1" dirty="0"/>
              <a:t> </a:t>
            </a:r>
            <a:r>
              <a:rPr lang="en-US" dirty="0"/>
              <a:t>and compassion.</a:t>
            </a:r>
            <a:r>
              <a:rPr lang="en-US" i="1" dirty="0"/>
              <a:t> </a:t>
            </a:r>
            <a:r>
              <a:rPr lang="en-US" b="1" dirty="0"/>
              <a:t>Matthew 9:36</a:t>
            </a:r>
          </a:p>
        </p:txBody>
      </p:sp>
    </p:spTree>
    <p:extLst>
      <p:ext uri="{BB962C8B-B14F-4D97-AF65-F5344CB8AC3E}">
        <p14:creationId xmlns:p14="http://schemas.microsoft.com/office/powerpoint/2010/main" val="3707796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830D-8E83-4C39-B4AD-AC71552F4E2B}"/>
              </a:ext>
            </a:extLst>
          </p:cNvPr>
          <p:cNvSpPr>
            <a:spLocks noGrp="1"/>
          </p:cNvSpPr>
          <p:nvPr>
            <p:ph type="title"/>
          </p:nvPr>
        </p:nvSpPr>
        <p:spPr>
          <a:xfrm>
            <a:off x="172387" y="164892"/>
            <a:ext cx="8791731" cy="1064301"/>
          </a:xfrm>
        </p:spPr>
        <p:txBody>
          <a:bodyPr>
            <a:noAutofit/>
          </a:bodyPr>
          <a:lstStyle/>
          <a:p>
            <a:r>
              <a:rPr lang="en-US" sz="4000" dirty="0">
                <a:ln w="3175">
                  <a:solidFill>
                    <a:schemeClr val="tx1"/>
                  </a:solidFill>
                </a:ln>
                <a:solidFill>
                  <a:schemeClr val="bg1"/>
                </a:solidFill>
                <a:effectLst>
                  <a:outerShdw blurRad="38100" dist="38100" dir="2700000" algn="tl">
                    <a:srgbClr val="000000">
                      <a:alpha val="43137"/>
                    </a:srgbClr>
                  </a:outerShdw>
                </a:effectLst>
                <a:latin typeface="Eras Demi ITC" panose="020B0805030504020804" pitchFamily="34" charset="0"/>
              </a:rPr>
              <a:t>A Good Example is Not Enough</a:t>
            </a:r>
            <a:br>
              <a:rPr lang="en-US" sz="3200" dirty="0">
                <a:solidFill>
                  <a:schemeClr val="bg1"/>
                </a:solidFill>
                <a:effectLst>
                  <a:outerShdw blurRad="38100" dist="38100" dir="2700000" algn="tl">
                    <a:srgbClr val="000000">
                      <a:alpha val="43137"/>
                    </a:srgbClr>
                  </a:outerShdw>
                </a:effectLst>
                <a:latin typeface="Eras Demi ITC" panose="020B0805030504020804" pitchFamily="34" charset="0"/>
              </a:rPr>
            </a:br>
            <a:r>
              <a:rPr lang="en-US" sz="2800" dirty="0">
                <a:solidFill>
                  <a:schemeClr val="bg1"/>
                </a:solidFill>
                <a:effectLst>
                  <a:outerShdw blurRad="50800" dist="38100" dir="5400000" algn="t" rotWithShape="0">
                    <a:prstClr val="black">
                      <a:alpha val="40000"/>
                    </a:prstClr>
                  </a:outerShdw>
                </a:effectLst>
                <a:latin typeface="Eras Medium ITC" panose="020B0602030504020804" pitchFamily="34" charset="0"/>
              </a:rPr>
              <a:t>Communication</a:t>
            </a:r>
            <a:endParaRPr lang="en-US" sz="3200" dirty="0">
              <a:solidFill>
                <a:schemeClr val="bg1"/>
              </a:solidFill>
              <a:effectLst>
                <a:outerShdw blurRad="50800" dist="38100" dir="5400000" algn="t" rotWithShape="0">
                  <a:prstClr val="black">
                    <a:alpha val="40000"/>
                  </a:prstClr>
                </a:outerShdw>
              </a:effectLst>
              <a:latin typeface="Eras Medium ITC" panose="020B0602030504020804" pitchFamily="34" charset="0"/>
            </a:endParaRPr>
          </a:p>
        </p:txBody>
      </p:sp>
      <p:sp>
        <p:nvSpPr>
          <p:cNvPr id="3" name="Content Placeholder 2">
            <a:extLst>
              <a:ext uri="{FF2B5EF4-FFF2-40B4-BE49-F238E27FC236}">
                <a16:creationId xmlns:a16="http://schemas.microsoft.com/office/drawing/2014/main" id="{C0BA9B38-C489-4DF7-925F-C9190E955267}"/>
              </a:ext>
            </a:extLst>
          </p:cNvPr>
          <p:cNvSpPr>
            <a:spLocks noGrp="1"/>
          </p:cNvSpPr>
          <p:nvPr>
            <p:ph idx="1"/>
          </p:nvPr>
        </p:nvSpPr>
        <p:spPr>
          <a:xfrm>
            <a:off x="172387" y="1364104"/>
            <a:ext cx="8791731" cy="5261547"/>
          </a:xfrm>
        </p:spPr>
        <p:txBody>
          <a:bodyPr>
            <a:normAutofit/>
          </a:bodyPr>
          <a:lstStyle/>
          <a:p>
            <a:pPr eaLnBrk="0" fontAlgn="base" hangingPunct="0"/>
            <a:r>
              <a:rPr lang="en-US" dirty="0"/>
              <a:t>Character and compassion are not enough to communicate the truth of the gospel, it takes words</a:t>
            </a:r>
            <a:r>
              <a:rPr lang="en-US" i="1" dirty="0"/>
              <a:t> </a:t>
            </a:r>
            <a:r>
              <a:rPr lang="en-US" b="1" dirty="0"/>
              <a:t>Ephesians. 1:13; Acts 11:13,14; Romans 10:17</a:t>
            </a:r>
          </a:p>
          <a:p>
            <a:pPr eaLnBrk="0" fontAlgn="base" hangingPunct="0"/>
            <a:r>
              <a:rPr lang="en-US" dirty="0"/>
              <a:t>The gospel is of no benefit if it is not made clear </a:t>
            </a:r>
            <a:r>
              <a:rPr lang="en-US" b="1" dirty="0"/>
              <a:t>Colossians 4:3-4; </a:t>
            </a:r>
            <a:r>
              <a:rPr lang="en-US" b="1" u="heavy" dirty="0"/>
              <a:t> </a:t>
            </a:r>
            <a:r>
              <a:rPr lang="en-US" b="1" dirty="0"/>
              <a:t>Ephesians 6:19-20</a:t>
            </a:r>
          </a:p>
          <a:p>
            <a:pPr lvl="0" eaLnBrk="0" fontAlgn="base" hangingPunct="0"/>
            <a:r>
              <a:rPr lang="en-US" dirty="0"/>
              <a:t>We must strive to balance courage and consideration. We must be courteous as well as candid. </a:t>
            </a:r>
            <a:r>
              <a:rPr lang="en-US" b="1" dirty="0"/>
              <a:t>Colossians 4:5-6</a:t>
            </a:r>
          </a:p>
          <a:p>
            <a:pPr lvl="0" eaLnBrk="0" fontAlgn="base" hangingPunct="0"/>
            <a:r>
              <a:rPr lang="en-US" dirty="0"/>
              <a:t>We must communicate</a:t>
            </a:r>
            <a:r>
              <a:rPr lang="en-US" i="1" dirty="0"/>
              <a:t>. W</a:t>
            </a:r>
            <a:r>
              <a:rPr lang="en-US" dirty="0"/>
              <a:t>e cannot afford to sacrifice clarity for courtesy.</a:t>
            </a:r>
          </a:p>
          <a:p>
            <a:pPr eaLnBrk="0" fontAlgn="base" hangingPunct="0"/>
            <a:r>
              <a:rPr lang="en-US" dirty="0"/>
              <a:t>We must be what we ought to be and genuinely seek to understand others. We must “admonish/warn" and "teach" </a:t>
            </a:r>
            <a:r>
              <a:rPr lang="en-US" b="1" dirty="0"/>
              <a:t>Colossians 1:28</a:t>
            </a:r>
            <a:endParaRPr lang="en-US" dirty="0"/>
          </a:p>
          <a:p>
            <a:pPr lvl="0" eaLnBrk="0" fontAlgn="base" hangingPunct="0"/>
            <a:endParaRPr lang="en-US" b="1" dirty="0"/>
          </a:p>
        </p:txBody>
      </p:sp>
    </p:spTree>
    <p:extLst>
      <p:ext uri="{BB962C8B-B14F-4D97-AF65-F5344CB8AC3E}">
        <p14:creationId xmlns:p14="http://schemas.microsoft.com/office/powerpoint/2010/main" val="1448558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830D-8E83-4C39-B4AD-AC71552F4E2B}"/>
              </a:ext>
            </a:extLst>
          </p:cNvPr>
          <p:cNvSpPr>
            <a:spLocks noGrp="1"/>
          </p:cNvSpPr>
          <p:nvPr>
            <p:ph type="title"/>
          </p:nvPr>
        </p:nvSpPr>
        <p:spPr>
          <a:xfrm>
            <a:off x="172387" y="164892"/>
            <a:ext cx="8791731" cy="1064301"/>
          </a:xfrm>
        </p:spPr>
        <p:txBody>
          <a:bodyPr>
            <a:noAutofit/>
          </a:bodyPr>
          <a:lstStyle/>
          <a:p>
            <a:r>
              <a:rPr lang="en-US" sz="4000" dirty="0">
                <a:ln w="3175">
                  <a:solidFill>
                    <a:schemeClr val="tx1"/>
                  </a:solidFill>
                </a:ln>
                <a:solidFill>
                  <a:schemeClr val="bg1"/>
                </a:solidFill>
                <a:effectLst>
                  <a:outerShdw blurRad="38100" dist="38100" dir="2700000" algn="tl">
                    <a:srgbClr val="000000">
                      <a:alpha val="43137"/>
                    </a:srgbClr>
                  </a:outerShdw>
                </a:effectLst>
                <a:latin typeface="Eras Demi ITC" panose="020B0805030504020804" pitchFamily="34" charset="0"/>
              </a:rPr>
              <a:t>Our Influence Applied </a:t>
            </a:r>
            <a:endParaRPr lang="en-US" sz="3200" dirty="0">
              <a:ln w="3175">
                <a:solidFill>
                  <a:schemeClr val="tx1"/>
                </a:solidFill>
              </a:ln>
              <a:solidFill>
                <a:schemeClr val="bg1"/>
              </a:solidFill>
              <a:effectLst>
                <a:outerShdw blurRad="38100" dist="38100" dir="2700000" algn="tl">
                  <a:srgbClr val="000000">
                    <a:alpha val="43137"/>
                  </a:srgbClr>
                </a:outerShdw>
              </a:effectLst>
              <a:latin typeface="Eras Medium ITC" panose="020B0602030504020804" pitchFamily="34" charset="0"/>
            </a:endParaRPr>
          </a:p>
        </p:txBody>
      </p:sp>
      <p:sp>
        <p:nvSpPr>
          <p:cNvPr id="3" name="Content Placeholder 2">
            <a:extLst>
              <a:ext uri="{FF2B5EF4-FFF2-40B4-BE49-F238E27FC236}">
                <a16:creationId xmlns:a16="http://schemas.microsoft.com/office/drawing/2014/main" id="{C0BA9B38-C489-4DF7-925F-C9190E955267}"/>
              </a:ext>
            </a:extLst>
          </p:cNvPr>
          <p:cNvSpPr>
            <a:spLocks noGrp="1"/>
          </p:cNvSpPr>
          <p:nvPr>
            <p:ph idx="1"/>
          </p:nvPr>
        </p:nvSpPr>
        <p:spPr>
          <a:xfrm>
            <a:off x="172387" y="1364104"/>
            <a:ext cx="8791731" cy="5261547"/>
          </a:xfrm>
        </p:spPr>
        <p:txBody>
          <a:bodyPr>
            <a:normAutofit/>
          </a:bodyPr>
          <a:lstStyle/>
          <a:p>
            <a:pPr eaLnBrk="0" fontAlgn="base" hangingPunct="0"/>
            <a:r>
              <a:rPr lang="en-US" dirty="0"/>
              <a:t>Aristotle taught that there three basic forms of influence:</a:t>
            </a:r>
          </a:p>
          <a:p>
            <a:pPr lvl="1" eaLnBrk="0" fontAlgn="base" hangingPunct="0"/>
            <a:r>
              <a:rPr lang="en-US" i="1" u="heavy" dirty="0"/>
              <a:t>Ethos</a:t>
            </a:r>
            <a:r>
              <a:rPr lang="en-US" i="1" dirty="0"/>
              <a:t> — </a:t>
            </a:r>
            <a:r>
              <a:rPr lang="en-US" dirty="0"/>
              <a:t>what we are </a:t>
            </a:r>
            <a:r>
              <a:rPr lang="en-US" i="1" dirty="0"/>
              <a:t>(character).</a:t>
            </a:r>
            <a:endParaRPr lang="en-US" dirty="0"/>
          </a:p>
          <a:p>
            <a:pPr lvl="1" eaLnBrk="0" fontAlgn="base" hangingPunct="0"/>
            <a:r>
              <a:rPr lang="en-US" i="1" u="heavy" dirty="0"/>
              <a:t>Pathos </a:t>
            </a:r>
            <a:r>
              <a:rPr lang="en-US" i="1" dirty="0"/>
              <a:t>— </a:t>
            </a:r>
            <a:r>
              <a:rPr lang="en-US" dirty="0"/>
              <a:t>understanding/concern for people </a:t>
            </a:r>
            <a:r>
              <a:rPr lang="en-US" i="1" dirty="0"/>
              <a:t>(compassion).</a:t>
            </a:r>
            <a:endParaRPr lang="en-US" dirty="0"/>
          </a:p>
          <a:p>
            <a:pPr lvl="1" eaLnBrk="0" fontAlgn="base" hangingPunct="0"/>
            <a:r>
              <a:rPr lang="en-US" i="1" u="heavy" dirty="0"/>
              <a:t>Logos</a:t>
            </a:r>
            <a:r>
              <a:rPr lang="en-US" i="1" dirty="0"/>
              <a:t> — </a:t>
            </a:r>
            <a:r>
              <a:rPr lang="en-US" dirty="0"/>
              <a:t>what we say </a:t>
            </a:r>
            <a:r>
              <a:rPr lang="en-US" i="1" dirty="0"/>
              <a:t>(communication).</a:t>
            </a:r>
            <a:endParaRPr lang="en-US" dirty="0"/>
          </a:p>
          <a:p>
            <a:pPr eaLnBrk="0" fontAlgn="base" hangingPunct="0"/>
            <a:r>
              <a:rPr lang="en-US" dirty="0"/>
              <a:t>These three build on one another and are related in an organic way each needing the other that precede it.</a:t>
            </a:r>
          </a:p>
          <a:p>
            <a:pPr eaLnBrk="0" fontAlgn="base" hangingPunct="0"/>
            <a:r>
              <a:rPr lang="en-US" dirty="0"/>
              <a:t>We will not succeed using just one.</a:t>
            </a:r>
          </a:p>
          <a:p>
            <a:pPr lvl="1" eaLnBrk="0" fontAlgn="base" hangingPunct="0"/>
            <a:r>
              <a:rPr lang="en-US" i="1" dirty="0"/>
              <a:t>Logos </a:t>
            </a:r>
            <a:r>
              <a:rPr lang="en-US" dirty="0"/>
              <a:t>is empty without </a:t>
            </a:r>
            <a:r>
              <a:rPr lang="en-US" i="1" dirty="0"/>
              <a:t>ethos </a:t>
            </a:r>
            <a:r>
              <a:rPr lang="en-US" dirty="0"/>
              <a:t>and powerless without </a:t>
            </a:r>
            <a:r>
              <a:rPr lang="en-US" i="1" dirty="0"/>
              <a:t>pathos.</a:t>
            </a:r>
            <a:endParaRPr lang="en-US" dirty="0"/>
          </a:p>
          <a:p>
            <a:pPr lvl="1" eaLnBrk="0" fontAlgn="base" hangingPunct="0"/>
            <a:r>
              <a:rPr lang="en-US" i="1" dirty="0"/>
              <a:t>Ethos </a:t>
            </a:r>
            <a:r>
              <a:rPr lang="en-US" dirty="0"/>
              <a:t>and </a:t>
            </a:r>
            <a:r>
              <a:rPr lang="en-US" i="1" dirty="0"/>
              <a:t>pathos </a:t>
            </a:r>
            <a:r>
              <a:rPr lang="en-US" dirty="0"/>
              <a:t>are insufficient without </a:t>
            </a:r>
            <a:r>
              <a:rPr lang="en-US" i="1" dirty="0"/>
              <a:t>logos.</a:t>
            </a:r>
            <a:endParaRPr lang="en-US" dirty="0"/>
          </a:p>
          <a:p>
            <a:pPr eaLnBrk="0" fontAlgn="base" hangingPunct="0"/>
            <a:r>
              <a:rPr lang="en-US" dirty="0"/>
              <a:t>We need to strive for a full, mature ability to influence others for good.  </a:t>
            </a:r>
            <a:r>
              <a:rPr lang="en-US" b="1" dirty="0"/>
              <a:t>1 Timothy 4:15-16</a:t>
            </a:r>
          </a:p>
          <a:p>
            <a:pPr lvl="0" eaLnBrk="0" fontAlgn="base" hangingPunct="0"/>
            <a:endParaRPr lang="en-US" b="1" dirty="0"/>
          </a:p>
        </p:txBody>
      </p:sp>
    </p:spTree>
    <p:extLst>
      <p:ext uri="{BB962C8B-B14F-4D97-AF65-F5344CB8AC3E}">
        <p14:creationId xmlns:p14="http://schemas.microsoft.com/office/powerpoint/2010/main" val="821788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1000"/>
                                        <p:tgtEl>
                                          <p:spTgt spid="3">
                                            <p:txEl>
                                              <p:pRg st="6" end="6"/>
                                            </p:txEl>
                                          </p:spTgt>
                                        </p:tgtEl>
                                      </p:cBhvr>
                                    </p:animEffect>
                                    <p:anim calcmode="lin" valueType="num">
                                      <p:cBhvr>
                                        <p:cTn id="4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3">
                                            <p:txEl>
                                              <p:pRg st="8" end="8"/>
                                            </p:txEl>
                                          </p:spTgt>
                                        </p:tgtEl>
                                        <p:attrNameLst>
                                          <p:attrName>style.visibility</p:attrName>
                                        </p:attrNameLst>
                                      </p:cBhvr>
                                      <p:to>
                                        <p:strVal val="visible"/>
                                      </p:to>
                                    </p:set>
                                    <p:animEffect transition="in" filter="fade">
                                      <p:cBhvr>
                                        <p:cTn id="53" dur="1000"/>
                                        <p:tgtEl>
                                          <p:spTgt spid="3">
                                            <p:txEl>
                                              <p:pRg st="8" end="8"/>
                                            </p:txEl>
                                          </p:spTgt>
                                        </p:tgtEl>
                                      </p:cBhvr>
                                    </p:animEffect>
                                    <p:anim calcmode="lin" valueType="num">
                                      <p:cBhvr>
                                        <p:cTn id="5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2000" b="-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C830D-8E83-4C39-B4AD-AC71552F4E2B}"/>
              </a:ext>
            </a:extLst>
          </p:cNvPr>
          <p:cNvSpPr>
            <a:spLocks noGrp="1"/>
          </p:cNvSpPr>
          <p:nvPr>
            <p:ph type="title"/>
          </p:nvPr>
        </p:nvSpPr>
        <p:spPr>
          <a:xfrm>
            <a:off x="172387" y="164892"/>
            <a:ext cx="8791731" cy="1064301"/>
          </a:xfrm>
        </p:spPr>
        <p:txBody>
          <a:bodyPr>
            <a:noAutofit/>
          </a:bodyPr>
          <a:lstStyle/>
          <a:p>
            <a:r>
              <a:rPr lang="en-US" sz="4000" dirty="0">
                <a:solidFill>
                  <a:schemeClr val="bg1"/>
                </a:solidFill>
                <a:effectLst>
                  <a:outerShdw blurRad="38100" dist="38100" dir="2700000" algn="tl">
                    <a:srgbClr val="000000">
                      <a:alpha val="43137"/>
                    </a:srgbClr>
                  </a:outerShdw>
                </a:effectLst>
                <a:latin typeface="Eras Demi ITC" panose="020B0805030504020804" pitchFamily="34" charset="0"/>
              </a:rPr>
              <a:t>The Gospel and Salvation </a:t>
            </a:r>
            <a:endParaRPr lang="en-US" sz="4000" dirty="0">
              <a:solidFill>
                <a:schemeClr val="bg1"/>
              </a:solidFill>
              <a:effectLst>
                <a:outerShdw blurRad="38100" dist="38100" dir="2700000" algn="tl">
                  <a:srgbClr val="000000">
                    <a:alpha val="43137"/>
                  </a:srgbClr>
                </a:outerShdw>
              </a:effectLst>
              <a:latin typeface="Eras Medium ITC" panose="020B0602030504020804" pitchFamily="34" charset="0"/>
            </a:endParaRPr>
          </a:p>
        </p:txBody>
      </p:sp>
      <p:sp>
        <p:nvSpPr>
          <p:cNvPr id="3" name="Content Placeholder 2">
            <a:extLst>
              <a:ext uri="{FF2B5EF4-FFF2-40B4-BE49-F238E27FC236}">
                <a16:creationId xmlns:a16="http://schemas.microsoft.com/office/drawing/2014/main" id="{C0BA9B38-C489-4DF7-925F-C9190E955267}"/>
              </a:ext>
            </a:extLst>
          </p:cNvPr>
          <p:cNvSpPr>
            <a:spLocks noGrp="1"/>
          </p:cNvSpPr>
          <p:nvPr>
            <p:ph idx="1"/>
          </p:nvPr>
        </p:nvSpPr>
        <p:spPr>
          <a:xfrm>
            <a:off x="172387" y="1364104"/>
            <a:ext cx="8791731" cy="5261547"/>
          </a:xfrm>
        </p:spPr>
        <p:txBody>
          <a:bodyPr>
            <a:normAutofit/>
          </a:bodyPr>
          <a:lstStyle/>
          <a:p>
            <a:pPr marL="0" indent="0">
              <a:spcBef>
                <a:spcPts val="0"/>
              </a:spcBef>
              <a:buNone/>
            </a:pPr>
            <a:r>
              <a:rPr lang="en-US" b="1" dirty="0">
                <a:solidFill>
                  <a:schemeClr val="bg1"/>
                </a:solidFill>
              </a:rPr>
              <a:t>Hear: Romans 10:17</a:t>
            </a:r>
          </a:p>
          <a:p>
            <a:pPr marL="0" indent="0">
              <a:spcBef>
                <a:spcPts val="0"/>
              </a:spcBef>
              <a:buNone/>
            </a:pPr>
            <a:endParaRPr lang="en-US" b="1" dirty="0">
              <a:solidFill>
                <a:schemeClr val="bg1"/>
              </a:solidFill>
            </a:endParaRPr>
          </a:p>
          <a:p>
            <a:pPr marL="0" indent="0">
              <a:spcBef>
                <a:spcPts val="0"/>
              </a:spcBef>
              <a:buNone/>
            </a:pPr>
            <a:r>
              <a:rPr lang="en-US" b="1" dirty="0">
                <a:solidFill>
                  <a:schemeClr val="bg1"/>
                </a:solidFill>
              </a:rPr>
              <a:t>Believe: Acts 8:37-38</a:t>
            </a:r>
          </a:p>
          <a:p>
            <a:pPr marL="0" indent="0">
              <a:spcBef>
                <a:spcPts val="0"/>
              </a:spcBef>
              <a:buNone/>
            </a:pPr>
            <a:endParaRPr lang="en-US" b="1" dirty="0">
              <a:solidFill>
                <a:schemeClr val="bg1"/>
              </a:solidFill>
            </a:endParaRPr>
          </a:p>
          <a:p>
            <a:pPr marL="0" indent="0">
              <a:spcBef>
                <a:spcPts val="0"/>
              </a:spcBef>
              <a:buNone/>
            </a:pPr>
            <a:r>
              <a:rPr lang="en-US" b="1" dirty="0">
                <a:solidFill>
                  <a:schemeClr val="bg1"/>
                </a:solidFill>
              </a:rPr>
              <a:t>Repent: Acts 2:38</a:t>
            </a:r>
          </a:p>
          <a:p>
            <a:pPr marL="0" indent="0">
              <a:spcBef>
                <a:spcPts val="0"/>
              </a:spcBef>
              <a:buNone/>
            </a:pPr>
            <a:endParaRPr lang="en-US" b="1" dirty="0">
              <a:solidFill>
                <a:schemeClr val="bg1"/>
              </a:solidFill>
            </a:endParaRPr>
          </a:p>
          <a:p>
            <a:pPr marL="0" indent="0">
              <a:spcBef>
                <a:spcPts val="0"/>
              </a:spcBef>
              <a:buNone/>
            </a:pPr>
            <a:r>
              <a:rPr lang="en-US" b="1" dirty="0">
                <a:solidFill>
                  <a:schemeClr val="bg1"/>
                </a:solidFill>
              </a:rPr>
              <a:t>Confess: Romans 10:10</a:t>
            </a:r>
          </a:p>
          <a:p>
            <a:pPr marL="0" indent="0">
              <a:spcBef>
                <a:spcPts val="0"/>
              </a:spcBef>
              <a:buNone/>
            </a:pPr>
            <a:endParaRPr lang="en-US" b="1" dirty="0">
              <a:solidFill>
                <a:schemeClr val="bg1"/>
              </a:solidFill>
            </a:endParaRPr>
          </a:p>
          <a:p>
            <a:pPr marL="0" indent="0">
              <a:spcBef>
                <a:spcPts val="0"/>
              </a:spcBef>
              <a:buNone/>
            </a:pPr>
            <a:r>
              <a:rPr lang="en-US" b="1" dirty="0">
                <a:solidFill>
                  <a:schemeClr val="bg1"/>
                </a:solidFill>
              </a:rPr>
              <a:t>Be Baptized: Mark 16:15-16</a:t>
            </a:r>
          </a:p>
          <a:p>
            <a:pPr marL="0" indent="0">
              <a:spcBef>
                <a:spcPts val="0"/>
              </a:spcBef>
              <a:buNone/>
            </a:pPr>
            <a:endParaRPr lang="en-US" b="1" dirty="0">
              <a:solidFill>
                <a:schemeClr val="bg1"/>
              </a:solidFill>
            </a:endParaRPr>
          </a:p>
          <a:p>
            <a:pPr marL="0" indent="0">
              <a:spcBef>
                <a:spcPts val="0"/>
              </a:spcBef>
              <a:buNone/>
            </a:pPr>
            <a:r>
              <a:rPr lang="en-US" b="1" dirty="0">
                <a:solidFill>
                  <a:schemeClr val="bg1"/>
                </a:solidFill>
              </a:rPr>
              <a:t>Live Faithfully: Revelation 2:10</a:t>
            </a:r>
          </a:p>
          <a:p>
            <a:pPr marL="0" lvl="0" indent="0" eaLnBrk="0" fontAlgn="base" hangingPunct="0">
              <a:buNone/>
            </a:pPr>
            <a:endParaRPr lang="en-US" b="1" dirty="0">
              <a:solidFill>
                <a:schemeClr val="bg1"/>
              </a:solidFill>
            </a:endParaRPr>
          </a:p>
        </p:txBody>
      </p:sp>
    </p:spTree>
    <p:extLst>
      <p:ext uri="{BB962C8B-B14F-4D97-AF65-F5344CB8AC3E}">
        <p14:creationId xmlns:p14="http://schemas.microsoft.com/office/powerpoint/2010/main" val="3388354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anim calcmode="lin" valueType="num">
                                      <p:cBhvr>
                                        <p:cTn id="1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000"/>
                                        <p:tgtEl>
                                          <p:spTgt spid="3">
                                            <p:txEl>
                                              <p:pRg st="6" end="6"/>
                                            </p:txEl>
                                          </p:spTgt>
                                        </p:tgtEl>
                                      </p:cBhvr>
                                    </p:animEffect>
                                    <p:anim calcmode="lin" valueType="num">
                                      <p:cBhvr>
                                        <p:cTn id="2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1000"/>
                                        <p:tgtEl>
                                          <p:spTgt spid="3">
                                            <p:txEl>
                                              <p:pRg st="8" end="8"/>
                                            </p:txEl>
                                          </p:spTgt>
                                        </p:tgtEl>
                                      </p:cBhvr>
                                    </p:animEffect>
                                    <p:anim calcmode="lin" valueType="num">
                                      <p:cBhvr>
                                        <p:cTn id="2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1000"/>
                                        <p:tgtEl>
                                          <p:spTgt spid="3">
                                            <p:txEl>
                                              <p:pRg st="10" end="10"/>
                                            </p:txEl>
                                          </p:spTgt>
                                        </p:tgtEl>
                                      </p:cBhvr>
                                    </p:animEffect>
                                    <p:anim calcmode="lin" valueType="num">
                                      <p:cBhvr>
                                        <p:cTn id="3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TotalTime>
  <Words>493</Words>
  <Application>Microsoft Office PowerPoint</Application>
  <PresentationFormat>On-screen Show (4:3)</PresentationFormat>
  <Paragraphs>84</Paragraphs>
  <Slides>7</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Eras Bold ITC</vt:lpstr>
      <vt:lpstr>Eras Demi ITC</vt:lpstr>
      <vt:lpstr>Eras Medium ITC</vt:lpstr>
      <vt:lpstr>Office Theme</vt:lpstr>
      <vt:lpstr>Consider Your Influence</vt:lpstr>
      <vt:lpstr>Consider Your Influence</vt:lpstr>
      <vt:lpstr>Examine Self Before Influencing Others Character</vt:lpstr>
      <vt:lpstr>We Should Understand Before We Advise Compassion</vt:lpstr>
      <vt:lpstr>A Good Example is Not Enough Communication</vt:lpstr>
      <vt:lpstr>Our Influence Applied </vt:lpstr>
      <vt:lpstr>The Gospel and Salvation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Operator</cp:lastModifiedBy>
  <cp:revision>13</cp:revision>
  <cp:lastPrinted>2018-02-04T21:02:12Z</cp:lastPrinted>
  <dcterms:created xsi:type="dcterms:W3CDTF">2018-02-04T19:42:18Z</dcterms:created>
  <dcterms:modified xsi:type="dcterms:W3CDTF">2018-02-04T22:53:51Z</dcterms:modified>
</cp:coreProperties>
</file>