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sldIdLst>
    <p:sldId id="256" r:id="rId2"/>
    <p:sldId id="258" r:id="rId3"/>
    <p:sldId id="260" r:id="rId4"/>
    <p:sldId id="263" r:id="rId5"/>
    <p:sldId id="264" r:id="rId6"/>
    <p:sldId id="273" r:id="rId7"/>
    <p:sldId id="268" r:id="rId8"/>
    <p:sldId id="274" r:id="rId9"/>
    <p:sldId id="275" r:id="rId10"/>
    <p:sldId id="272" r:id="rId11"/>
    <p:sldId id="276" r:id="rId12"/>
  </p:sldIdLst>
  <p:sldSz cx="9144000" cy="6858000" type="screen4x3"/>
  <p:notesSz cx="6858000" cy="9144000"/>
  <p:embeddedFontLst>
    <p:embeddedFont>
      <p:font typeface="Vinque" panose="020E0503000000020003" pitchFamily="34" charset="0"/>
      <p:regular r:id="rId14"/>
    </p:embeddedFont>
    <p:embeddedFont>
      <p:font typeface="Calibri" panose="020F0502020204030204" pitchFamily="34" charset="0"/>
      <p:regular r:id="rId15"/>
      <p:bold r:id="rId16"/>
      <p:italic r:id="rId17"/>
      <p:boldItalic r:id="rId18"/>
    </p:embeddedFont>
    <p:embeddedFont>
      <p:font typeface="Aniron" panose="020B0604020202020204" charset="0"/>
      <p:regular r:id="rId19"/>
      <p:bold r:id="rId20"/>
    </p:embeddedFont>
    <p:embeddedFont>
      <p:font typeface="Calibri Light" panose="020F0302020204030204" pitchFamily="34"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34580" autoAdjust="0"/>
    <p:restoredTop sz="86410" autoAdjust="0"/>
  </p:normalViewPr>
  <p:slideViewPr>
    <p:cSldViewPr snapToGrid="0">
      <p:cViewPr varScale="1">
        <p:scale>
          <a:sx n="82" d="100"/>
          <a:sy n="82" d="100"/>
        </p:scale>
        <p:origin x="108" y="5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3" d="100"/>
          <a:sy n="73"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CAFD1-00D4-4489-AE1E-17B28D55BB45}" type="datetimeFigureOut">
              <a:rPr lang="en-US" smtClean="0"/>
              <a:t>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167DD-A370-41AD-BC87-23921FDFF437}" type="slidenum">
              <a:rPr lang="en-US" smtClean="0"/>
              <a:t>‹#›</a:t>
            </a:fld>
            <a:endParaRPr lang="en-US"/>
          </a:p>
        </p:txBody>
      </p:sp>
    </p:spTree>
    <p:extLst>
      <p:ext uri="{BB962C8B-B14F-4D97-AF65-F5344CB8AC3E}">
        <p14:creationId xmlns:p14="http://schemas.microsoft.com/office/powerpoint/2010/main" val="2563203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GN 13:10-13 </a:t>
            </a:r>
            <a:r>
              <a:rPr kumimoji="0" lang="en-US" b="0" i="0" u="none" strike="noStrike" kern="1200" cap="none" spc="0" normalizeH="0" baseline="0" noProof="0" dirty="0">
                <a:ln>
                  <a:noFill/>
                </a:ln>
                <a:solidFill>
                  <a:prstClr val="black"/>
                </a:solidFill>
                <a:effectLst/>
                <a:uLnTx/>
                <a:uFillTx/>
                <a:latin typeface="+mn-lt"/>
                <a:ea typeface="+mn-ea"/>
                <a:cs typeface="+mn-cs"/>
              </a:rPr>
              <a:t>Lot lifted up his eyes and saw all the valley of the Jordan, that it was well watered everywhere—this was before the LORD destroyed Sodom and Gomorrah—like the garden of the LORD, like the land of Egypt as you go to </a:t>
            </a:r>
            <a:r>
              <a:rPr kumimoji="0" lang="en-US" b="0" i="0" u="none" strike="noStrike" kern="1200" cap="none" spc="0" normalizeH="0" baseline="0" noProof="0" dirty="0" err="1">
                <a:ln>
                  <a:noFill/>
                </a:ln>
                <a:solidFill>
                  <a:prstClr val="black"/>
                </a:solidFill>
                <a:effectLst/>
                <a:uLnTx/>
                <a:uFillTx/>
                <a:latin typeface="+mn-lt"/>
                <a:ea typeface="+mn-ea"/>
                <a:cs typeface="+mn-cs"/>
              </a:rPr>
              <a:t>Zoar</a:t>
            </a:r>
            <a:r>
              <a:rPr kumimoji="0" lang="en-US" b="0" i="0" u="none" strike="noStrike" kern="1200" cap="none" spc="0" normalizeH="0" baseline="0" noProof="0" dirty="0">
                <a:ln>
                  <a:noFill/>
                </a:ln>
                <a:solidFill>
                  <a:prstClr val="black"/>
                </a:solidFill>
                <a:effectLst/>
                <a:uLnTx/>
                <a:uFillTx/>
                <a:latin typeface="+mn-lt"/>
                <a:ea typeface="+mn-ea"/>
                <a:cs typeface="+mn-cs"/>
              </a:rPr>
              <a:t>. So Lot chose for himself all the valley of the Jordan, and Lot journeyed eastward. Thus they separated from each other. Abram settled in the land of Canaan, while Lot settled in the cities of the valley, and moved his tents as far as Sodom. Now the men of Sodom were wicked exceedingly and sinners against the LORD.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t>2 PT 2:7-8 </a:t>
            </a:r>
            <a:r>
              <a:rPr lang="en-US" dirty="0"/>
              <a:t>And if He rescued righteous Lot, oppressed by the sensual conduct of unprincipled men for by what he saw and heard that righteous man, while living among them, felt his righteous soul tormented day after day by their lawless deeds.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CD167DD-A370-41AD-BC87-23921FDFF437}" type="slidenum">
              <a:rPr lang="en-US" smtClean="0"/>
              <a:t>2</a:t>
            </a:fld>
            <a:endParaRPr lang="en-US"/>
          </a:p>
        </p:txBody>
      </p:sp>
    </p:spTree>
    <p:extLst>
      <p:ext uri="{BB962C8B-B14F-4D97-AF65-F5344CB8AC3E}">
        <p14:creationId xmlns:p14="http://schemas.microsoft.com/office/powerpoint/2010/main" val="195756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200" dirty="0"/>
              <a:t>You therefore, beloved, knowing this beforehand, be on your guard so that you are not carried away by the error of unprincipled men and fall from your own steadfastness, but grow in the grace and knowledge of our Lord and Savior Jesus Christ. To Him be the glory, both now and to the day of eternity. Amen. </a:t>
            </a:r>
          </a:p>
          <a:p>
            <a:pPr marL="0" indent="0">
              <a:spcBef>
                <a:spcPts val="0"/>
              </a:spcBef>
              <a:buNone/>
            </a:pPr>
            <a:r>
              <a:rPr lang="en-US" sz="1200" b="1" dirty="0"/>
              <a:t>2 Peter 3:17-18</a:t>
            </a:r>
          </a:p>
          <a:p>
            <a:pPr marL="0" indent="0">
              <a:spcBef>
                <a:spcPts val="0"/>
              </a:spcBef>
              <a:buNone/>
            </a:pPr>
            <a:r>
              <a:rPr lang="en-US" sz="1200" dirty="0"/>
              <a:t>Therefore let him who thinks he stands take heed that he does not fall. No temptation has overtaken you but such as is common to man; and God is faithful, who will not allow you to be tempted beyond what you are able, but with the temptation will provide the way of escape also, so that you will be able to endure it.</a:t>
            </a:r>
          </a:p>
          <a:p>
            <a:pPr marL="0" indent="0">
              <a:spcBef>
                <a:spcPts val="0"/>
              </a:spcBef>
              <a:buNone/>
            </a:pPr>
            <a:r>
              <a:rPr lang="en-US" sz="1200" b="1" dirty="0"/>
              <a:t>1 Corinthians 10:12-13</a:t>
            </a:r>
          </a:p>
          <a:p>
            <a:endParaRPr lang="en-US" dirty="0"/>
          </a:p>
        </p:txBody>
      </p:sp>
      <p:sp>
        <p:nvSpPr>
          <p:cNvPr id="4" name="Slide Number Placeholder 3"/>
          <p:cNvSpPr>
            <a:spLocks noGrp="1"/>
          </p:cNvSpPr>
          <p:nvPr>
            <p:ph type="sldNum" sz="quarter" idx="10"/>
          </p:nvPr>
        </p:nvSpPr>
        <p:spPr/>
        <p:txBody>
          <a:bodyPr/>
          <a:lstStyle/>
          <a:p>
            <a:fld id="{CCD167DD-A370-41AD-BC87-23921FDFF437}" type="slidenum">
              <a:rPr lang="en-US" smtClean="0"/>
              <a:t>11</a:t>
            </a:fld>
            <a:endParaRPr lang="en-US"/>
          </a:p>
        </p:txBody>
      </p:sp>
    </p:spTree>
    <p:extLst>
      <p:ext uri="{BB962C8B-B14F-4D97-AF65-F5344CB8AC3E}">
        <p14:creationId xmlns:p14="http://schemas.microsoft.com/office/powerpoint/2010/main" val="277201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Genesis 19:7-8 </a:t>
            </a:r>
            <a:r>
              <a:rPr lang="en-US" dirty="0"/>
              <a:t>“and said, ‘Please, my brothers, do not act wickedly. Now behold, I have two daughters who have not had relations with man; please let me bring them out to you, and do to them whatever you like; only do nothing to these men, inasmuch as they have come under the shelter of my roof.’”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Genesis 19:14 </a:t>
            </a:r>
            <a:r>
              <a:rPr lang="en-US" dirty="0"/>
              <a:t>“Lot went out and spoke to his sons-in-law, who were to marry his daughters, and said, ‘Up, get out of this place, for the LORD will destroy the city.’ But he appeared to his sons-in-law to be jesting.”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Genesis 19:15-16</a:t>
            </a:r>
            <a:r>
              <a:rPr lang="en-US" dirty="0"/>
              <a:t> “When morning dawned, the angels urged Lot, saying, ‘Up, take your wife and your two daughters who are here, or you will be swept away in the punishment of the city.’ But he hesitated. So the men seized his hand and the hand of his wife and the hands of his two daughters, for the compassion of the LORD was upon him; and they brought him out, and put him outside the 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Genesis 19:26 </a:t>
            </a:r>
            <a:r>
              <a:rPr lang="en-US" sz="1200" b="0" i="0" u="none" strike="noStrike" kern="1200" baseline="0" dirty="0">
                <a:solidFill>
                  <a:schemeClr val="tx1"/>
                </a:solidFill>
                <a:latin typeface="+mn-lt"/>
                <a:ea typeface="+mn-ea"/>
                <a:cs typeface="+mn-cs"/>
              </a:rPr>
              <a:t>But his wife, from behind him, looked </a:t>
            </a:r>
            <a:r>
              <a:rPr lang="en-US" sz="1200" b="0" i="1" u="none" strike="noStrike" kern="1200" baseline="0" dirty="0">
                <a:solidFill>
                  <a:schemeClr val="tx1"/>
                </a:solidFill>
                <a:latin typeface="+mn-lt"/>
                <a:ea typeface="+mn-ea"/>
                <a:cs typeface="+mn-cs"/>
              </a:rPr>
              <a:t>back,</a:t>
            </a:r>
            <a:r>
              <a:rPr lang="en-US" sz="1200" b="0" i="0" u="none" strike="noStrike" kern="1200" baseline="0" dirty="0">
                <a:solidFill>
                  <a:schemeClr val="tx1"/>
                </a:solidFill>
                <a:latin typeface="+mn-lt"/>
                <a:ea typeface="+mn-ea"/>
                <a:cs typeface="+mn-cs"/>
              </a:rPr>
              <a:t> and she became a pillar of salt.</a:t>
            </a:r>
          </a:p>
          <a:p>
            <a:pPr rtl="0"/>
            <a:r>
              <a:rPr lang="en-US" sz="1200" b="1" i="0" u="none" strike="noStrike" kern="1200" baseline="0" dirty="0">
                <a:solidFill>
                  <a:schemeClr val="tx1"/>
                </a:solidFill>
                <a:latin typeface="+mn-lt"/>
                <a:ea typeface="+mn-ea"/>
                <a:cs typeface="+mn-cs"/>
              </a:rPr>
              <a:t>Genesis 19:31-32 </a:t>
            </a:r>
            <a:r>
              <a:rPr lang="en-US" sz="1200" b="0" i="0" u="none" strike="noStrike" kern="1200" baseline="0" dirty="0">
                <a:solidFill>
                  <a:schemeClr val="tx1"/>
                </a:solidFill>
                <a:latin typeface="+mn-lt"/>
                <a:ea typeface="+mn-ea"/>
                <a:cs typeface="+mn-cs"/>
              </a:rPr>
              <a:t>Then the firstborn said to the younger, "Our father is old, and there is not a man on earth to come in to us after the manner of the earth. "Come, let us make our father drink wine, and let us lie with him that we may preserve our family through our father."</a:t>
            </a:r>
          </a:p>
          <a:p>
            <a:pPr rtl="0"/>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CD167DD-A370-41AD-BC87-23921FDFF437}" type="slidenum">
              <a:rPr lang="en-US" smtClean="0"/>
              <a:t>3</a:t>
            </a:fld>
            <a:endParaRPr lang="en-US"/>
          </a:p>
        </p:txBody>
      </p:sp>
    </p:spTree>
    <p:extLst>
      <p:ext uri="{BB962C8B-B14F-4D97-AF65-F5344CB8AC3E}">
        <p14:creationId xmlns:p14="http://schemas.microsoft.com/office/powerpoint/2010/main" val="38967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baseline="0" dirty="0">
                <a:solidFill>
                  <a:schemeClr val="tx1"/>
                </a:solidFill>
                <a:latin typeface="+mn-lt"/>
                <a:ea typeface="+mn-ea"/>
                <a:cs typeface="+mn-cs"/>
              </a:rPr>
              <a:t>2 Peter 2:4-9 </a:t>
            </a:r>
            <a:r>
              <a:rPr lang="en-US" sz="1200" b="0" i="0" u="none" strike="noStrike" kern="1200" baseline="0" dirty="0">
                <a:solidFill>
                  <a:schemeClr val="tx1"/>
                </a:solidFill>
                <a:latin typeface="+mn-lt"/>
                <a:ea typeface="+mn-ea"/>
                <a:cs typeface="+mn-cs"/>
              </a:rPr>
              <a:t>For if God did not spare angels when they sinned, but cast them into hell and committed them to pits of darkness, reserved for judgment; and did not spare the ancient world, but preserved Noah, a preacher of righteousness, with seven others, when He brought a flood upon the world of the ungodly; and </a:t>
            </a:r>
            <a:r>
              <a:rPr lang="en-US" sz="1200" b="0" i="1" u="none" strike="noStrike" kern="1200" baseline="0" dirty="0">
                <a:solidFill>
                  <a:schemeClr val="tx1"/>
                </a:solidFill>
                <a:latin typeface="+mn-lt"/>
                <a:ea typeface="+mn-ea"/>
                <a:cs typeface="+mn-cs"/>
              </a:rPr>
              <a:t>if</a:t>
            </a:r>
            <a:r>
              <a:rPr lang="en-US" sz="1200" b="0" i="0" u="none" strike="noStrike" kern="1200" baseline="0" dirty="0">
                <a:solidFill>
                  <a:schemeClr val="tx1"/>
                </a:solidFill>
                <a:latin typeface="+mn-lt"/>
                <a:ea typeface="+mn-ea"/>
                <a:cs typeface="+mn-cs"/>
              </a:rPr>
              <a:t> He condemned the cities of Sodom and Gomorrah to destruction by reducing </a:t>
            </a:r>
            <a:r>
              <a:rPr lang="en-US" sz="1200" b="0" i="1" u="none" strike="noStrike" kern="1200" baseline="0" dirty="0">
                <a:solidFill>
                  <a:schemeClr val="tx1"/>
                </a:solidFill>
                <a:latin typeface="+mn-lt"/>
                <a:ea typeface="+mn-ea"/>
                <a:cs typeface="+mn-cs"/>
              </a:rPr>
              <a:t>them</a:t>
            </a:r>
            <a:r>
              <a:rPr lang="en-US" sz="1200" b="0" i="0" u="none" strike="noStrike" kern="1200" baseline="0" dirty="0">
                <a:solidFill>
                  <a:schemeClr val="tx1"/>
                </a:solidFill>
                <a:latin typeface="+mn-lt"/>
                <a:ea typeface="+mn-ea"/>
                <a:cs typeface="+mn-cs"/>
              </a:rPr>
              <a:t> to ashes, having made them an example to those who would live ungodly </a:t>
            </a:r>
            <a:r>
              <a:rPr lang="en-US" sz="1200" b="0" i="1" u="none" strike="noStrike" kern="1200" baseline="0" dirty="0">
                <a:solidFill>
                  <a:schemeClr val="tx1"/>
                </a:solidFill>
                <a:latin typeface="+mn-lt"/>
                <a:ea typeface="+mn-ea"/>
                <a:cs typeface="+mn-cs"/>
              </a:rPr>
              <a:t>lives</a:t>
            </a:r>
            <a:r>
              <a:rPr lang="en-US" sz="1200" b="0" i="0" u="none" strike="noStrike" kern="1200" baseline="0" dirty="0">
                <a:solidFill>
                  <a:schemeClr val="tx1"/>
                </a:solidFill>
                <a:latin typeface="+mn-lt"/>
                <a:ea typeface="+mn-ea"/>
                <a:cs typeface="+mn-cs"/>
              </a:rPr>
              <a:t> thereafter; and </a:t>
            </a:r>
            <a:r>
              <a:rPr lang="en-US" sz="1200" b="0" i="1" u="none" strike="noStrike" kern="1200" baseline="0" dirty="0">
                <a:solidFill>
                  <a:schemeClr val="tx1"/>
                </a:solidFill>
                <a:latin typeface="+mn-lt"/>
                <a:ea typeface="+mn-ea"/>
                <a:cs typeface="+mn-cs"/>
              </a:rPr>
              <a:t>if</a:t>
            </a:r>
            <a:r>
              <a:rPr lang="en-US" sz="1200" b="0" i="0" u="none" strike="noStrike" kern="1200" baseline="0" dirty="0">
                <a:solidFill>
                  <a:schemeClr val="tx1"/>
                </a:solidFill>
                <a:latin typeface="+mn-lt"/>
                <a:ea typeface="+mn-ea"/>
                <a:cs typeface="+mn-cs"/>
              </a:rPr>
              <a:t> He rescued righteous Lot, oppressed by the sensual conduct of unprincipled men (for by what he saw and heard </a:t>
            </a:r>
            <a:r>
              <a:rPr lang="en-US" sz="1200" b="0" i="1" u="none" strike="noStrike" kern="1200" baseline="0" dirty="0">
                <a:solidFill>
                  <a:schemeClr val="tx1"/>
                </a:solidFill>
                <a:latin typeface="+mn-lt"/>
                <a:ea typeface="+mn-ea"/>
                <a:cs typeface="+mn-cs"/>
              </a:rPr>
              <a:t>that</a:t>
            </a:r>
            <a:r>
              <a:rPr lang="en-US" sz="1200" b="0" i="0" u="none" strike="noStrike" kern="1200" baseline="0" dirty="0">
                <a:solidFill>
                  <a:schemeClr val="tx1"/>
                </a:solidFill>
                <a:latin typeface="+mn-lt"/>
                <a:ea typeface="+mn-ea"/>
                <a:cs typeface="+mn-cs"/>
              </a:rPr>
              <a:t> righteous man, while living among them, felt </a:t>
            </a:r>
            <a:r>
              <a:rPr lang="en-US" sz="1200" b="0" i="1" u="none" strike="noStrike" kern="1200" baseline="0" dirty="0">
                <a:solidFill>
                  <a:schemeClr val="tx1"/>
                </a:solidFill>
                <a:latin typeface="+mn-lt"/>
                <a:ea typeface="+mn-ea"/>
                <a:cs typeface="+mn-cs"/>
              </a:rPr>
              <a:t>his</a:t>
            </a:r>
            <a:r>
              <a:rPr lang="en-US" sz="1200" b="0" i="0" u="none" strike="noStrike" kern="1200" baseline="0" dirty="0">
                <a:solidFill>
                  <a:schemeClr val="tx1"/>
                </a:solidFill>
                <a:latin typeface="+mn-lt"/>
                <a:ea typeface="+mn-ea"/>
                <a:cs typeface="+mn-cs"/>
              </a:rPr>
              <a:t> righteous soul tormented day after day by </a:t>
            </a:r>
            <a:r>
              <a:rPr lang="en-US" sz="1200" b="0" i="1" u="none" strike="noStrike" kern="1200" baseline="0" dirty="0">
                <a:solidFill>
                  <a:schemeClr val="tx1"/>
                </a:solidFill>
                <a:latin typeface="+mn-lt"/>
                <a:ea typeface="+mn-ea"/>
                <a:cs typeface="+mn-cs"/>
              </a:rPr>
              <a:t>their</a:t>
            </a:r>
            <a:r>
              <a:rPr lang="en-US" sz="1200" b="0" i="0" u="none" strike="noStrike" kern="1200" baseline="0" dirty="0">
                <a:solidFill>
                  <a:schemeClr val="tx1"/>
                </a:solidFill>
                <a:latin typeface="+mn-lt"/>
                <a:ea typeface="+mn-ea"/>
                <a:cs typeface="+mn-cs"/>
              </a:rPr>
              <a:t> lawless deeds), </a:t>
            </a:r>
            <a:r>
              <a:rPr lang="en-US" sz="1200" b="1" i="0" u="none" strike="noStrike" kern="1200" baseline="0" dirty="0">
                <a:solidFill>
                  <a:schemeClr val="tx1"/>
                </a:solidFill>
                <a:latin typeface="+mn-lt"/>
                <a:ea typeface="+mn-ea"/>
                <a:cs typeface="+mn-cs"/>
              </a:rPr>
              <a:t>then the Lord knows how to rescue the godly </a:t>
            </a:r>
            <a:r>
              <a:rPr lang="en-US" sz="1200" b="0" i="0" u="none" strike="noStrike" kern="1200" baseline="0" dirty="0">
                <a:solidFill>
                  <a:schemeClr val="tx1"/>
                </a:solidFill>
                <a:latin typeface="+mn-lt"/>
                <a:ea typeface="+mn-ea"/>
                <a:cs typeface="+mn-cs"/>
              </a:rPr>
              <a:t>from temptation, and to keep the unrighteous under punishment for the day of judgment,</a:t>
            </a:r>
            <a:endParaRPr lang="en-US" dirty="0"/>
          </a:p>
        </p:txBody>
      </p:sp>
      <p:sp>
        <p:nvSpPr>
          <p:cNvPr id="4" name="Slide Number Placeholder 3"/>
          <p:cNvSpPr>
            <a:spLocks noGrp="1"/>
          </p:cNvSpPr>
          <p:nvPr>
            <p:ph type="sldNum" sz="quarter" idx="10"/>
          </p:nvPr>
        </p:nvSpPr>
        <p:spPr/>
        <p:txBody>
          <a:bodyPr/>
          <a:lstStyle/>
          <a:p>
            <a:fld id="{CCD167DD-A370-41AD-BC87-23921FDFF437}" type="slidenum">
              <a:rPr lang="en-US" smtClean="0"/>
              <a:t>4</a:t>
            </a:fld>
            <a:endParaRPr lang="en-US"/>
          </a:p>
        </p:txBody>
      </p:sp>
    </p:spTree>
    <p:extLst>
      <p:ext uri="{BB962C8B-B14F-4D97-AF65-F5344CB8AC3E}">
        <p14:creationId xmlns:p14="http://schemas.microsoft.com/office/powerpoint/2010/main" val="391813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defile yourselves by any of these things; for by all these the nations which I am casting out before you have become defiled. 'For the land has become defiled, therefore I have brought its punishment upon it, so the land has spewed out its inhabitants. 'But as for you, you are to keep My statutes and My judgments and shall not do any of these abominations, neither the native, nor the alien who sojourns among you.” </a:t>
            </a:r>
            <a:r>
              <a:rPr lang="en-US" b="1" dirty="0"/>
              <a:t>Leviticus 18:24-26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therefore to keep all My statutes and all My ordinances and do them, so that the land to which I am bringing you to live will not spew you out. 'Moreover, you shall not follow the customs of the nation which I will drive out before you, for they did all these things, and therefore I have abhorred them.” </a:t>
            </a:r>
            <a:r>
              <a:rPr lang="en-US" b="1" dirty="0"/>
              <a:t>Leviticus 20:22-23</a:t>
            </a:r>
          </a:p>
          <a:p>
            <a:pPr marL="0" indent="0">
              <a:buNone/>
            </a:pPr>
            <a:r>
              <a:rPr lang="en-US" dirty="0"/>
              <a:t>“Do not say in your heart when the LORD your God has driven them out before you, 'Because of my righteousness the LORD has brought me in to possess this land,' but it is because of the wickedness of these nations that the LORD is dispossessing them before you. It is not for your righteousness or for the uprightness of your heart that you are going to possess their land, but it is because of the wickedness of these nations that the LORD your God is driving them out before you, in order to confirm the oath which the LORD swore to your fathers, to Abraham, Isaac and Jacob. Know, then, it is not because of your righteousness that the LORD your God is giving you this good land to possess, for you are a stubborn people.”</a:t>
            </a:r>
          </a:p>
          <a:p>
            <a:pPr marL="0" indent="0">
              <a:buNone/>
            </a:pPr>
            <a:r>
              <a:rPr lang="en-US" b="1" dirty="0"/>
              <a:t>Deuteronomy 9:4-6</a:t>
            </a:r>
          </a:p>
          <a:p>
            <a:endParaRPr lang="en-US" dirty="0"/>
          </a:p>
        </p:txBody>
      </p:sp>
      <p:sp>
        <p:nvSpPr>
          <p:cNvPr id="4" name="Slide Number Placeholder 3"/>
          <p:cNvSpPr>
            <a:spLocks noGrp="1"/>
          </p:cNvSpPr>
          <p:nvPr>
            <p:ph type="sldNum" sz="quarter" idx="10"/>
          </p:nvPr>
        </p:nvSpPr>
        <p:spPr/>
        <p:txBody>
          <a:bodyPr/>
          <a:lstStyle/>
          <a:p>
            <a:fld id="{CCD167DD-A370-41AD-BC87-23921FDFF437}" type="slidenum">
              <a:rPr lang="en-US" smtClean="0"/>
              <a:t>5</a:t>
            </a:fld>
            <a:endParaRPr lang="en-US"/>
          </a:p>
        </p:txBody>
      </p:sp>
    </p:spTree>
    <p:extLst>
      <p:ext uri="{BB962C8B-B14F-4D97-AF65-F5344CB8AC3E}">
        <p14:creationId xmlns:p14="http://schemas.microsoft.com/office/powerpoint/2010/main" val="29753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baseline="0" dirty="0">
                <a:solidFill>
                  <a:schemeClr val="tx1"/>
                </a:solidFill>
                <a:latin typeface="+mn-lt"/>
                <a:ea typeface="+mn-ea"/>
                <a:cs typeface="+mn-cs"/>
              </a:rPr>
              <a:t>Deuteronomy 30:17-20 </a:t>
            </a:r>
            <a:r>
              <a:rPr lang="en-US" sz="1200" b="0" i="0" u="none" strike="noStrike" kern="1200" baseline="0" dirty="0">
                <a:solidFill>
                  <a:schemeClr val="tx1"/>
                </a:solidFill>
                <a:latin typeface="+mn-lt"/>
                <a:ea typeface="+mn-ea"/>
                <a:cs typeface="+mn-cs"/>
              </a:rPr>
              <a:t>"But if your heart turns away and you will not obey, but are drawn away and worship other gods and serve them, I declare to you today that you shall surely perish. You will not prolong </a:t>
            </a:r>
            <a:r>
              <a:rPr lang="en-US" sz="1200" b="0" i="1" u="none" strike="noStrike" kern="1200" baseline="0" dirty="0">
                <a:solidFill>
                  <a:schemeClr val="tx1"/>
                </a:solidFill>
                <a:latin typeface="+mn-lt"/>
                <a:ea typeface="+mn-ea"/>
                <a:cs typeface="+mn-cs"/>
              </a:rPr>
              <a:t>your</a:t>
            </a:r>
            <a:r>
              <a:rPr lang="en-US" sz="1200" b="0" i="0" u="none" strike="noStrike" kern="1200" baseline="0" dirty="0">
                <a:solidFill>
                  <a:schemeClr val="tx1"/>
                </a:solidFill>
                <a:latin typeface="+mn-lt"/>
                <a:ea typeface="+mn-ea"/>
                <a:cs typeface="+mn-cs"/>
              </a:rPr>
              <a:t> days in the land where you are crossing the Jordan to enter and possess it. "I call heaven and earth to witness against you today, that I have set before you life and death, the blessing and the curse. So choose life in order that you may live, you and your descendants, by loving the LORD your God, by obeying His voice, and by holding fast to Him; for this is your life and the length of your days, that you may live in the land which the LORD swore to your fathers, to Abraham, Isaac, and Jacob, to give them."</a:t>
            </a:r>
          </a:p>
          <a:p>
            <a:endParaRPr lang="en-US" dirty="0"/>
          </a:p>
        </p:txBody>
      </p:sp>
      <p:sp>
        <p:nvSpPr>
          <p:cNvPr id="4" name="Slide Number Placeholder 3"/>
          <p:cNvSpPr>
            <a:spLocks noGrp="1"/>
          </p:cNvSpPr>
          <p:nvPr>
            <p:ph type="sldNum" sz="quarter" idx="10"/>
          </p:nvPr>
        </p:nvSpPr>
        <p:spPr/>
        <p:txBody>
          <a:bodyPr/>
          <a:lstStyle/>
          <a:p>
            <a:fld id="{CCD167DD-A370-41AD-BC87-23921FDFF437}" type="slidenum">
              <a:rPr lang="en-US" smtClean="0"/>
              <a:t>6</a:t>
            </a:fld>
            <a:endParaRPr lang="en-US"/>
          </a:p>
        </p:txBody>
      </p:sp>
    </p:spTree>
    <p:extLst>
      <p:ext uri="{BB962C8B-B14F-4D97-AF65-F5344CB8AC3E}">
        <p14:creationId xmlns:p14="http://schemas.microsoft.com/office/powerpoint/2010/main" val="149744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Jesus answered, “The foremost is, 'Hear, O Israel! The Lord our God is one Lord; and you shall love the Lord your God with all your heart, and with all your soul, and with all your mind, and with all your strength.’ The second is this, ‘You shall love your neighbor as yourself.’ There is no other commandment greater than these.” </a:t>
            </a:r>
            <a:r>
              <a:rPr lang="en-US" b="1" dirty="0"/>
              <a:t>Mark 12:29-31</a:t>
            </a:r>
          </a:p>
          <a:p>
            <a:pPr rtl="0"/>
            <a:r>
              <a:rPr lang="en-US" sz="1200" b="1" i="0" u="none" strike="noStrike" kern="1200" baseline="0" dirty="0">
                <a:solidFill>
                  <a:schemeClr val="tx1"/>
                </a:solidFill>
                <a:latin typeface="+mn-lt"/>
                <a:ea typeface="+mn-ea"/>
                <a:cs typeface="+mn-cs"/>
              </a:rPr>
              <a:t>1Ti 6:10</a:t>
            </a:r>
            <a:r>
              <a:rPr lang="en-US" sz="1200" b="0" i="0" u="none" strike="noStrike" kern="1200" baseline="0" dirty="0">
                <a:solidFill>
                  <a:schemeClr val="tx1"/>
                </a:solidFill>
                <a:latin typeface="+mn-lt"/>
                <a:ea typeface="+mn-ea"/>
                <a:cs typeface="+mn-cs"/>
              </a:rPr>
              <a:t>  For the love of money is a root of all sorts of evil, and some by longing for it have wandered away from the faith and pierced themselves with many griefs.</a:t>
            </a:r>
          </a:p>
          <a:p>
            <a:pPr rtl="0"/>
            <a:r>
              <a:rPr lang="en-US" sz="1200" b="1" i="0" u="none" strike="noStrike" kern="1200" baseline="0" dirty="0">
                <a:solidFill>
                  <a:schemeClr val="tx1"/>
                </a:solidFill>
                <a:latin typeface="+mn-lt"/>
                <a:ea typeface="+mn-ea"/>
                <a:cs typeface="+mn-cs"/>
              </a:rPr>
              <a:t>Mat 10:37 </a:t>
            </a:r>
            <a:r>
              <a:rPr lang="en-US" sz="1200" b="0" i="0" u="none" strike="noStrike" kern="1200" baseline="0" dirty="0">
                <a:solidFill>
                  <a:schemeClr val="tx1"/>
                </a:solidFill>
                <a:latin typeface="+mn-lt"/>
                <a:ea typeface="+mn-ea"/>
                <a:cs typeface="+mn-cs"/>
              </a:rPr>
              <a:t> "He who loves father or mother more than Me is not worthy of Me; and he who loves son or daughter more than Me is not worthy of Me.</a:t>
            </a:r>
          </a:p>
          <a:p>
            <a:pPr rtl="0"/>
            <a:r>
              <a:rPr lang="en-US" sz="1200" b="1" i="0" u="none" strike="noStrike" kern="1200" baseline="0" dirty="0">
                <a:solidFill>
                  <a:schemeClr val="tx1"/>
                </a:solidFill>
                <a:latin typeface="+mn-lt"/>
                <a:ea typeface="+mn-ea"/>
                <a:cs typeface="+mn-cs"/>
              </a:rPr>
              <a:t>Mat 10:39</a:t>
            </a:r>
            <a:r>
              <a:rPr lang="en-US" sz="1200" b="0" i="0" u="none" strike="noStrike" kern="1200" baseline="0" dirty="0">
                <a:solidFill>
                  <a:schemeClr val="tx1"/>
                </a:solidFill>
                <a:latin typeface="+mn-lt"/>
                <a:ea typeface="+mn-ea"/>
                <a:cs typeface="+mn-cs"/>
              </a:rPr>
              <a:t>  "He who has found his life will lose it, and he who has lost his life for My sake will find it.</a:t>
            </a:r>
          </a:p>
          <a:p>
            <a:pPr rtl="0"/>
            <a:r>
              <a:rPr lang="en-US" sz="1200" b="1" i="0" u="none" strike="noStrike" kern="1200" baseline="0" dirty="0">
                <a:solidFill>
                  <a:schemeClr val="tx1"/>
                </a:solidFill>
                <a:latin typeface="+mn-lt"/>
                <a:ea typeface="+mn-ea"/>
                <a:cs typeface="+mn-cs"/>
              </a:rPr>
              <a:t>1Jn 2:15-17</a:t>
            </a:r>
            <a:r>
              <a:rPr lang="en-US" sz="1200" b="0" i="0" u="none" strike="noStrike" kern="1200" baseline="0" dirty="0">
                <a:solidFill>
                  <a:schemeClr val="tx1"/>
                </a:solidFill>
                <a:latin typeface="+mn-lt"/>
                <a:ea typeface="+mn-ea"/>
                <a:cs typeface="+mn-cs"/>
              </a:rPr>
              <a:t>  Do not love the world nor the things in the world. If anyone loves the world, the love of the Father is not in him.  (16)  For all that is in the world, the lust of the flesh and the lust of the eyes and the boastful pride of life, is not from the Father, but is from the world.  (17)  The world is passing away, and </a:t>
            </a:r>
            <a:r>
              <a:rPr lang="en-US" sz="1200" b="0" i="1" u="none" strike="noStrike" kern="1200" baseline="0" dirty="0">
                <a:solidFill>
                  <a:schemeClr val="tx1"/>
                </a:solidFill>
                <a:latin typeface="+mn-lt"/>
                <a:ea typeface="+mn-ea"/>
                <a:cs typeface="+mn-cs"/>
              </a:rPr>
              <a:t>also</a:t>
            </a:r>
            <a:r>
              <a:rPr lang="en-US" sz="1200" b="0" i="0" u="none" strike="noStrike" kern="1200" baseline="0" dirty="0">
                <a:solidFill>
                  <a:schemeClr val="tx1"/>
                </a:solidFill>
                <a:latin typeface="+mn-lt"/>
                <a:ea typeface="+mn-ea"/>
                <a:cs typeface="+mn-cs"/>
              </a:rPr>
              <a:t> its lusts; but the one who does the will of God lives forever.</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CCD167DD-A370-41AD-BC87-23921FDFF437}" type="slidenum">
              <a:rPr lang="en-US" smtClean="0"/>
              <a:t>7</a:t>
            </a:fld>
            <a:endParaRPr lang="en-US"/>
          </a:p>
        </p:txBody>
      </p:sp>
    </p:spTree>
    <p:extLst>
      <p:ext uri="{BB962C8B-B14F-4D97-AF65-F5344CB8AC3E}">
        <p14:creationId xmlns:p14="http://schemas.microsoft.com/office/powerpoint/2010/main" val="2366191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t>
            </a:r>
            <a:r>
              <a:rPr lang="en-US" dirty="0"/>
              <a:t>By this we know that we love the children of God, when we love God and observe His commandments. For this is the love of God, that we keep His commandments; and His commandments are not burdensome.”</a:t>
            </a:r>
            <a:r>
              <a:rPr lang="en-US" b="1" dirty="0"/>
              <a:t> 1 John 5:2-3</a:t>
            </a:r>
          </a:p>
          <a:p>
            <a:pPr marL="0" indent="0">
              <a:spcBef>
                <a:spcPts val="0"/>
              </a:spcBef>
              <a:buNone/>
            </a:pPr>
            <a:r>
              <a:rPr lang="en-US" dirty="0"/>
              <a:t>“And this is love, that we walk according to His commandments. This is the commandment, just as you have heard from the beginning, that you should walk in it.” </a:t>
            </a:r>
          </a:p>
          <a:p>
            <a:pPr marL="0" indent="0">
              <a:spcBef>
                <a:spcPts val="0"/>
              </a:spcBef>
              <a:buNone/>
            </a:pPr>
            <a:r>
              <a:rPr lang="en-US" b="1" dirty="0"/>
              <a:t>2 John 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obedient children, do not be conformed to the former lusts which were yours in your ignorance, but like the Holy One who called you, be holy yourselves also in all your behavior; because it is written, ‘You shall be holy, for I Am holy.’” </a:t>
            </a:r>
            <a:r>
              <a:rPr lang="en-US" b="1" dirty="0"/>
              <a:t>1 Peter 1:14-16</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CCD167DD-A370-41AD-BC87-23921FDFF437}" type="slidenum">
              <a:rPr lang="en-US" smtClean="0"/>
              <a:t>8</a:t>
            </a:fld>
            <a:endParaRPr lang="en-US"/>
          </a:p>
        </p:txBody>
      </p:sp>
    </p:spTree>
    <p:extLst>
      <p:ext uri="{BB962C8B-B14F-4D97-AF65-F5344CB8AC3E}">
        <p14:creationId xmlns:p14="http://schemas.microsoft.com/office/powerpoint/2010/main" val="388299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“Now I make known to you, brethren, the gospel which I preached to you, which also you received, in which also you stand, by which also you are saved, if you hold fast the word which I preached to you, unless you believed in vain.” </a:t>
            </a:r>
            <a:r>
              <a:rPr lang="en-US" sz="1200" b="1" dirty="0"/>
              <a:t>1 Corinthians 15:1-2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“But Christ was faithful as a Son over His house—whose house we are, if we hold fast our confidence and the boast of our hope firm until the end.” </a:t>
            </a:r>
            <a:r>
              <a:rPr lang="en-US" sz="1200" b="1" dirty="0"/>
              <a:t>Hebrews 3:6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hope we have as an anchor of the soul, a hope both sure and steadfast and one which enters within the veil.” </a:t>
            </a:r>
            <a:r>
              <a:rPr lang="en-US" sz="1200" b="1" dirty="0"/>
              <a:t>Hebrews 6:19</a:t>
            </a:r>
          </a:p>
          <a:p>
            <a:endParaRPr lang="en-US" dirty="0"/>
          </a:p>
        </p:txBody>
      </p:sp>
      <p:sp>
        <p:nvSpPr>
          <p:cNvPr id="4" name="Slide Number Placeholder 3"/>
          <p:cNvSpPr>
            <a:spLocks noGrp="1"/>
          </p:cNvSpPr>
          <p:nvPr>
            <p:ph type="sldNum" sz="quarter" idx="10"/>
          </p:nvPr>
        </p:nvSpPr>
        <p:spPr/>
        <p:txBody>
          <a:bodyPr/>
          <a:lstStyle/>
          <a:p>
            <a:fld id="{CCD167DD-A370-41AD-BC87-23921FDFF437}" type="slidenum">
              <a:rPr lang="en-US" smtClean="0"/>
              <a:t>9</a:t>
            </a:fld>
            <a:endParaRPr lang="en-US"/>
          </a:p>
        </p:txBody>
      </p:sp>
    </p:spTree>
    <p:extLst>
      <p:ext uri="{BB962C8B-B14F-4D97-AF65-F5344CB8AC3E}">
        <p14:creationId xmlns:p14="http://schemas.microsoft.com/office/powerpoint/2010/main" val="393363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200" dirty="0"/>
              <a:t>You therefore, beloved, knowing this beforehand, be on your guard so that you are not carried away by the error of unprincipled men and fall from your own steadfastness, but grow in the grace and knowledge of our Lord and Savior Jesus Christ. To Him be the glory, both now and to the day of eternity. Amen. </a:t>
            </a:r>
          </a:p>
          <a:p>
            <a:pPr marL="0" indent="0">
              <a:spcBef>
                <a:spcPts val="0"/>
              </a:spcBef>
              <a:buNone/>
            </a:pPr>
            <a:r>
              <a:rPr lang="en-US" sz="1200" b="1" dirty="0"/>
              <a:t>2 Peter 3:17-18</a:t>
            </a:r>
          </a:p>
          <a:p>
            <a:pPr marL="0" indent="0">
              <a:spcBef>
                <a:spcPts val="0"/>
              </a:spcBef>
              <a:buNone/>
            </a:pPr>
            <a:r>
              <a:rPr lang="en-US" sz="1200" dirty="0"/>
              <a:t>Therefore let him who thinks he stands take heed that he does not fall. No temptation has overtaken you but such as is common to man; and God is faithful, who will not allow you to be tempted beyond what you are able, but with the temptation will provide the way of escape also, so that you will be able to endure it.</a:t>
            </a:r>
          </a:p>
          <a:p>
            <a:pPr marL="0" indent="0">
              <a:spcBef>
                <a:spcPts val="0"/>
              </a:spcBef>
              <a:buNone/>
            </a:pPr>
            <a:r>
              <a:rPr lang="en-US" sz="1200" b="1" dirty="0"/>
              <a:t>1 Corinthians 10:12-13</a:t>
            </a:r>
          </a:p>
          <a:p>
            <a:endParaRPr lang="en-US" dirty="0"/>
          </a:p>
        </p:txBody>
      </p:sp>
      <p:sp>
        <p:nvSpPr>
          <p:cNvPr id="4" name="Slide Number Placeholder 3"/>
          <p:cNvSpPr>
            <a:spLocks noGrp="1"/>
          </p:cNvSpPr>
          <p:nvPr>
            <p:ph type="sldNum" sz="quarter" idx="10"/>
          </p:nvPr>
        </p:nvSpPr>
        <p:spPr/>
        <p:txBody>
          <a:bodyPr/>
          <a:lstStyle/>
          <a:p>
            <a:fld id="{CCD167DD-A370-41AD-BC87-23921FDFF437}" type="slidenum">
              <a:rPr lang="en-US" smtClean="0"/>
              <a:t>10</a:t>
            </a:fld>
            <a:endParaRPr lang="en-US"/>
          </a:p>
        </p:txBody>
      </p:sp>
    </p:spTree>
    <p:extLst>
      <p:ext uri="{BB962C8B-B14F-4D97-AF65-F5344CB8AC3E}">
        <p14:creationId xmlns:p14="http://schemas.microsoft.com/office/powerpoint/2010/main" val="126364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BADADE-C86B-461E-B926-2A6C6A24CADB}"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726C3-9D81-433A-B506-CF160522F94D}" type="slidenum">
              <a:rPr lang="en-US" smtClean="0"/>
              <a:t>‹#›</a:t>
            </a:fld>
            <a:endParaRPr lang="en-US"/>
          </a:p>
        </p:txBody>
      </p:sp>
    </p:spTree>
    <p:extLst>
      <p:ext uri="{BB962C8B-B14F-4D97-AF65-F5344CB8AC3E}">
        <p14:creationId xmlns:p14="http://schemas.microsoft.com/office/powerpoint/2010/main" val="199249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BADADE-C86B-461E-B926-2A6C6A24CADB}"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726C3-9D81-433A-B506-CF160522F94D}" type="slidenum">
              <a:rPr lang="en-US" smtClean="0"/>
              <a:t>‹#›</a:t>
            </a:fld>
            <a:endParaRPr lang="en-US"/>
          </a:p>
        </p:txBody>
      </p:sp>
    </p:spTree>
    <p:extLst>
      <p:ext uri="{BB962C8B-B14F-4D97-AF65-F5344CB8AC3E}">
        <p14:creationId xmlns:p14="http://schemas.microsoft.com/office/powerpoint/2010/main" val="304677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BADADE-C86B-461E-B926-2A6C6A24CADB}"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726C3-9D81-433A-B506-CF160522F94D}" type="slidenum">
              <a:rPr lang="en-US" smtClean="0"/>
              <a:t>‹#›</a:t>
            </a:fld>
            <a:endParaRPr lang="en-US"/>
          </a:p>
        </p:txBody>
      </p:sp>
    </p:spTree>
    <p:extLst>
      <p:ext uri="{BB962C8B-B14F-4D97-AF65-F5344CB8AC3E}">
        <p14:creationId xmlns:p14="http://schemas.microsoft.com/office/powerpoint/2010/main" val="275603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BADADE-C86B-461E-B926-2A6C6A24CADB}"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726C3-9D81-433A-B506-CF160522F94D}" type="slidenum">
              <a:rPr lang="en-US" smtClean="0"/>
              <a:t>‹#›</a:t>
            </a:fld>
            <a:endParaRPr lang="en-US"/>
          </a:p>
        </p:txBody>
      </p:sp>
    </p:spTree>
    <p:extLst>
      <p:ext uri="{BB962C8B-B14F-4D97-AF65-F5344CB8AC3E}">
        <p14:creationId xmlns:p14="http://schemas.microsoft.com/office/powerpoint/2010/main" val="78753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BADADE-C86B-461E-B926-2A6C6A24CADB}"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726C3-9D81-433A-B506-CF160522F94D}" type="slidenum">
              <a:rPr lang="en-US" smtClean="0"/>
              <a:t>‹#›</a:t>
            </a:fld>
            <a:endParaRPr lang="en-US"/>
          </a:p>
        </p:txBody>
      </p:sp>
    </p:spTree>
    <p:extLst>
      <p:ext uri="{BB962C8B-B14F-4D97-AF65-F5344CB8AC3E}">
        <p14:creationId xmlns:p14="http://schemas.microsoft.com/office/powerpoint/2010/main" val="291584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BADADE-C86B-461E-B926-2A6C6A24CADB}"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726C3-9D81-433A-B506-CF160522F94D}" type="slidenum">
              <a:rPr lang="en-US" smtClean="0"/>
              <a:t>‹#›</a:t>
            </a:fld>
            <a:endParaRPr lang="en-US"/>
          </a:p>
        </p:txBody>
      </p:sp>
    </p:spTree>
    <p:extLst>
      <p:ext uri="{BB962C8B-B14F-4D97-AF65-F5344CB8AC3E}">
        <p14:creationId xmlns:p14="http://schemas.microsoft.com/office/powerpoint/2010/main" val="311041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BADADE-C86B-461E-B926-2A6C6A24CADB}"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726C3-9D81-433A-B506-CF160522F94D}" type="slidenum">
              <a:rPr lang="en-US" smtClean="0"/>
              <a:t>‹#›</a:t>
            </a:fld>
            <a:endParaRPr lang="en-US"/>
          </a:p>
        </p:txBody>
      </p:sp>
    </p:spTree>
    <p:extLst>
      <p:ext uri="{BB962C8B-B14F-4D97-AF65-F5344CB8AC3E}">
        <p14:creationId xmlns:p14="http://schemas.microsoft.com/office/powerpoint/2010/main" val="392072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BADADE-C86B-461E-B926-2A6C6A24CADB}"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6C3-9D81-433A-B506-CF160522F94D}" type="slidenum">
              <a:rPr lang="en-US" smtClean="0"/>
              <a:t>‹#›</a:t>
            </a:fld>
            <a:endParaRPr lang="en-US"/>
          </a:p>
        </p:txBody>
      </p:sp>
    </p:spTree>
    <p:extLst>
      <p:ext uri="{BB962C8B-B14F-4D97-AF65-F5344CB8AC3E}">
        <p14:creationId xmlns:p14="http://schemas.microsoft.com/office/powerpoint/2010/main" val="310578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ADADE-C86B-461E-B926-2A6C6A24CADB}"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726C3-9D81-433A-B506-CF160522F94D}" type="slidenum">
              <a:rPr lang="en-US" smtClean="0"/>
              <a:t>‹#›</a:t>
            </a:fld>
            <a:endParaRPr lang="en-US"/>
          </a:p>
        </p:txBody>
      </p:sp>
    </p:spTree>
    <p:extLst>
      <p:ext uri="{BB962C8B-B14F-4D97-AF65-F5344CB8AC3E}">
        <p14:creationId xmlns:p14="http://schemas.microsoft.com/office/powerpoint/2010/main" val="373151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BADADE-C86B-461E-B926-2A6C6A24CADB}"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726C3-9D81-433A-B506-CF160522F94D}" type="slidenum">
              <a:rPr lang="en-US" smtClean="0"/>
              <a:t>‹#›</a:t>
            </a:fld>
            <a:endParaRPr lang="en-US"/>
          </a:p>
        </p:txBody>
      </p:sp>
    </p:spTree>
    <p:extLst>
      <p:ext uri="{BB962C8B-B14F-4D97-AF65-F5344CB8AC3E}">
        <p14:creationId xmlns:p14="http://schemas.microsoft.com/office/powerpoint/2010/main" val="284415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BADADE-C86B-461E-B926-2A6C6A24CADB}"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726C3-9D81-433A-B506-CF160522F94D}" type="slidenum">
              <a:rPr lang="en-US" smtClean="0"/>
              <a:t>‹#›</a:t>
            </a:fld>
            <a:endParaRPr lang="en-US"/>
          </a:p>
        </p:txBody>
      </p:sp>
    </p:spTree>
    <p:extLst>
      <p:ext uri="{BB962C8B-B14F-4D97-AF65-F5344CB8AC3E}">
        <p14:creationId xmlns:p14="http://schemas.microsoft.com/office/powerpoint/2010/main" val="412037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1000" r="-1000" b="-3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ADADE-C86B-461E-B926-2A6C6A24CADB}" type="datetimeFigureOut">
              <a:rPr lang="en-US" smtClean="0"/>
              <a:t>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726C3-9D81-433A-B506-CF160522F94D}" type="slidenum">
              <a:rPr lang="en-US" smtClean="0"/>
              <a:t>‹#›</a:t>
            </a:fld>
            <a:endParaRPr lang="en-US"/>
          </a:p>
        </p:txBody>
      </p:sp>
    </p:spTree>
    <p:extLst>
      <p:ext uri="{BB962C8B-B14F-4D97-AF65-F5344CB8AC3E}">
        <p14:creationId xmlns:p14="http://schemas.microsoft.com/office/powerpoint/2010/main" val="1931896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AE6405-1731-4A5A-9676-EC0289DB425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571056"/>
            <a:ext cx="9144000" cy="5697415"/>
          </a:xfrm>
          <a:prstGeom prst="rect">
            <a:avLst/>
          </a:prstGeom>
        </p:spPr>
      </p:pic>
      <p:pic>
        <p:nvPicPr>
          <p:cNvPr id="14" name="Picture 13">
            <a:extLst>
              <a:ext uri="{FF2B5EF4-FFF2-40B4-BE49-F238E27FC236}">
                <a16:creationId xmlns:a16="http://schemas.microsoft.com/office/drawing/2014/main" id="{6DA8EF94-B8F9-4701-A0F1-DBD521942213}"/>
              </a:ext>
            </a:extLst>
          </p:cNvPr>
          <p:cNvPicPr>
            <a:picLocks noChangeAspect="1"/>
          </p:cNvPicPr>
          <p:nvPr/>
        </p:nvPicPr>
        <p:blipFill>
          <a:blip r:embed="rId2">
            <a:clrChange>
              <a:clrFrom>
                <a:srgbClr val="D5C0AB"/>
              </a:clrFrom>
              <a:clrTo>
                <a:srgbClr val="D5C0AB">
                  <a:alpha val="0"/>
                </a:srgbClr>
              </a:clrTo>
            </a:clrChange>
            <a:extLst>
              <a:ext uri="{28A0092B-C50C-407E-A947-70E740481C1C}">
                <a14:useLocalDpi xmlns:a14="http://schemas.microsoft.com/office/drawing/2010/main" val="0"/>
              </a:ext>
            </a:extLst>
          </a:blip>
          <a:stretch>
            <a:fillRect/>
          </a:stretch>
        </p:blipFill>
        <p:spPr>
          <a:xfrm>
            <a:off x="-369455" y="-59496"/>
            <a:ext cx="9878289" cy="6917496"/>
          </a:xfrm>
          <a:prstGeom prst="rect">
            <a:avLst/>
          </a:prstGeom>
        </p:spPr>
      </p:pic>
      <p:sp>
        <p:nvSpPr>
          <p:cNvPr id="2" name="Title 1">
            <a:extLst>
              <a:ext uri="{FF2B5EF4-FFF2-40B4-BE49-F238E27FC236}">
                <a16:creationId xmlns:a16="http://schemas.microsoft.com/office/drawing/2014/main" id="{820F3841-C4E1-42EC-8DFC-A35200BC0A32}"/>
              </a:ext>
            </a:extLst>
          </p:cNvPr>
          <p:cNvSpPr>
            <a:spLocks noGrp="1"/>
          </p:cNvSpPr>
          <p:nvPr>
            <p:ph type="ctrTitle"/>
          </p:nvPr>
        </p:nvSpPr>
        <p:spPr>
          <a:xfrm>
            <a:off x="188842" y="888489"/>
            <a:ext cx="6576392" cy="1442624"/>
          </a:xfrm>
        </p:spPr>
        <p:txBody>
          <a:bodyPr>
            <a:normAutofit/>
          </a:bodyPr>
          <a:lstStyle/>
          <a:p>
            <a:pPr algn="l"/>
            <a:r>
              <a:rPr lang="en-US" spc="-300" dirty="0">
                <a:solidFill>
                  <a:schemeClr val="bg1"/>
                </a:solidFill>
                <a:effectLst>
                  <a:outerShdw blurRad="38100" dist="38100" dir="2700000" algn="tl">
                    <a:srgbClr val="000000">
                      <a:alpha val="43137"/>
                    </a:srgbClr>
                  </a:outerShdw>
                </a:effectLst>
                <a:latin typeface="Aniron" panose="02000607000000020002" pitchFamily="2" charset="0"/>
              </a:rPr>
              <a:t>Be On Your</a:t>
            </a:r>
          </a:p>
        </p:txBody>
      </p:sp>
      <p:sp>
        <p:nvSpPr>
          <p:cNvPr id="4" name="TextBox 3">
            <a:extLst>
              <a:ext uri="{FF2B5EF4-FFF2-40B4-BE49-F238E27FC236}">
                <a16:creationId xmlns:a16="http://schemas.microsoft.com/office/drawing/2014/main" id="{6350FC2B-DA3C-4657-9AAA-B17779B6A214}"/>
              </a:ext>
            </a:extLst>
          </p:cNvPr>
          <p:cNvSpPr txBox="1"/>
          <p:nvPr/>
        </p:nvSpPr>
        <p:spPr>
          <a:xfrm>
            <a:off x="188842" y="2499298"/>
            <a:ext cx="4091609" cy="1200329"/>
          </a:xfrm>
          <a:prstGeom prst="rect">
            <a:avLst/>
          </a:prstGeom>
          <a:noFill/>
        </p:spPr>
        <p:txBody>
          <a:bodyPr wrap="square" rtlCol="0">
            <a:spAutoFit/>
          </a:bodyPr>
          <a:lstStyle/>
          <a:p>
            <a:r>
              <a:rPr lang="en-US" sz="7200" dirty="0">
                <a:solidFill>
                  <a:schemeClr val="bg1"/>
                </a:solidFill>
                <a:effectLst>
                  <a:outerShdw blurRad="38100" dist="38100" dir="2700000" algn="tl">
                    <a:srgbClr val="000000">
                      <a:alpha val="43137"/>
                    </a:srgbClr>
                  </a:outerShdw>
                </a:effectLst>
                <a:latin typeface="Aniron" panose="02000607000000020002" pitchFamily="2" charset="0"/>
                <a:ea typeface="+mj-ea"/>
                <a:cs typeface="+mj-cs"/>
              </a:rPr>
              <a:t>Guard</a:t>
            </a:r>
            <a:endParaRPr lang="en-US" sz="2400" dirty="0">
              <a:solidFill>
                <a:schemeClr val="bg1"/>
              </a:solidFill>
              <a:effectLst>
                <a:outerShdw blurRad="38100" dist="38100" dir="2700000" algn="tl">
                  <a:srgbClr val="000000">
                    <a:alpha val="43137"/>
                  </a:srgbClr>
                </a:outerShdw>
              </a:effectLst>
              <a:latin typeface="Aniron" panose="02000607000000020002" pitchFamily="2" charset="0"/>
            </a:endParaRPr>
          </a:p>
        </p:txBody>
      </p:sp>
      <p:sp>
        <p:nvSpPr>
          <p:cNvPr id="3" name="Subtitle 2">
            <a:extLst>
              <a:ext uri="{FF2B5EF4-FFF2-40B4-BE49-F238E27FC236}">
                <a16:creationId xmlns:a16="http://schemas.microsoft.com/office/drawing/2014/main" id="{195DA9F9-D130-4571-AE7B-22077E2BD7DF}"/>
              </a:ext>
            </a:extLst>
          </p:cNvPr>
          <p:cNvSpPr>
            <a:spLocks noGrp="1"/>
          </p:cNvSpPr>
          <p:nvPr>
            <p:ph type="subTitle" idx="1"/>
          </p:nvPr>
        </p:nvSpPr>
        <p:spPr>
          <a:xfrm>
            <a:off x="188842" y="4091169"/>
            <a:ext cx="4489174" cy="843383"/>
          </a:xfrm>
        </p:spPr>
        <p:txBody>
          <a:bodyPr>
            <a:normAutofit/>
          </a:bodyPr>
          <a:lstStyle/>
          <a:p>
            <a:pPr algn="l"/>
            <a:r>
              <a:rPr lang="en-US" sz="4400" dirty="0">
                <a:effectLst>
                  <a:outerShdw blurRad="38100" dist="38100" dir="2700000" algn="tl">
                    <a:srgbClr val="000000">
                      <a:alpha val="43137"/>
                    </a:srgbClr>
                  </a:outerShdw>
                </a:effectLst>
                <a:latin typeface="Vinque" panose="020E0503000000020003" pitchFamily="34" charset="0"/>
              </a:rPr>
              <a:t>2 Peter 3:17-18</a:t>
            </a:r>
          </a:p>
        </p:txBody>
      </p:sp>
    </p:spTree>
    <p:extLst>
      <p:ext uri="{BB962C8B-B14F-4D97-AF65-F5344CB8AC3E}">
        <p14:creationId xmlns:p14="http://schemas.microsoft.com/office/powerpoint/2010/main" val="396982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654AF-F2AE-44D1-BB49-890E162CA3D4}"/>
              </a:ext>
            </a:extLst>
          </p:cNvPr>
          <p:cNvSpPr>
            <a:spLocks noGrp="1"/>
          </p:cNvSpPr>
          <p:nvPr>
            <p:ph idx="1"/>
          </p:nvPr>
        </p:nvSpPr>
        <p:spPr>
          <a:xfrm>
            <a:off x="106017" y="1272210"/>
            <a:ext cx="8931966" cy="5393633"/>
          </a:xfrm>
        </p:spPr>
        <p:txBody>
          <a:bodyPr>
            <a:normAutofit/>
          </a:bodyPr>
          <a:lstStyle/>
          <a:p>
            <a:pPr marL="0" indent="0">
              <a:spcBef>
                <a:spcPts val="0"/>
              </a:spcBef>
              <a:buNone/>
            </a:pPr>
            <a:r>
              <a:rPr lang="en-US" sz="3600" b="1" dirty="0"/>
              <a:t>Against the influence of others</a:t>
            </a:r>
          </a:p>
          <a:p>
            <a:pPr marL="0" indent="0">
              <a:spcBef>
                <a:spcPts val="0"/>
              </a:spcBef>
              <a:buNone/>
            </a:pPr>
            <a:r>
              <a:rPr lang="en-US" sz="3600" b="1" dirty="0"/>
              <a:t>2 Peter 3:17-18</a:t>
            </a:r>
          </a:p>
          <a:p>
            <a:pPr marL="0" indent="0">
              <a:spcBef>
                <a:spcPts val="0"/>
              </a:spcBef>
              <a:buNone/>
            </a:pPr>
            <a:endParaRPr lang="en-US" sz="3600" b="1" dirty="0"/>
          </a:p>
          <a:p>
            <a:pPr marL="0" indent="0">
              <a:spcBef>
                <a:spcPts val="0"/>
              </a:spcBef>
              <a:buNone/>
            </a:pPr>
            <a:r>
              <a:rPr lang="en-US" sz="3600" b="1" dirty="0"/>
              <a:t>Against the influence of sin </a:t>
            </a:r>
          </a:p>
          <a:p>
            <a:pPr marL="0" indent="0">
              <a:spcBef>
                <a:spcPts val="0"/>
              </a:spcBef>
              <a:buNone/>
            </a:pPr>
            <a:r>
              <a:rPr lang="en-US" sz="3600" b="1" dirty="0"/>
              <a:t>1 Corinthians 10:12-13</a:t>
            </a:r>
          </a:p>
          <a:p>
            <a:pPr marL="0" indent="0">
              <a:spcBef>
                <a:spcPts val="0"/>
              </a:spcBef>
              <a:buNone/>
            </a:pPr>
            <a:endParaRPr lang="en-US" b="1" dirty="0"/>
          </a:p>
        </p:txBody>
      </p:sp>
      <p:sp>
        <p:nvSpPr>
          <p:cNvPr id="6" name="Title 1">
            <a:extLst>
              <a:ext uri="{FF2B5EF4-FFF2-40B4-BE49-F238E27FC236}">
                <a16:creationId xmlns:a16="http://schemas.microsoft.com/office/drawing/2014/main" id="{90CAF654-79A1-4E3C-9475-C5B63E7E1F25}"/>
              </a:ext>
            </a:extLst>
          </p:cNvPr>
          <p:cNvSpPr>
            <a:spLocks noGrp="1"/>
          </p:cNvSpPr>
          <p:nvPr>
            <p:ph type="title"/>
          </p:nvPr>
        </p:nvSpPr>
        <p:spPr>
          <a:xfrm>
            <a:off x="106017" y="66262"/>
            <a:ext cx="8772939" cy="1205948"/>
          </a:xfrm>
        </p:spPr>
        <p:txBody>
          <a:bodyPr>
            <a:normAutofit/>
          </a:bodyPr>
          <a:lstStyle/>
          <a:p>
            <a:r>
              <a:rPr lang="en-US" sz="5400" dirty="0">
                <a:effectLst>
                  <a:outerShdw blurRad="38100" dist="38100" dir="2700000" algn="tl">
                    <a:srgbClr val="000000">
                      <a:alpha val="43137"/>
                    </a:srgbClr>
                  </a:outerShdw>
                </a:effectLst>
                <a:latin typeface="Vinque" panose="020E0503000000020003" pitchFamily="34" charset="0"/>
              </a:rPr>
              <a:t>Be On Your Guard</a:t>
            </a:r>
          </a:p>
        </p:txBody>
      </p:sp>
    </p:spTree>
    <p:extLst>
      <p:ext uri="{BB962C8B-B14F-4D97-AF65-F5344CB8AC3E}">
        <p14:creationId xmlns:p14="http://schemas.microsoft.com/office/powerpoint/2010/main" val="415378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654AF-F2AE-44D1-BB49-890E162CA3D4}"/>
              </a:ext>
            </a:extLst>
          </p:cNvPr>
          <p:cNvSpPr>
            <a:spLocks noGrp="1"/>
          </p:cNvSpPr>
          <p:nvPr>
            <p:ph idx="1"/>
          </p:nvPr>
        </p:nvSpPr>
        <p:spPr>
          <a:xfrm>
            <a:off x="106017" y="1272210"/>
            <a:ext cx="8931966" cy="5393633"/>
          </a:xfrm>
        </p:spPr>
        <p:txBody>
          <a:bodyPr>
            <a:normAutofit lnSpcReduction="10000"/>
          </a:bodyPr>
          <a:lstStyle/>
          <a:p>
            <a:pPr marL="0" indent="0">
              <a:spcBef>
                <a:spcPts val="0"/>
              </a:spcBef>
              <a:buNone/>
            </a:pPr>
            <a:r>
              <a:rPr lang="en-US" sz="3600" b="1" dirty="0"/>
              <a:t>Hear: Romans 10:17</a:t>
            </a:r>
          </a:p>
          <a:p>
            <a:pPr marL="0" indent="0">
              <a:spcBef>
                <a:spcPts val="0"/>
              </a:spcBef>
              <a:buNone/>
            </a:pPr>
            <a:endParaRPr lang="en-US" sz="3600" b="1" dirty="0"/>
          </a:p>
          <a:p>
            <a:pPr marL="0" indent="0">
              <a:spcBef>
                <a:spcPts val="0"/>
              </a:spcBef>
              <a:buNone/>
            </a:pPr>
            <a:r>
              <a:rPr lang="en-US" sz="3600" b="1" dirty="0"/>
              <a:t>Believe: Acts 8:37-38</a:t>
            </a:r>
          </a:p>
          <a:p>
            <a:pPr marL="0" indent="0">
              <a:spcBef>
                <a:spcPts val="0"/>
              </a:spcBef>
              <a:buNone/>
            </a:pPr>
            <a:endParaRPr lang="en-US" sz="3600" b="1" dirty="0"/>
          </a:p>
          <a:p>
            <a:pPr marL="0" indent="0">
              <a:spcBef>
                <a:spcPts val="0"/>
              </a:spcBef>
              <a:buNone/>
            </a:pPr>
            <a:r>
              <a:rPr lang="en-US" sz="3600" b="1" dirty="0"/>
              <a:t>Repent: Acts 2:38</a:t>
            </a:r>
          </a:p>
          <a:p>
            <a:pPr marL="0" indent="0">
              <a:spcBef>
                <a:spcPts val="0"/>
              </a:spcBef>
              <a:buNone/>
            </a:pPr>
            <a:endParaRPr lang="en-US" sz="3600" b="1" dirty="0"/>
          </a:p>
          <a:p>
            <a:pPr marL="0" indent="0">
              <a:spcBef>
                <a:spcPts val="0"/>
              </a:spcBef>
              <a:buNone/>
            </a:pPr>
            <a:r>
              <a:rPr lang="en-US" sz="3600" b="1" dirty="0"/>
              <a:t>Confess: Romans 10:10</a:t>
            </a:r>
          </a:p>
          <a:p>
            <a:pPr marL="0" indent="0">
              <a:spcBef>
                <a:spcPts val="0"/>
              </a:spcBef>
              <a:buNone/>
            </a:pPr>
            <a:endParaRPr lang="en-US" sz="3600" b="1" dirty="0"/>
          </a:p>
          <a:p>
            <a:pPr marL="0" indent="0">
              <a:spcBef>
                <a:spcPts val="0"/>
              </a:spcBef>
              <a:buNone/>
            </a:pPr>
            <a:r>
              <a:rPr lang="en-US" sz="3600" b="1" dirty="0"/>
              <a:t>Be Baptized: Mark 16:15-16</a:t>
            </a:r>
          </a:p>
          <a:p>
            <a:pPr marL="0" indent="0">
              <a:spcBef>
                <a:spcPts val="0"/>
              </a:spcBef>
              <a:buNone/>
            </a:pPr>
            <a:endParaRPr lang="en-US" sz="3600" b="1" dirty="0"/>
          </a:p>
          <a:p>
            <a:pPr marL="0" indent="0">
              <a:spcBef>
                <a:spcPts val="0"/>
              </a:spcBef>
              <a:buNone/>
            </a:pPr>
            <a:r>
              <a:rPr lang="en-US" sz="3600" b="1" dirty="0"/>
              <a:t>Live Faithfully: Revelation 2:10</a:t>
            </a:r>
          </a:p>
          <a:p>
            <a:pPr marL="0" indent="0">
              <a:spcBef>
                <a:spcPts val="0"/>
              </a:spcBef>
              <a:buNone/>
            </a:pPr>
            <a:endParaRPr lang="en-US" b="1" dirty="0"/>
          </a:p>
        </p:txBody>
      </p:sp>
      <p:sp>
        <p:nvSpPr>
          <p:cNvPr id="6" name="Title 1">
            <a:extLst>
              <a:ext uri="{FF2B5EF4-FFF2-40B4-BE49-F238E27FC236}">
                <a16:creationId xmlns:a16="http://schemas.microsoft.com/office/drawing/2014/main" id="{90CAF654-79A1-4E3C-9475-C5B63E7E1F25}"/>
              </a:ext>
            </a:extLst>
          </p:cNvPr>
          <p:cNvSpPr>
            <a:spLocks noGrp="1"/>
          </p:cNvSpPr>
          <p:nvPr>
            <p:ph type="title"/>
          </p:nvPr>
        </p:nvSpPr>
        <p:spPr>
          <a:xfrm>
            <a:off x="106017" y="66262"/>
            <a:ext cx="8772939" cy="1205948"/>
          </a:xfrm>
        </p:spPr>
        <p:txBody>
          <a:bodyPr>
            <a:normAutofit fontScale="90000"/>
          </a:bodyPr>
          <a:lstStyle/>
          <a:p>
            <a:r>
              <a:rPr lang="en-US" sz="5400" dirty="0">
                <a:effectLst>
                  <a:outerShdw blurRad="38100" dist="38100" dir="2700000" algn="tl">
                    <a:srgbClr val="000000">
                      <a:alpha val="43137"/>
                    </a:srgbClr>
                  </a:outerShdw>
                </a:effectLst>
                <a:latin typeface="Vinque" panose="020E0503000000020003" pitchFamily="34" charset="0"/>
              </a:rPr>
              <a:t>Guard Your Heart in Christ</a:t>
            </a:r>
          </a:p>
        </p:txBody>
      </p:sp>
    </p:spTree>
    <p:extLst>
      <p:ext uri="{BB962C8B-B14F-4D97-AF65-F5344CB8AC3E}">
        <p14:creationId xmlns:p14="http://schemas.microsoft.com/office/powerpoint/2010/main" val="26751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6B372-953F-4EA7-AB26-E32F06B74A6A}"/>
              </a:ext>
            </a:extLst>
          </p:cNvPr>
          <p:cNvSpPr>
            <a:spLocks noGrp="1"/>
          </p:cNvSpPr>
          <p:nvPr>
            <p:ph type="title"/>
          </p:nvPr>
        </p:nvSpPr>
        <p:spPr>
          <a:xfrm>
            <a:off x="106017" y="66262"/>
            <a:ext cx="8772939" cy="1205948"/>
          </a:xfrm>
        </p:spPr>
        <p:txBody>
          <a:bodyPr>
            <a:normAutofit/>
          </a:bodyPr>
          <a:lstStyle/>
          <a:p>
            <a:r>
              <a:rPr lang="en-US" sz="4800" dirty="0">
                <a:effectLst>
                  <a:outerShdw blurRad="38100" dist="38100" dir="2700000" algn="tl">
                    <a:srgbClr val="000000">
                      <a:alpha val="43137"/>
                    </a:srgbClr>
                  </a:outerShdw>
                </a:effectLst>
                <a:latin typeface="Vinque" panose="020E0503000000020003" pitchFamily="34" charset="0"/>
              </a:rPr>
              <a:t>A Righteous Soul Tormented</a:t>
            </a:r>
          </a:p>
        </p:txBody>
      </p:sp>
      <p:sp>
        <p:nvSpPr>
          <p:cNvPr id="3" name="Content Placeholder 2">
            <a:extLst>
              <a:ext uri="{FF2B5EF4-FFF2-40B4-BE49-F238E27FC236}">
                <a16:creationId xmlns:a16="http://schemas.microsoft.com/office/drawing/2014/main" id="{878654AF-F2AE-44D1-BB49-890E162CA3D4}"/>
              </a:ext>
            </a:extLst>
          </p:cNvPr>
          <p:cNvSpPr>
            <a:spLocks noGrp="1"/>
          </p:cNvSpPr>
          <p:nvPr>
            <p:ph idx="1"/>
          </p:nvPr>
        </p:nvSpPr>
        <p:spPr>
          <a:xfrm>
            <a:off x="106017" y="1272210"/>
            <a:ext cx="8909290" cy="5406886"/>
          </a:xfrm>
        </p:spPr>
        <p:txBody>
          <a:bodyPr>
            <a:normAutofit/>
          </a:bodyPr>
          <a:lstStyle/>
          <a:p>
            <a:pPr marL="0" indent="0">
              <a:buNone/>
            </a:pPr>
            <a:r>
              <a:rPr lang="en-US" sz="3000" b="1" dirty="0"/>
              <a:t>Lot and the Choice: Genesis 13:10-13</a:t>
            </a:r>
          </a:p>
          <a:p>
            <a:pPr marL="0" lvl="0" indent="0">
              <a:buNone/>
            </a:pPr>
            <a:r>
              <a:rPr lang="en-US" sz="3000" b="1" dirty="0">
                <a:solidFill>
                  <a:prstClr val="black"/>
                </a:solidFill>
              </a:rPr>
              <a:t>Lot and the Influence: 2 Peter 2:7-8</a:t>
            </a:r>
          </a:p>
          <a:p>
            <a:pPr marL="0" indent="0">
              <a:buNone/>
            </a:pPr>
            <a:endParaRPr lang="en-US" sz="3000" b="1" dirty="0"/>
          </a:p>
        </p:txBody>
      </p:sp>
    </p:spTree>
    <p:extLst>
      <p:ext uri="{BB962C8B-B14F-4D97-AF65-F5344CB8AC3E}">
        <p14:creationId xmlns:p14="http://schemas.microsoft.com/office/powerpoint/2010/main" val="277518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654AF-F2AE-44D1-BB49-890E162CA3D4}"/>
              </a:ext>
            </a:extLst>
          </p:cNvPr>
          <p:cNvSpPr>
            <a:spLocks noGrp="1"/>
          </p:cNvSpPr>
          <p:nvPr>
            <p:ph idx="1"/>
          </p:nvPr>
        </p:nvSpPr>
        <p:spPr>
          <a:xfrm>
            <a:off x="106017" y="1272210"/>
            <a:ext cx="8909290" cy="5393633"/>
          </a:xfrm>
        </p:spPr>
        <p:txBody>
          <a:bodyPr>
            <a:normAutofit/>
          </a:bodyPr>
          <a:lstStyle/>
          <a:p>
            <a:pPr marL="0" indent="0">
              <a:buNone/>
            </a:pPr>
            <a:r>
              <a:rPr lang="en-US" sz="3000" b="1" dirty="0"/>
              <a:t>Lot and the Choice: Genesis 13:10-13</a:t>
            </a:r>
          </a:p>
          <a:p>
            <a:pPr marL="0" lvl="0" indent="0">
              <a:buNone/>
            </a:pPr>
            <a:r>
              <a:rPr lang="en-US" sz="3000" b="1" dirty="0">
                <a:solidFill>
                  <a:prstClr val="black"/>
                </a:solidFill>
              </a:rPr>
              <a:t>Lot and the Influence: 2 Peter 2:7-8</a:t>
            </a:r>
          </a:p>
          <a:p>
            <a:pPr marL="0" indent="0">
              <a:buNone/>
            </a:pPr>
            <a:r>
              <a:rPr lang="en-US" sz="3000" b="1" dirty="0"/>
              <a:t>Lot and the Consequence:</a:t>
            </a:r>
          </a:p>
          <a:p>
            <a:pPr marL="0" indent="0">
              <a:buNone/>
            </a:pPr>
            <a:r>
              <a:rPr lang="en-US" b="1" dirty="0"/>
              <a:t>	Genesis 19:7-8</a:t>
            </a:r>
            <a:r>
              <a:rPr lang="en-US" dirty="0"/>
              <a:t> - Judgement was impaired</a:t>
            </a:r>
          </a:p>
          <a:p>
            <a:pPr marL="0" indent="0">
              <a:buNone/>
            </a:pPr>
            <a:r>
              <a:rPr lang="en-US" b="1" dirty="0"/>
              <a:t>	Genesis 19:14 </a:t>
            </a:r>
            <a:r>
              <a:rPr lang="en-US" dirty="0"/>
              <a:t>-</a:t>
            </a:r>
            <a:r>
              <a:rPr lang="en-US" b="1" dirty="0"/>
              <a:t> </a:t>
            </a:r>
            <a:r>
              <a:rPr lang="en-US" dirty="0"/>
              <a:t>Lost his sons in law</a:t>
            </a:r>
          </a:p>
          <a:p>
            <a:pPr marL="0" indent="0">
              <a:buNone/>
            </a:pPr>
            <a:r>
              <a:rPr lang="en-US" b="1" dirty="0"/>
              <a:t>	Genesis 19:15-16 </a:t>
            </a:r>
            <a:r>
              <a:rPr lang="en-US" dirty="0"/>
              <a:t>-</a:t>
            </a:r>
            <a:r>
              <a:rPr lang="en-US" b="1" dirty="0"/>
              <a:t> </a:t>
            </a:r>
            <a:r>
              <a:rPr lang="en-US" dirty="0"/>
              <a:t>Had to be dragged out</a:t>
            </a:r>
            <a:endParaRPr lang="en-US" b="1" dirty="0"/>
          </a:p>
          <a:p>
            <a:pPr marL="0" indent="0">
              <a:buNone/>
            </a:pPr>
            <a:r>
              <a:rPr lang="en-US" b="1" dirty="0"/>
              <a:t>	Genesis 19:26 </a:t>
            </a:r>
            <a:r>
              <a:rPr lang="en-US" dirty="0"/>
              <a:t>- Lost his wife</a:t>
            </a:r>
          </a:p>
          <a:p>
            <a:pPr marL="0" indent="0">
              <a:buNone/>
            </a:pPr>
            <a:r>
              <a:rPr lang="en-US" b="1" dirty="0"/>
              <a:t>	Genesis 19:31-32 </a:t>
            </a:r>
            <a:r>
              <a:rPr lang="en-US" dirty="0"/>
              <a:t>- His daughters were corrupted</a:t>
            </a:r>
          </a:p>
          <a:p>
            <a:pPr marL="0" indent="0">
              <a:buNone/>
            </a:pPr>
            <a:endParaRPr lang="en-US" dirty="0"/>
          </a:p>
        </p:txBody>
      </p:sp>
      <p:sp>
        <p:nvSpPr>
          <p:cNvPr id="6" name="Title 1">
            <a:extLst>
              <a:ext uri="{FF2B5EF4-FFF2-40B4-BE49-F238E27FC236}">
                <a16:creationId xmlns:a16="http://schemas.microsoft.com/office/drawing/2014/main" id="{B4FC5764-262F-4743-828F-AF9EE6D7E0DE}"/>
              </a:ext>
            </a:extLst>
          </p:cNvPr>
          <p:cNvSpPr>
            <a:spLocks noGrp="1"/>
          </p:cNvSpPr>
          <p:nvPr>
            <p:ph type="title"/>
          </p:nvPr>
        </p:nvSpPr>
        <p:spPr>
          <a:xfrm>
            <a:off x="106017" y="66262"/>
            <a:ext cx="8772939" cy="1205948"/>
          </a:xfrm>
        </p:spPr>
        <p:txBody>
          <a:bodyPr>
            <a:normAutofit/>
          </a:bodyPr>
          <a:lstStyle/>
          <a:p>
            <a:r>
              <a:rPr lang="en-US" sz="4800" dirty="0">
                <a:effectLst>
                  <a:outerShdw blurRad="38100" dist="38100" dir="2700000" algn="tl">
                    <a:srgbClr val="000000">
                      <a:alpha val="43137"/>
                    </a:srgbClr>
                  </a:outerShdw>
                </a:effectLst>
                <a:latin typeface="Vinque" panose="020E0503000000020003" pitchFamily="34" charset="0"/>
              </a:rPr>
              <a:t>A Righteous Soul Tormented</a:t>
            </a:r>
          </a:p>
        </p:txBody>
      </p:sp>
    </p:spTree>
    <p:extLst>
      <p:ext uri="{BB962C8B-B14F-4D97-AF65-F5344CB8AC3E}">
        <p14:creationId xmlns:p14="http://schemas.microsoft.com/office/powerpoint/2010/main" val="138133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654AF-F2AE-44D1-BB49-890E162CA3D4}"/>
              </a:ext>
            </a:extLst>
          </p:cNvPr>
          <p:cNvSpPr>
            <a:spLocks noGrp="1"/>
          </p:cNvSpPr>
          <p:nvPr>
            <p:ph idx="1"/>
          </p:nvPr>
        </p:nvSpPr>
        <p:spPr>
          <a:xfrm>
            <a:off x="106017" y="1272210"/>
            <a:ext cx="8931966" cy="5393633"/>
          </a:xfrm>
        </p:spPr>
        <p:txBody>
          <a:bodyPr>
            <a:normAutofit/>
          </a:bodyPr>
          <a:lstStyle/>
          <a:p>
            <a:pPr marL="0" indent="0">
              <a:buNone/>
            </a:pPr>
            <a:r>
              <a:rPr lang="en-US" sz="3000" b="1" dirty="0"/>
              <a:t>The Context of 2 Peter 2:4-9</a:t>
            </a:r>
          </a:p>
          <a:p>
            <a:pPr marL="0" indent="0">
              <a:buNone/>
            </a:pPr>
            <a:r>
              <a:rPr lang="en-US" b="1" dirty="0"/>
              <a:t>Verse 4: </a:t>
            </a:r>
            <a:r>
              <a:rPr lang="en-US" dirty="0"/>
              <a:t>God condemned the angels that sinned</a:t>
            </a:r>
          </a:p>
          <a:p>
            <a:pPr marL="0" indent="0">
              <a:buNone/>
            </a:pPr>
            <a:endParaRPr lang="en-US" sz="1000" dirty="0"/>
          </a:p>
          <a:p>
            <a:pPr marL="0" indent="0">
              <a:buNone/>
            </a:pPr>
            <a:r>
              <a:rPr lang="en-US" b="1" dirty="0"/>
              <a:t>Verse 5: </a:t>
            </a:r>
            <a:r>
              <a:rPr lang="en-US" dirty="0"/>
              <a:t>God condemned the ancient world, but saved Noah</a:t>
            </a:r>
          </a:p>
          <a:p>
            <a:pPr marL="0" indent="0">
              <a:buNone/>
            </a:pPr>
            <a:endParaRPr lang="en-US" sz="1000" dirty="0"/>
          </a:p>
          <a:p>
            <a:pPr marL="0" indent="0">
              <a:buNone/>
            </a:pPr>
            <a:r>
              <a:rPr lang="en-US" b="1" dirty="0"/>
              <a:t>Verse 6: </a:t>
            </a:r>
            <a:r>
              <a:rPr lang="en-US" dirty="0"/>
              <a:t>God condemned the cities, but saved Lot</a:t>
            </a:r>
          </a:p>
          <a:p>
            <a:pPr marL="0" indent="0">
              <a:buNone/>
            </a:pPr>
            <a:endParaRPr lang="en-US" sz="1000" dirty="0"/>
          </a:p>
          <a:p>
            <a:pPr marL="0" indent="0">
              <a:buNone/>
            </a:pPr>
            <a:r>
              <a:rPr lang="en-US" b="1" dirty="0"/>
              <a:t>Verse 9: </a:t>
            </a:r>
            <a:r>
              <a:rPr lang="en-US" dirty="0"/>
              <a:t>“The Lord knows how to rescue the godly…”</a:t>
            </a:r>
          </a:p>
        </p:txBody>
      </p:sp>
      <p:sp>
        <p:nvSpPr>
          <p:cNvPr id="6" name="Title 1">
            <a:extLst>
              <a:ext uri="{FF2B5EF4-FFF2-40B4-BE49-F238E27FC236}">
                <a16:creationId xmlns:a16="http://schemas.microsoft.com/office/drawing/2014/main" id="{E28C8B7B-7160-4B0D-B68E-69270FB0AE46}"/>
              </a:ext>
            </a:extLst>
          </p:cNvPr>
          <p:cNvSpPr>
            <a:spLocks noGrp="1"/>
          </p:cNvSpPr>
          <p:nvPr>
            <p:ph type="title"/>
          </p:nvPr>
        </p:nvSpPr>
        <p:spPr>
          <a:xfrm>
            <a:off x="106017" y="66262"/>
            <a:ext cx="8772939" cy="1205948"/>
          </a:xfrm>
        </p:spPr>
        <p:txBody>
          <a:bodyPr>
            <a:normAutofit/>
          </a:bodyPr>
          <a:lstStyle/>
          <a:p>
            <a:r>
              <a:rPr lang="en-US" sz="4800" dirty="0">
                <a:effectLst>
                  <a:outerShdw blurRad="38100" dist="38100" dir="2700000" algn="tl">
                    <a:srgbClr val="000000">
                      <a:alpha val="43137"/>
                    </a:srgbClr>
                  </a:outerShdw>
                </a:effectLst>
                <a:latin typeface="Vinque" panose="020E0503000000020003" pitchFamily="34" charset="0"/>
              </a:rPr>
              <a:t>God Knows How to Rescue </a:t>
            </a:r>
          </a:p>
        </p:txBody>
      </p:sp>
    </p:spTree>
    <p:extLst>
      <p:ext uri="{BB962C8B-B14F-4D97-AF65-F5344CB8AC3E}">
        <p14:creationId xmlns:p14="http://schemas.microsoft.com/office/powerpoint/2010/main" val="85461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654AF-F2AE-44D1-BB49-890E162CA3D4}"/>
              </a:ext>
            </a:extLst>
          </p:cNvPr>
          <p:cNvSpPr>
            <a:spLocks noGrp="1"/>
          </p:cNvSpPr>
          <p:nvPr>
            <p:ph idx="1"/>
          </p:nvPr>
        </p:nvSpPr>
        <p:spPr>
          <a:xfrm>
            <a:off x="106017" y="1272210"/>
            <a:ext cx="8931966" cy="5393633"/>
          </a:xfrm>
        </p:spPr>
        <p:txBody>
          <a:bodyPr>
            <a:normAutofit/>
          </a:bodyPr>
          <a:lstStyle/>
          <a:p>
            <a:pPr marL="0" indent="0">
              <a:buNone/>
            </a:pPr>
            <a:r>
              <a:rPr lang="en-US" sz="3000" b="1" dirty="0"/>
              <a:t>God Commanded them to clear out the influence</a:t>
            </a:r>
          </a:p>
          <a:p>
            <a:pPr marL="0" indent="0">
              <a:buNone/>
            </a:pPr>
            <a:r>
              <a:rPr lang="en-US" b="1" dirty="0"/>
              <a:t>	Leviticus 18:24-26</a:t>
            </a:r>
          </a:p>
          <a:p>
            <a:pPr marL="0" indent="0">
              <a:buNone/>
            </a:pPr>
            <a:r>
              <a:rPr lang="en-US" b="1" dirty="0"/>
              <a:t>	Leviticus 20:22-23</a:t>
            </a:r>
          </a:p>
          <a:p>
            <a:pPr>
              <a:buFontTx/>
              <a:buChar char="-"/>
            </a:pPr>
            <a:endParaRPr lang="en-US" b="1" dirty="0"/>
          </a:p>
        </p:txBody>
      </p:sp>
      <p:sp>
        <p:nvSpPr>
          <p:cNvPr id="6" name="Title 1">
            <a:extLst>
              <a:ext uri="{FF2B5EF4-FFF2-40B4-BE49-F238E27FC236}">
                <a16:creationId xmlns:a16="http://schemas.microsoft.com/office/drawing/2014/main" id="{1ED7CA52-252C-4A97-BADD-BFCB214E5F5A}"/>
              </a:ext>
            </a:extLst>
          </p:cNvPr>
          <p:cNvSpPr>
            <a:spLocks noGrp="1"/>
          </p:cNvSpPr>
          <p:nvPr>
            <p:ph type="title"/>
          </p:nvPr>
        </p:nvSpPr>
        <p:spPr>
          <a:xfrm>
            <a:off x="106017" y="66262"/>
            <a:ext cx="8772939" cy="1205948"/>
          </a:xfrm>
        </p:spPr>
        <p:txBody>
          <a:bodyPr>
            <a:normAutofit/>
          </a:bodyPr>
          <a:lstStyle/>
          <a:p>
            <a:r>
              <a:rPr lang="en-US" sz="4800" dirty="0">
                <a:effectLst>
                  <a:outerShdw blurRad="38100" dist="38100" dir="2700000" algn="tl">
                    <a:srgbClr val="000000">
                      <a:alpha val="43137"/>
                    </a:srgbClr>
                  </a:outerShdw>
                </a:effectLst>
                <a:latin typeface="Vinque" panose="020E0503000000020003" pitchFamily="34" charset="0"/>
              </a:rPr>
              <a:t>Israel, Our Example</a:t>
            </a:r>
          </a:p>
        </p:txBody>
      </p:sp>
    </p:spTree>
    <p:extLst>
      <p:ext uri="{BB962C8B-B14F-4D97-AF65-F5344CB8AC3E}">
        <p14:creationId xmlns:p14="http://schemas.microsoft.com/office/powerpoint/2010/main" val="208754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654AF-F2AE-44D1-BB49-890E162CA3D4}"/>
              </a:ext>
            </a:extLst>
          </p:cNvPr>
          <p:cNvSpPr>
            <a:spLocks noGrp="1"/>
          </p:cNvSpPr>
          <p:nvPr>
            <p:ph idx="1"/>
          </p:nvPr>
        </p:nvSpPr>
        <p:spPr>
          <a:xfrm>
            <a:off x="106017" y="1272210"/>
            <a:ext cx="8931966" cy="5393633"/>
          </a:xfrm>
        </p:spPr>
        <p:txBody>
          <a:bodyPr>
            <a:normAutofit/>
          </a:bodyPr>
          <a:lstStyle/>
          <a:p>
            <a:pPr marL="0" indent="0">
              <a:buNone/>
            </a:pPr>
            <a:r>
              <a:rPr lang="en-US" sz="3200" b="1" dirty="0"/>
              <a:t>God commanded them to clear out the influence.</a:t>
            </a:r>
          </a:p>
          <a:p>
            <a:pPr marL="0" indent="0">
              <a:buNone/>
            </a:pPr>
            <a:r>
              <a:rPr lang="en-US" b="1" dirty="0"/>
              <a:t>	Leviticus 18:24-26</a:t>
            </a:r>
          </a:p>
          <a:p>
            <a:pPr marL="0" indent="0">
              <a:buNone/>
            </a:pPr>
            <a:r>
              <a:rPr lang="en-US" b="1" dirty="0"/>
              <a:t>	Leviticus 20:22-23</a:t>
            </a:r>
          </a:p>
          <a:p>
            <a:pPr marL="0" indent="0">
              <a:buNone/>
            </a:pPr>
            <a:r>
              <a:rPr lang="en-US" sz="3200" b="1" dirty="0"/>
              <a:t>The Why and How</a:t>
            </a:r>
          </a:p>
          <a:p>
            <a:pPr marL="0" indent="0">
              <a:buNone/>
            </a:pPr>
            <a:r>
              <a:rPr lang="en-US" b="1" dirty="0"/>
              <a:t>	Deuteronomy 30:17-20 </a:t>
            </a:r>
          </a:p>
          <a:p>
            <a:pPr>
              <a:buFontTx/>
              <a:buChar char="-"/>
            </a:pPr>
            <a:endParaRPr lang="en-US" b="1" dirty="0"/>
          </a:p>
        </p:txBody>
      </p:sp>
      <p:sp>
        <p:nvSpPr>
          <p:cNvPr id="6" name="Title 1">
            <a:extLst>
              <a:ext uri="{FF2B5EF4-FFF2-40B4-BE49-F238E27FC236}">
                <a16:creationId xmlns:a16="http://schemas.microsoft.com/office/drawing/2014/main" id="{1ED7CA52-252C-4A97-BADD-BFCB214E5F5A}"/>
              </a:ext>
            </a:extLst>
          </p:cNvPr>
          <p:cNvSpPr>
            <a:spLocks noGrp="1"/>
          </p:cNvSpPr>
          <p:nvPr>
            <p:ph type="title"/>
          </p:nvPr>
        </p:nvSpPr>
        <p:spPr>
          <a:xfrm>
            <a:off x="106017" y="66262"/>
            <a:ext cx="8772939" cy="1205948"/>
          </a:xfrm>
        </p:spPr>
        <p:txBody>
          <a:bodyPr>
            <a:normAutofit/>
          </a:bodyPr>
          <a:lstStyle/>
          <a:p>
            <a:r>
              <a:rPr lang="en-US" sz="4800" dirty="0">
                <a:effectLst>
                  <a:outerShdw blurRad="38100" dist="38100" dir="2700000" algn="tl">
                    <a:srgbClr val="000000">
                      <a:alpha val="43137"/>
                    </a:srgbClr>
                  </a:outerShdw>
                </a:effectLst>
                <a:latin typeface="Vinque" panose="020E0503000000020003" pitchFamily="34" charset="0"/>
              </a:rPr>
              <a:t>Israel, Our Example</a:t>
            </a:r>
          </a:p>
        </p:txBody>
      </p:sp>
    </p:spTree>
    <p:extLst>
      <p:ext uri="{BB962C8B-B14F-4D97-AF65-F5344CB8AC3E}">
        <p14:creationId xmlns:p14="http://schemas.microsoft.com/office/powerpoint/2010/main" val="987374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654AF-F2AE-44D1-BB49-890E162CA3D4}"/>
              </a:ext>
            </a:extLst>
          </p:cNvPr>
          <p:cNvSpPr>
            <a:spLocks noGrp="1"/>
          </p:cNvSpPr>
          <p:nvPr>
            <p:ph idx="1"/>
          </p:nvPr>
        </p:nvSpPr>
        <p:spPr>
          <a:xfrm>
            <a:off x="106017" y="1272210"/>
            <a:ext cx="8931966" cy="5393633"/>
          </a:xfrm>
        </p:spPr>
        <p:txBody>
          <a:bodyPr>
            <a:normAutofit/>
          </a:bodyPr>
          <a:lstStyle/>
          <a:p>
            <a:pPr marL="0" indent="0">
              <a:buNone/>
            </a:pPr>
            <a:r>
              <a:rPr lang="en-US" sz="3200" b="1" dirty="0"/>
              <a:t>Love the Lord your God</a:t>
            </a:r>
          </a:p>
          <a:p>
            <a:pPr marL="0" indent="0">
              <a:buNone/>
            </a:pPr>
            <a:r>
              <a:rPr lang="en-US" b="1" dirty="0"/>
              <a:t>	Mark 12:29-31</a:t>
            </a:r>
          </a:p>
          <a:p>
            <a:pPr marL="0" indent="0">
              <a:buNone/>
            </a:pPr>
            <a:r>
              <a:rPr lang="en-US" sz="3200" b="1" dirty="0"/>
              <a:t>More than…</a:t>
            </a:r>
          </a:p>
          <a:p>
            <a:pPr marL="0" indent="0">
              <a:buNone/>
            </a:pPr>
            <a:r>
              <a:rPr lang="en-US" dirty="0"/>
              <a:t>	</a:t>
            </a:r>
            <a:r>
              <a:rPr lang="en-US" b="1" dirty="0"/>
              <a:t>Money or riches </a:t>
            </a:r>
            <a:r>
              <a:rPr lang="en-US" dirty="0"/>
              <a:t>(1 Timothy 6:10; Hebrews 13:5)</a:t>
            </a:r>
          </a:p>
          <a:p>
            <a:pPr marL="0" indent="0">
              <a:buNone/>
            </a:pPr>
            <a:r>
              <a:rPr lang="en-US" dirty="0"/>
              <a:t>	</a:t>
            </a:r>
            <a:r>
              <a:rPr lang="en-US" b="1" dirty="0"/>
              <a:t>Family</a:t>
            </a:r>
            <a:r>
              <a:rPr lang="en-US" dirty="0"/>
              <a:t> (Matthew 10:37)</a:t>
            </a:r>
          </a:p>
          <a:p>
            <a:pPr marL="0" indent="0">
              <a:buNone/>
            </a:pPr>
            <a:r>
              <a:rPr lang="en-US" dirty="0"/>
              <a:t>	</a:t>
            </a:r>
            <a:r>
              <a:rPr lang="en-US" b="1" dirty="0"/>
              <a:t>Your own Life </a:t>
            </a:r>
            <a:r>
              <a:rPr lang="en-US" dirty="0"/>
              <a:t>(Matthew 10:39)</a:t>
            </a:r>
          </a:p>
          <a:p>
            <a:pPr marL="0" indent="0">
              <a:buNone/>
            </a:pPr>
            <a:r>
              <a:rPr lang="en-US" dirty="0"/>
              <a:t>	</a:t>
            </a:r>
            <a:r>
              <a:rPr lang="en-US" b="1" dirty="0"/>
              <a:t>The world </a:t>
            </a:r>
            <a:r>
              <a:rPr lang="en-US" dirty="0"/>
              <a:t>(1 John 2:15-17; James 4:4)</a:t>
            </a:r>
          </a:p>
          <a:p>
            <a:pPr marL="0" indent="0">
              <a:buNone/>
            </a:pPr>
            <a:endParaRPr lang="en-US" b="1" dirty="0"/>
          </a:p>
        </p:txBody>
      </p:sp>
      <p:sp>
        <p:nvSpPr>
          <p:cNvPr id="6" name="Title 1">
            <a:extLst>
              <a:ext uri="{FF2B5EF4-FFF2-40B4-BE49-F238E27FC236}">
                <a16:creationId xmlns:a16="http://schemas.microsoft.com/office/drawing/2014/main" id="{90CAF654-79A1-4E3C-9475-C5B63E7E1F25}"/>
              </a:ext>
            </a:extLst>
          </p:cNvPr>
          <p:cNvSpPr>
            <a:spLocks noGrp="1"/>
          </p:cNvSpPr>
          <p:nvPr>
            <p:ph type="title"/>
          </p:nvPr>
        </p:nvSpPr>
        <p:spPr>
          <a:xfrm>
            <a:off x="106017" y="66262"/>
            <a:ext cx="8772939" cy="1205948"/>
          </a:xfrm>
        </p:spPr>
        <p:txBody>
          <a:bodyPr>
            <a:normAutofit/>
          </a:bodyPr>
          <a:lstStyle/>
          <a:p>
            <a:r>
              <a:rPr lang="en-US" sz="5400" dirty="0">
                <a:effectLst>
                  <a:outerShdw blurRad="38100" dist="38100" dir="2700000" algn="tl">
                    <a:srgbClr val="000000">
                      <a:alpha val="43137"/>
                    </a:srgbClr>
                  </a:outerShdw>
                </a:effectLst>
                <a:latin typeface="Vinque" panose="020E0503000000020003" pitchFamily="34" charset="0"/>
              </a:rPr>
              <a:t>How We Stay On Guard</a:t>
            </a:r>
          </a:p>
        </p:txBody>
      </p:sp>
    </p:spTree>
    <p:extLst>
      <p:ext uri="{BB962C8B-B14F-4D97-AF65-F5344CB8AC3E}">
        <p14:creationId xmlns:p14="http://schemas.microsoft.com/office/powerpoint/2010/main" val="211805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654AF-F2AE-44D1-BB49-890E162CA3D4}"/>
              </a:ext>
            </a:extLst>
          </p:cNvPr>
          <p:cNvSpPr>
            <a:spLocks noGrp="1"/>
          </p:cNvSpPr>
          <p:nvPr>
            <p:ph idx="1"/>
          </p:nvPr>
        </p:nvSpPr>
        <p:spPr>
          <a:xfrm>
            <a:off x="106017" y="1272210"/>
            <a:ext cx="8931966" cy="5393633"/>
          </a:xfrm>
        </p:spPr>
        <p:txBody>
          <a:bodyPr>
            <a:normAutofit/>
          </a:bodyPr>
          <a:lstStyle/>
          <a:p>
            <a:pPr marL="0" indent="0">
              <a:buNone/>
            </a:pPr>
            <a:r>
              <a:rPr lang="en-US" sz="3200" b="1" dirty="0"/>
              <a:t>Love the Lord your God</a:t>
            </a:r>
          </a:p>
          <a:p>
            <a:pPr marL="0" indent="0">
              <a:buNone/>
            </a:pPr>
            <a:r>
              <a:rPr lang="en-US" sz="3200" b="1" dirty="0"/>
              <a:t>Obey His voice </a:t>
            </a:r>
          </a:p>
          <a:p>
            <a:pPr marL="0" indent="0">
              <a:buNone/>
            </a:pPr>
            <a:r>
              <a:rPr lang="en-US" b="1" dirty="0"/>
              <a:t>	</a:t>
            </a:r>
            <a:r>
              <a:rPr lang="en-US" dirty="0"/>
              <a:t>His commandments are not a burden</a:t>
            </a:r>
            <a:r>
              <a:rPr lang="en-US" b="1" dirty="0"/>
              <a:t>: 1 John 5:2-3</a:t>
            </a:r>
          </a:p>
          <a:p>
            <a:pPr marL="0" indent="0">
              <a:buNone/>
            </a:pPr>
            <a:r>
              <a:rPr lang="en-US" dirty="0"/>
              <a:t>	This is love: </a:t>
            </a:r>
            <a:r>
              <a:rPr lang="en-US" b="1" dirty="0"/>
              <a:t>2 John 1:6</a:t>
            </a:r>
          </a:p>
          <a:p>
            <a:pPr marL="0" indent="0">
              <a:buNone/>
            </a:pPr>
            <a:r>
              <a:rPr lang="en-US" dirty="0"/>
              <a:t>	As obedient children: </a:t>
            </a:r>
            <a:r>
              <a:rPr lang="en-US" b="1" dirty="0"/>
              <a:t>1 Peter 1:14-16</a:t>
            </a:r>
          </a:p>
          <a:p>
            <a:pPr marL="0" indent="0">
              <a:buNone/>
            </a:pPr>
            <a:endParaRPr lang="en-US" b="1" dirty="0"/>
          </a:p>
          <a:p>
            <a:pPr marL="0" indent="0">
              <a:buNone/>
            </a:pPr>
            <a:endParaRPr lang="en-US" b="1" dirty="0"/>
          </a:p>
          <a:p>
            <a:pPr marL="0" indent="0">
              <a:buNone/>
            </a:pPr>
            <a:r>
              <a:rPr lang="en-US" b="1" dirty="0"/>
              <a:t>	</a:t>
            </a:r>
          </a:p>
        </p:txBody>
      </p:sp>
      <p:sp>
        <p:nvSpPr>
          <p:cNvPr id="6" name="Title 1">
            <a:extLst>
              <a:ext uri="{FF2B5EF4-FFF2-40B4-BE49-F238E27FC236}">
                <a16:creationId xmlns:a16="http://schemas.microsoft.com/office/drawing/2014/main" id="{90CAF654-79A1-4E3C-9475-C5B63E7E1F25}"/>
              </a:ext>
            </a:extLst>
          </p:cNvPr>
          <p:cNvSpPr>
            <a:spLocks noGrp="1"/>
          </p:cNvSpPr>
          <p:nvPr>
            <p:ph type="title"/>
          </p:nvPr>
        </p:nvSpPr>
        <p:spPr>
          <a:xfrm>
            <a:off x="106017" y="66262"/>
            <a:ext cx="8772939" cy="1205948"/>
          </a:xfrm>
        </p:spPr>
        <p:txBody>
          <a:bodyPr>
            <a:normAutofit/>
          </a:bodyPr>
          <a:lstStyle/>
          <a:p>
            <a:r>
              <a:rPr lang="en-US" sz="5400" dirty="0">
                <a:effectLst>
                  <a:outerShdw blurRad="38100" dist="38100" dir="2700000" algn="tl">
                    <a:srgbClr val="000000">
                      <a:alpha val="43137"/>
                    </a:srgbClr>
                  </a:outerShdw>
                </a:effectLst>
                <a:latin typeface="Vinque" panose="020E0503000000020003" pitchFamily="34" charset="0"/>
              </a:rPr>
              <a:t>How We Stay On Guard</a:t>
            </a:r>
          </a:p>
        </p:txBody>
      </p:sp>
    </p:spTree>
    <p:extLst>
      <p:ext uri="{BB962C8B-B14F-4D97-AF65-F5344CB8AC3E}">
        <p14:creationId xmlns:p14="http://schemas.microsoft.com/office/powerpoint/2010/main" val="145185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654AF-F2AE-44D1-BB49-890E162CA3D4}"/>
              </a:ext>
            </a:extLst>
          </p:cNvPr>
          <p:cNvSpPr>
            <a:spLocks noGrp="1"/>
          </p:cNvSpPr>
          <p:nvPr>
            <p:ph idx="1"/>
          </p:nvPr>
        </p:nvSpPr>
        <p:spPr>
          <a:xfrm>
            <a:off x="106017" y="1272210"/>
            <a:ext cx="8931966" cy="5393633"/>
          </a:xfrm>
        </p:spPr>
        <p:txBody>
          <a:bodyPr>
            <a:normAutofit/>
          </a:bodyPr>
          <a:lstStyle/>
          <a:p>
            <a:pPr marL="0" indent="0">
              <a:buNone/>
            </a:pPr>
            <a:r>
              <a:rPr lang="en-US" sz="3200" b="1" dirty="0"/>
              <a:t>Love the Lord your God</a:t>
            </a:r>
          </a:p>
          <a:p>
            <a:pPr marL="0" indent="0">
              <a:buNone/>
            </a:pPr>
            <a:r>
              <a:rPr lang="en-US" sz="3200" b="1" dirty="0"/>
              <a:t>Obey His voice </a:t>
            </a:r>
          </a:p>
          <a:p>
            <a:pPr marL="0" indent="0">
              <a:buNone/>
            </a:pPr>
            <a:r>
              <a:rPr lang="en-US" sz="3200" b="1" dirty="0"/>
              <a:t>Hold Fast to Him</a:t>
            </a:r>
          </a:p>
          <a:p>
            <a:pPr marL="0" indent="0">
              <a:buNone/>
            </a:pPr>
            <a:r>
              <a:rPr lang="en-US" b="1" dirty="0"/>
              <a:t>	</a:t>
            </a:r>
            <a:r>
              <a:rPr lang="en-US" dirty="0"/>
              <a:t>Hold fast the word: </a:t>
            </a:r>
            <a:r>
              <a:rPr lang="en-US" b="1" dirty="0"/>
              <a:t>1 Corinthians 15:1-2</a:t>
            </a:r>
          </a:p>
          <a:p>
            <a:pPr marL="0" indent="0">
              <a:buNone/>
            </a:pPr>
            <a:r>
              <a:rPr lang="en-US" b="1" dirty="0"/>
              <a:t>	</a:t>
            </a:r>
            <a:r>
              <a:rPr lang="en-US" dirty="0"/>
              <a:t>Hold fast our confidence: </a:t>
            </a:r>
            <a:r>
              <a:rPr lang="en-US" b="1" dirty="0"/>
              <a:t>Hebrews 3:6</a:t>
            </a:r>
          </a:p>
          <a:p>
            <a:pPr marL="0" indent="0">
              <a:buNone/>
            </a:pPr>
            <a:r>
              <a:rPr lang="en-US" b="1" dirty="0"/>
              <a:t>	</a:t>
            </a:r>
            <a:r>
              <a:rPr lang="en-US" dirty="0"/>
              <a:t>Hold to the anchor: </a:t>
            </a:r>
            <a:r>
              <a:rPr lang="en-US" b="1" dirty="0"/>
              <a:t>Hebrews 6:19</a:t>
            </a:r>
          </a:p>
          <a:p>
            <a:pPr marL="0" indent="0">
              <a:buNone/>
            </a:pPr>
            <a:endParaRPr lang="en-US" b="1" dirty="0"/>
          </a:p>
        </p:txBody>
      </p:sp>
      <p:sp>
        <p:nvSpPr>
          <p:cNvPr id="6" name="Title 1">
            <a:extLst>
              <a:ext uri="{FF2B5EF4-FFF2-40B4-BE49-F238E27FC236}">
                <a16:creationId xmlns:a16="http://schemas.microsoft.com/office/drawing/2014/main" id="{90CAF654-79A1-4E3C-9475-C5B63E7E1F25}"/>
              </a:ext>
            </a:extLst>
          </p:cNvPr>
          <p:cNvSpPr>
            <a:spLocks noGrp="1"/>
          </p:cNvSpPr>
          <p:nvPr>
            <p:ph type="title"/>
          </p:nvPr>
        </p:nvSpPr>
        <p:spPr>
          <a:xfrm>
            <a:off x="106017" y="66262"/>
            <a:ext cx="8772939" cy="1205948"/>
          </a:xfrm>
        </p:spPr>
        <p:txBody>
          <a:bodyPr>
            <a:normAutofit/>
          </a:bodyPr>
          <a:lstStyle/>
          <a:p>
            <a:r>
              <a:rPr lang="en-US" sz="5400" dirty="0">
                <a:effectLst>
                  <a:outerShdw blurRad="38100" dist="38100" dir="2700000" algn="tl">
                    <a:srgbClr val="000000">
                      <a:alpha val="43137"/>
                    </a:srgbClr>
                  </a:outerShdw>
                </a:effectLst>
                <a:latin typeface="Vinque" panose="020E0503000000020003" pitchFamily="34" charset="0"/>
              </a:rPr>
              <a:t>How We Stay On Guard</a:t>
            </a:r>
          </a:p>
        </p:txBody>
      </p:sp>
    </p:spTree>
    <p:extLst>
      <p:ext uri="{BB962C8B-B14F-4D97-AF65-F5344CB8AC3E}">
        <p14:creationId xmlns:p14="http://schemas.microsoft.com/office/powerpoint/2010/main" val="360877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1442</TotalTime>
  <Words>1943</Words>
  <Application>Microsoft Office PowerPoint</Application>
  <PresentationFormat>On-screen Show (4:3)</PresentationFormat>
  <Paragraphs>129</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Vinque</vt:lpstr>
      <vt:lpstr>Calibri</vt:lpstr>
      <vt:lpstr>Aniron</vt:lpstr>
      <vt:lpstr>Arial</vt:lpstr>
      <vt:lpstr>Calibri Light</vt:lpstr>
      <vt:lpstr>Office Theme</vt:lpstr>
      <vt:lpstr>Be On Your</vt:lpstr>
      <vt:lpstr>A Righteous Soul Tormented</vt:lpstr>
      <vt:lpstr>A Righteous Soul Tormented</vt:lpstr>
      <vt:lpstr>God Knows How to Rescue </vt:lpstr>
      <vt:lpstr>Israel, Our Example</vt:lpstr>
      <vt:lpstr>Israel, Our Example</vt:lpstr>
      <vt:lpstr>How We Stay On Guard</vt:lpstr>
      <vt:lpstr>How We Stay On Guard</vt:lpstr>
      <vt:lpstr>How We Stay On Guard</vt:lpstr>
      <vt:lpstr>Be On Your Guard</vt:lpstr>
      <vt:lpstr>Guard Your Heart in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Guarding Your Soul</dc:title>
  <dc:creator>Josh Blackmer</dc:creator>
  <cp:lastModifiedBy>Operator</cp:lastModifiedBy>
  <cp:revision>49</cp:revision>
  <dcterms:created xsi:type="dcterms:W3CDTF">2018-02-02T20:56:49Z</dcterms:created>
  <dcterms:modified xsi:type="dcterms:W3CDTF">2018-02-04T16:18:01Z</dcterms:modified>
</cp:coreProperties>
</file>