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9"/>
  </p:notesMasterIdLst>
  <p:handoutMasterIdLst>
    <p:handoutMasterId r:id="rId20"/>
  </p:handoutMasterIdLst>
  <p:sldIdLst>
    <p:sldId id="273" r:id="rId2"/>
    <p:sldId id="374" r:id="rId3"/>
    <p:sldId id="319" r:id="rId4"/>
    <p:sldId id="373" r:id="rId5"/>
    <p:sldId id="328" r:id="rId6"/>
    <p:sldId id="334" r:id="rId7"/>
    <p:sldId id="333" r:id="rId8"/>
    <p:sldId id="337" r:id="rId9"/>
    <p:sldId id="332" r:id="rId10"/>
    <p:sldId id="341" r:id="rId11"/>
    <p:sldId id="359" r:id="rId12"/>
    <p:sldId id="339" r:id="rId13"/>
    <p:sldId id="344" r:id="rId14"/>
    <p:sldId id="345" r:id="rId15"/>
    <p:sldId id="375" r:id="rId16"/>
    <p:sldId id="376" r:id="rId17"/>
    <p:sldId id="277" r:id="rId18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697B"/>
    <a:srgbClr val="009FC3"/>
    <a:srgbClr val="003F5E"/>
    <a:srgbClr val="000099"/>
    <a:srgbClr val="5080D2"/>
    <a:srgbClr val="19434F"/>
    <a:srgbClr val="0DC0FF"/>
    <a:srgbClr val="01BCFF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0" autoAdjust="0"/>
    <p:restoredTop sz="86410" autoAdjust="0"/>
  </p:normalViewPr>
  <p:slideViewPr>
    <p:cSldViewPr>
      <p:cViewPr varScale="1">
        <p:scale>
          <a:sx n="95" d="100"/>
          <a:sy n="95" d="100"/>
        </p:scale>
        <p:origin x="243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5138"/>
          </a:xfrm>
          <a:prstGeom prst="rect">
            <a:avLst/>
          </a:prstGeom>
        </p:spPr>
        <p:txBody>
          <a:bodyPr vert="horz" lIns="91438" tIns="45719" rIns="91438" bIns="4571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5138"/>
          </a:xfrm>
          <a:prstGeom prst="rect">
            <a:avLst/>
          </a:prstGeom>
        </p:spPr>
        <p:txBody>
          <a:bodyPr vert="horz" lIns="91438" tIns="45719" rIns="91438" bIns="45719" rtlCol="0"/>
          <a:lstStyle>
            <a:lvl1pPr algn="r">
              <a:defRPr sz="1200"/>
            </a:lvl1pPr>
          </a:lstStyle>
          <a:p>
            <a:fld id="{2D70C0EB-F99A-48DE-9216-53A4B9788AB9}" type="datetimeFigureOut">
              <a:rPr lang="en-US" smtClean="0"/>
              <a:pPr/>
              <a:t>1/22/2018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6"/>
            <a:ext cx="3043238" cy="465138"/>
          </a:xfrm>
          <a:prstGeom prst="rect">
            <a:avLst/>
          </a:prstGeom>
        </p:spPr>
        <p:txBody>
          <a:bodyPr vert="horz" lIns="91438" tIns="45719" rIns="91438" bIns="4571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5" y="8842376"/>
            <a:ext cx="3043238" cy="465138"/>
          </a:xfrm>
          <a:prstGeom prst="rect">
            <a:avLst/>
          </a:prstGeom>
        </p:spPr>
        <p:txBody>
          <a:bodyPr vert="horz" lIns="91438" tIns="45719" rIns="91438" bIns="45719" rtlCol="0" anchor="b"/>
          <a:lstStyle>
            <a:lvl1pPr algn="r">
              <a:defRPr sz="1200"/>
            </a:lvl1pPr>
          </a:lstStyle>
          <a:p>
            <a:fld id="{DA0F4D87-A312-463C-9EDB-4BEBE47E4D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9068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2" tIns="46661" rIns="93322" bIns="4666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3" y="0"/>
            <a:ext cx="3043343" cy="465455"/>
          </a:xfrm>
          <a:prstGeom prst="rect">
            <a:avLst/>
          </a:prstGeom>
        </p:spPr>
        <p:txBody>
          <a:bodyPr vert="horz" lIns="93322" tIns="46661" rIns="93322" bIns="46661" rtlCol="0"/>
          <a:lstStyle>
            <a:lvl1pPr algn="r">
              <a:defRPr sz="1200"/>
            </a:lvl1pPr>
          </a:lstStyle>
          <a:p>
            <a:fld id="{666396AE-B5CE-4C63-81B4-1D0AD31B2BEE}" type="datetimeFigureOut">
              <a:rPr lang="en-US" smtClean="0"/>
              <a:pPr/>
              <a:t>1/22/2018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2" tIns="46661" rIns="93322" bIns="4666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4"/>
            <a:ext cx="5618480" cy="4189095"/>
          </a:xfrm>
          <a:prstGeom prst="rect">
            <a:avLst/>
          </a:prstGeom>
        </p:spPr>
        <p:txBody>
          <a:bodyPr vert="horz" lIns="93322" tIns="46661" rIns="93322" bIns="4666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5455"/>
          </a:xfrm>
          <a:prstGeom prst="rect">
            <a:avLst/>
          </a:prstGeom>
        </p:spPr>
        <p:txBody>
          <a:bodyPr vert="horz" lIns="93322" tIns="46661" rIns="93322" bIns="4666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3" y="8842030"/>
            <a:ext cx="3043343" cy="465455"/>
          </a:xfrm>
          <a:prstGeom prst="rect">
            <a:avLst/>
          </a:prstGeom>
        </p:spPr>
        <p:txBody>
          <a:bodyPr vert="horz" lIns="93322" tIns="46661" rIns="93322" bIns="46661" rtlCol="0" anchor="b"/>
          <a:lstStyle>
            <a:lvl1pPr algn="r">
              <a:defRPr sz="1200"/>
            </a:lvl1pPr>
          </a:lstStyle>
          <a:p>
            <a:fld id="{BBB7BE3C-DC15-4B07-9388-98569D8C36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137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991600" cy="5638800"/>
          </a:xfrm>
        </p:spPr>
        <p:txBody>
          <a:bodyPr>
            <a:normAutofit/>
          </a:bodyPr>
          <a:lstStyle>
            <a:lvl1pPr>
              <a:defRPr sz="3200" b="1">
                <a:effectLst>
                  <a:glow rad="38100">
                    <a:schemeClr val="bg1"/>
                  </a:glow>
                  <a:outerShdw blurRad="50800" dist="50800" dir="2700000" algn="ctr" rotWithShape="0">
                    <a:schemeClr val="bg1"/>
                  </a:outerShdw>
                </a:effectLst>
              </a:defRPr>
            </a:lvl1pPr>
            <a:lvl2pPr>
              <a:defRPr sz="2800" b="1">
                <a:effectLst>
                  <a:glow rad="38100">
                    <a:schemeClr val="bg1"/>
                  </a:glow>
                  <a:outerShdw blurRad="50800" dist="50800" dir="2700000" algn="ctr" rotWithShape="0">
                    <a:schemeClr val="bg1"/>
                  </a:outerShdw>
                </a:effectLst>
              </a:defRPr>
            </a:lvl2pPr>
            <a:lvl3pPr>
              <a:defRPr sz="2400" b="1">
                <a:effectLst>
                  <a:glow rad="38100">
                    <a:schemeClr val="bg1"/>
                  </a:glow>
                  <a:outerShdw blurRad="50800" dist="50800" dir="2700000" algn="ctr" rotWithShape="0">
                    <a:schemeClr val="bg1"/>
                  </a:outerShdw>
                </a:effectLst>
              </a:defRPr>
            </a:lvl3pPr>
            <a:lvl4pPr>
              <a:defRPr sz="2000" b="1">
                <a:effectLst>
                  <a:glow rad="38100">
                    <a:schemeClr val="bg1"/>
                  </a:glow>
                  <a:outerShdw blurRad="50800" dist="50800" dir="2700000" algn="ctr" rotWithShape="0">
                    <a:schemeClr val="bg1"/>
                  </a:outerShdw>
                </a:effectLst>
              </a:defRPr>
            </a:lvl4pPr>
            <a:lvl5pPr>
              <a:defRPr sz="2000" b="1">
                <a:effectLst>
                  <a:glow rad="38100">
                    <a:schemeClr val="bg1"/>
                  </a:glow>
                  <a:outerShdw blurRad="50800" dist="50800" dir="2700000" algn="ctr" rotWithShape="0">
                    <a:schemeClr val="bg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jpeg"/><Relationship Id="rId18" Type="http://schemas.openxmlformats.org/officeDocument/2006/relationships/image" Target="../media/image20.jpeg"/><Relationship Id="rId26" Type="http://schemas.openxmlformats.org/officeDocument/2006/relationships/image" Target="../media/image28.png"/><Relationship Id="rId39" Type="http://schemas.openxmlformats.org/officeDocument/2006/relationships/image" Target="../media/image41.png"/><Relationship Id="rId3" Type="http://schemas.openxmlformats.org/officeDocument/2006/relationships/image" Target="../media/image5.jpeg"/><Relationship Id="rId21" Type="http://schemas.openxmlformats.org/officeDocument/2006/relationships/image" Target="../media/image23.jpeg"/><Relationship Id="rId34" Type="http://schemas.openxmlformats.org/officeDocument/2006/relationships/image" Target="../media/image36.jpeg"/><Relationship Id="rId42" Type="http://schemas.openxmlformats.org/officeDocument/2006/relationships/image" Target="../media/image44.jpeg"/><Relationship Id="rId47" Type="http://schemas.openxmlformats.org/officeDocument/2006/relationships/image" Target="../media/image49.jpg"/><Relationship Id="rId50" Type="http://schemas.openxmlformats.org/officeDocument/2006/relationships/image" Target="../media/image52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17" Type="http://schemas.openxmlformats.org/officeDocument/2006/relationships/image" Target="../media/image19.jpeg"/><Relationship Id="rId25" Type="http://schemas.openxmlformats.org/officeDocument/2006/relationships/image" Target="../media/image27.jpg"/><Relationship Id="rId33" Type="http://schemas.openxmlformats.org/officeDocument/2006/relationships/image" Target="../media/image35.jpeg"/><Relationship Id="rId38" Type="http://schemas.openxmlformats.org/officeDocument/2006/relationships/image" Target="../media/image40.png"/><Relationship Id="rId46" Type="http://schemas.openxmlformats.org/officeDocument/2006/relationships/image" Target="../media/image48.jpg"/><Relationship Id="rId2" Type="http://schemas.openxmlformats.org/officeDocument/2006/relationships/image" Target="../media/image4.jpeg"/><Relationship Id="rId16" Type="http://schemas.openxmlformats.org/officeDocument/2006/relationships/image" Target="../media/image18.jpeg"/><Relationship Id="rId20" Type="http://schemas.openxmlformats.org/officeDocument/2006/relationships/image" Target="../media/image22.jpeg"/><Relationship Id="rId29" Type="http://schemas.openxmlformats.org/officeDocument/2006/relationships/image" Target="../media/image31.jpg"/><Relationship Id="rId41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24" Type="http://schemas.openxmlformats.org/officeDocument/2006/relationships/image" Target="../media/image26.jpg"/><Relationship Id="rId32" Type="http://schemas.openxmlformats.org/officeDocument/2006/relationships/image" Target="../media/image34.jpeg"/><Relationship Id="rId37" Type="http://schemas.openxmlformats.org/officeDocument/2006/relationships/image" Target="../media/image39.png"/><Relationship Id="rId40" Type="http://schemas.openxmlformats.org/officeDocument/2006/relationships/image" Target="../media/image42.jpeg"/><Relationship Id="rId45" Type="http://schemas.openxmlformats.org/officeDocument/2006/relationships/image" Target="../media/image47.jpeg"/><Relationship Id="rId53" Type="http://schemas.openxmlformats.org/officeDocument/2006/relationships/image" Target="../media/image55.jpeg"/><Relationship Id="rId5" Type="http://schemas.openxmlformats.org/officeDocument/2006/relationships/image" Target="../media/image7.jpeg"/><Relationship Id="rId15" Type="http://schemas.openxmlformats.org/officeDocument/2006/relationships/image" Target="../media/image17.jpeg"/><Relationship Id="rId23" Type="http://schemas.openxmlformats.org/officeDocument/2006/relationships/image" Target="../media/image25.jpg"/><Relationship Id="rId28" Type="http://schemas.openxmlformats.org/officeDocument/2006/relationships/image" Target="../media/image30.jpeg"/><Relationship Id="rId36" Type="http://schemas.openxmlformats.org/officeDocument/2006/relationships/image" Target="../media/image38.png"/><Relationship Id="rId49" Type="http://schemas.openxmlformats.org/officeDocument/2006/relationships/image" Target="../media/image51.jpeg"/><Relationship Id="rId10" Type="http://schemas.openxmlformats.org/officeDocument/2006/relationships/image" Target="../media/image12.jpeg"/><Relationship Id="rId19" Type="http://schemas.openxmlformats.org/officeDocument/2006/relationships/image" Target="../media/image21.png"/><Relationship Id="rId31" Type="http://schemas.openxmlformats.org/officeDocument/2006/relationships/image" Target="../media/image33.png"/><Relationship Id="rId44" Type="http://schemas.openxmlformats.org/officeDocument/2006/relationships/image" Target="../media/image46.jpeg"/><Relationship Id="rId52" Type="http://schemas.openxmlformats.org/officeDocument/2006/relationships/image" Target="../media/image54.jpeg"/><Relationship Id="rId4" Type="http://schemas.openxmlformats.org/officeDocument/2006/relationships/image" Target="../media/image6.jpeg"/><Relationship Id="rId9" Type="http://schemas.openxmlformats.org/officeDocument/2006/relationships/image" Target="../media/image11.JPG"/><Relationship Id="rId14" Type="http://schemas.openxmlformats.org/officeDocument/2006/relationships/image" Target="../media/image16.jpg"/><Relationship Id="rId22" Type="http://schemas.openxmlformats.org/officeDocument/2006/relationships/image" Target="../media/image24.jpeg"/><Relationship Id="rId27" Type="http://schemas.openxmlformats.org/officeDocument/2006/relationships/image" Target="../media/image29.jpg"/><Relationship Id="rId30" Type="http://schemas.openxmlformats.org/officeDocument/2006/relationships/image" Target="../media/image32.jpg"/><Relationship Id="rId35" Type="http://schemas.openxmlformats.org/officeDocument/2006/relationships/image" Target="../media/image37.jpeg"/><Relationship Id="rId43" Type="http://schemas.openxmlformats.org/officeDocument/2006/relationships/image" Target="../media/image45.jpeg"/><Relationship Id="rId48" Type="http://schemas.openxmlformats.org/officeDocument/2006/relationships/image" Target="../media/image50.jpeg"/><Relationship Id="rId8" Type="http://schemas.openxmlformats.org/officeDocument/2006/relationships/image" Target="../media/image10.JPG"/><Relationship Id="rId51" Type="http://schemas.openxmlformats.org/officeDocument/2006/relationships/image" Target="../media/image5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90" b="7777"/>
          <a:stretch/>
        </p:blipFill>
        <p:spPr>
          <a:xfrm>
            <a:off x="4079018" y="0"/>
            <a:ext cx="5064982" cy="32078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604" y="3207822"/>
            <a:ext cx="4866904" cy="36501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300" y="3208401"/>
            <a:ext cx="4866132" cy="36495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37"/>
          <a:stretch/>
        </p:blipFill>
        <p:spPr>
          <a:xfrm>
            <a:off x="-10668" y="-2"/>
            <a:ext cx="4572000" cy="320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93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381000" y="1524000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4389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39" name="Picture 38" descr="Mission Sunday - without date and sub.jpg"/>
          <p:cNvPicPr>
            <a:picLocks noChangeAspect="1"/>
          </p:cNvPicPr>
          <p:nvPr/>
        </p:nvPicPr>
        <p:blipFill>
          <a:blip r:embed="rId2" cstate="print"/>
          <a:srcRect b="31429"/>
          <a:stretch>
            <a:fillRect/>
          </a:stretch>
        </p:blipFill>
        <p:spPr>
          <a:xfrm>
            <a:off x="6477000" y="0"/>
            <a:ext cx="2667000" cy="1219200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cxnSp>
        <p:nvCxnSpPr>
          <p:cNvPr id="42" name="Straight Connector 41"/>
          <p:cNvCxnSpPr/>
          <p:nvPr/>
        </p:nvCxnSpPr>
        <p:spPr>
          <a:xfrm>
            <a:off x="1143000" y="4191000"/>
            <a:ext cx="71628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2590800" y="2438400"/>
            <a:ext cx="42672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4724400" y="32766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3276600" y="4191000"/>
            <a:ext cx="0" cy="83820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6172200" y="4191000"/>
            <a:ext cx="0" cy="82917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endCxn id="5" idx="3"/>
          </p:cNvCxnSpPr>
          <p:nvPr/>
        </p:nvCxnSpPr>
        <p:spPr>
          <a:xfrm flipV="1">
            <a:off x="1905000" y="3274368"/>
            <a:ext cx="5669859" cy="22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V="1">
            <a:off x="4730496" y="2438400"/>
            <a:ext cx="0" cy="8382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730496" y="2438400"/>
            <a:ext cx="23561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Christian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Courier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29200"/>
            <a:ext cx="8686800" cy="182880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762000" y="6472535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Nnanna</a:t>
            </a: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Aforji</a:t>
            </a: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(Nigeria)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495800" y="6477000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Tamuka</a:t>
            </a: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Arunashe</a:t>
            </a: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(Zimbabwe)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62000" y="61722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Robert Martin (Pacific)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4495800" y="6176665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Joey Treat (Pacific)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762000" y="58674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Wayne Parker (Pacific)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4495800" y="5871865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Mauricio </a:t>
            </a:r>
            <a:r>
              <a:rPr lang="en-US" sz="2400" b="1" dirty="0" err="1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Yegros</a:t>
            </a: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(Coral Springs)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762000" y="55626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Douglas Alvarenga </a:t>
            </a:r>
          </a:p>
        </p:txBody>
      </p:sp>
      <p:sp>
        <p:nvSpPr>
          <p:cNvPr id="76" name="TextBox 75"/>
          <p:cNvSpPr txBox="1"/>
          <p:nvPr/>
        </p:nvSpPr>
        <p:spPr>
          <a:xfrm rot="16200000">
            <a:off x="-421333" y="5750867"/>
            <a:ext cx="1295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chemeClr val="bg1"/>
                  </a:outerShdw>
                </a:effectLst>
              </a:rPr>
              <a:t> $77,200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4501768" y="5555903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Apologetics Press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4495801" y="5257800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Josh Blackmer to Easter Island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762000" y="5255568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Sr. High Mission Trip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773052" y="4948535"/>
            <a:ext cx="6770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House to House/Heart to Heart</a:t>
            </a: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(Monthly)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381000" y="3124200"/>
            <a:ext cx="1439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chemeClr val="bg1"/>
                  </a:outerShdw>
                </a:effectLst>
              </a:rPr>
              <a:t> $108,300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4724400" y="3276600"/>
            <a:ext cx="3192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Tavaro</a:t>
            </a: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 Hanna: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Bahamas Mission Work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1371601" y="3276600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Brad Shelt: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School of Preaching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-72651" y="4038600"/>
            <a:ext cx="1291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chemeClr val="bg1"/>
                  </a:outerShdw>
                </a:effectLst>
              </a:rPr>
              <a:t> $98,700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990600" y="4191000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Bibles for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Easter Island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3200400" y="4191000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Special Requests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for Mission Trips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6324600" y="4191000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Local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Evangelism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2362200" y="2438400"/>
            <a:ext cx="2402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Assist Spanish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Congregation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1149459" y="2281535"/>
            <a:ext cx="1441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chemeClr val="bg1"/>
                  </a:outerShdw>
                </a:effectLst>
              </a:rPr>
              <a:t> $116,300</a:t>
            </a:r>
          </a:p>
        </p:txBody>
      </p:sp>
      <p:sp>
        <p:nvSpPr>
          <p:cNvPr id="2" name="Rectangle 1"/>
          <p:cNvSpPr/>
          <p:nvPr/>
        </p:nvSpPr>
        <p:spPr>
          <a:xfrm>
            <a:off x="-4465" y="1295400"/>
            <a:ext cx="9148465" cy="986135"/>
          </a:xfrm>
          <a:prstGeom prst="rect">
            <a:avLst/>
          </a:prstGeom>
          <a:solidFill>
            <a:schemeClr val="bg1"/>
          </a:solidFill>
          <a:ln w="38100">
            <a:solidFill>
              <a:srgbClr val="2769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27697B"/>
                </a:solidFill>
                <a:latin typeface="Lucida Sans" panose="020B0602030504020204" pitchFamily="34" charset="0"/>
              </a:rPr>
              <a:t>Christian</a:t>
            </a:r>
            <a:r>
              <a:rPr lang="en-US" sz="4000" b="1" dirty="0">
                <a:solidFill>
                  <a:srgbClr val="27697B"/>
                </a:solidFill>
                <a:latin typeface="Lucida Calligraphy" panose="03010101010101010101" pitchFamily="66" charset="0"/>
              </a:rPr>
              <a:t>Courier</a:t>
            </a:r>
            <a:r>
              <a:rPr lang="en-US" sz="4000" b="1" dirty="0">
                <a:solidFill>
                  <a:srgbClr val="27697B"/>
                </a:solidFill>
                <a:latin typeface="Lucida Sans" panose="020B0602030504020204" pitchFamily="34" charset="0"/>
              </a:rPr>
              <a:t>.com</a:t>
            </a:r>
          </a:p>
        </p:txBody>
      </p:sp>
    </p:spTree>
    <p:extLst>
      <p:ext uri="{BB962C8B-B14F-4D97-AF65-F5344CB8AC3E}">
        <p14:creationId xmlns:p14="http://schemas.microsoft.com/office/powerpoint/2010/main" val="6381628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381000" y="1524000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4389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39" name="Picture 38" descr="Mission Sunday - without date and sub.jpg"/>
          <p:cNvPicPr>
            <a:picLocks noChangeAspect="1"/>
          </p:cNvPicPr>
          <p:nvPr/>
        </p:nvPicPr>
        <p:blipFill>
          <a:blip r:embed="rId2" cstate="print"/>
          <a:srcRect b="31429"/>
          <a:stretch>
            <a:fillRect/>
          </a:stretch>
        </p:blipFill>
        <p:spPr>
          <a:xfrm>
            <a:off x="6477000" y="0"/>
            <a:ext cx="2667000" cy="1219200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cxnSp>
        <p:nvCxnSpPr>
          <p:cNvPr id="42" name="Straight Connector 41"/>
          <p:cNvCxnSpPr/>
          <p:nvPr/>
        </p:nvCxnSpPr>
        <p:spPr>
          <a:xfrm>
            <a:off x="1143000" y="4191000"/>
            <a:ext cx="71628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2590800" y="2438400"/>
            <a:ext cx="42672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4724400" y="32766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2977896" y="1524000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“In Search”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TV Program</a:t>
            </a:r>
          </a:p>
        </p:txBody>
      </p:sp>
      <p:cxnSp>
        <p:nvCxnSpPr>
          <p:cNvPr id="68" name="Straight Connector 67"/>
          <p:cNvCxnSpPr>
            <a:endCxn id="13" idx="2"/>
          </p:cNvCxnSpPr>
          <p:nvPr/>
        </p:nvCxnSpPr>
        <p:spPr>
          <a:xfrm flipV="1">
            <a:off x="4727448" y="15240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3276600" y="4191000"/>
            <a:ext cx="0" cy="83820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1911459" y="1371600"/>
            <a:ext cx="1441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chemeClr val="bg1"/>
                  </a:outerShdw>
                </a:effectLst>
              </a:rPr>
              <a:t> $123,300</a:t>
            </a:r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6172200" y="4191000"/>
            <a:ext cx="0" cy="82917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endCxn id="5" idx="3"/>
          </p:cNvCxnSpPr>
          <p:nvPr/>
        </p:nvCxnSpPr>
        <p:spPr>
          <a:xfrm flipV="1">
            <a:off x="1905000" y="3274368"/>
            <a:ext cx="5669859" cy="22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V="1">
            <a:off x="4730496" y="2438400"/>
            <a:ext cx="0" cy="8382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29200"/>
            <a:ext cx="8686800" cy="1828800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762000" y="6472535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Nnanna</a:t>
            </a: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Aforji</a:t>
            </a: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(Nigeria)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495800" y="6477000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Tamuka</a:t>
            </a: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Arunashe</a:t>
            </a: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(Zimbabwe)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762000" y="61722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Robert Martin (Pacific)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4495800" y="6176665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Joey Treat (Pacific)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762000" y="58674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Wayne Parker (Pacific)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4495800" y="5871865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Mauricio </a:t>
            </a:r>
            <a:r>
              <a:rPr lang="en-US" sz="2400" b="1" dirty="0" err="1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Yegros</a:t>
            </a: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(Coral Springs)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762000" y="55626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Douglas Alvarenga </a:t>
            </a:r>
          </a:p>
        </p:txBody>
      </p:sp>
      <p:sp>
        <p:nvSpPr>
          <p:cNvPr id="76" name="TextBox 75"/>
          <p:cNvSpPr txBox="1"/>
          <p:nvPr/>
        </p:nvSpPr>
        <p:spPr>
          <a:xfrm rot="16200000">
            <a:off x="-421333" y="5750867"/>
            <a:ext cx="1295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chemeClr val="bg1"/>
                  </a:outerShdw>
                </a:effectLst>
              </a:rPr>
              <a:t> $77,200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4501768" y="5555903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Apologetics Press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4495801" y="5257800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Josh Blackmer to Easter Island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762000" y="5255568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Sr. High Mission Trip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773052" y="4948535"/>
            <a:ext cx="6770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House to House/Heart to Heart</a:t>
            </a: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(Monthly)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4730496" y="2438400"/>
            <a:ext cx="23561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Christian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Courier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381000" y="3124200"/>
            <a:ext cx="1439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chemeClr val="bg1"/>
                  </a:outerShdw>
                </a:effectLst>
              </a:rPr>
              <a:t> $108,300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4724400" y="3276600"/>
            <a:ext cx="3192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Tavaro</a:t>
            </a: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 Hanna: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Bahamas Mission Work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1371601" y="3276600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Brad Shelt: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School of Preaching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-72651" y="4038600"/>
            <a:ext cx="1291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chemeClr val="bg1"/>
                  </a:outerShdw>
                </a:effectLst>
              </a:rPr>
              <a:t> $98,700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990600" y="4191000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Bibles for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Easter Island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3200400" y="4191000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Special Requests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for Mission Trips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6324600" y="4191000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Local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Evangelism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2362200" y="2438400"/>
            <a:ext cx="2402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Assist Spanish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Congregation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1149459" y="2281535"/>
            <a:ext cx="1441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chemeClr val="bg1"/>
                  </a:outerShdw>
                </a:effectLst>
              </a:rPr>
              <a:t> $116,300</a:t>
            </a:r>
          </a:p>
        </p:txBody>
      </p:sp>
    </p:spTree>
    <p:extLst>
      <p:ext uri="{BB962C8B-B14F-4D97-AF65-F5344CB8AC3E}">
        <p14:creationId xmlns:p14="http://schemas.microsoft.com/office/powerpoint/2010/main" val="8098997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71" grpId="0"/>
      <p:bldP spid="7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searchtv.org/images/slides/slide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83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-609600" y="4114800"/>
            <a:ext cx="9601200" cy="11340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5" name="Picture 5" descr="WGN-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532" y="4114900"/>
            <a:ext cx="2980468" cy="1674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6" name="Picture 6" descr="Sanders, Phil 20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" r="7655"/>
          <a:stretch>
            <a:fillRect/>
          </a:stretch>
        </p:blipFill>
        <p:spPr bwMode="auto">
          <a:xfrm>
            <a:off x="0" y="2980794"/>
            <a:ext cx="2595237" cy="331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273225"/>
            <a:ext cx="251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Phil Sanders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00400" y="4114800"/>
            <a:ext cx="29337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000" b="1" dirty="0">
                <a:solidFill>
                  <a:srgbClr val="000099"/>
                </a:solidFill>
              </a:rPr>
              <a:t>Sunday Mornings </a:t>
            </a:r>
          </a:p>
          <a:p>
            <a:pPr algn="ctr">
              <a:lnSpc>
                <a:spcPct val="90000"/>
              </a:lnSpc>
            </a:pPr>
            <a:r>
              <a:rPr lang="en-US" sz="4000" b="1" dirty="0">
                <a:solidFill>
                  <a:srgbClr val="000099"/>
                </a:solidFill>
              </a:rPr>
              <a:t>at 7:00 a.m.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71800" y="5931210"/>
            <a:ext cx="6172199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200" b="1" i="1" dirty="0">
                <a:solidFill>
                  <a:srgbClr val="000099"/>
                </a:solidFill>
              </a:rPr>
              <a:t>Reaching 100 million of 118 million homes in America every week</a:t>
            </a:r>
          </a:p>
        </p:txBody>
      </p:sp>
    </p:spTree>
    <p:extLst>
      <p:ext uri="{BB962C8B-B14F-4D97-AF65-F5344CB8AC3E}">
        <p14:creationId xmlns:p14="http://schemas.microsoft.com/office/powerpoint/2010/main" val="360960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381000" y="1524000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4389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39" name="Picture 38" descr="Mission Sunday - without date and sub.jpg"/>
          <p:cNvPicPr>
            <a:picLocks noChangeAspect="1"/>
          </p:cNvPicPr>
          <p:nvPr/>
        </p:nvPicPr>
        <p:blipFill>
          <a:blip r:embed="rId2" cstate="print"/>
          <a:srcRect b="31429"/>
          <a:stretch>
            <a:fillRect/>
          </a:stretch>
        </p:blipFill>
        <p:spPr>
          <a:xfrm>
            <a:off x="6477000" y="0"/>
            <a:ext cx="2667000" cy="1219200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cxnSp>
        <p:nvCxnSpPr>
          <p:cNvPr id="42" name="Straight Connector 41"/>
          <p:cNvCxnSpPr/>
          <p:nvPr/>
        </p:nvCxnSpPr>
        <p:spPr>
          <a:xfrm>
            <a:off x="1143000" y="4191000"/>
            <a:ext cx="71628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2590800" y="2438400"/>
            <a:ext cx="42672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4724400" y="32766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4724400" y="1524000"/>
            <a:ext cx="1676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Tracts for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Puerto Rico</a:t>
            </a:r>
          </a:p>
        </p:txBody>
      </p:sp>
      <p:cxnSp>
        <p:nvCxnSpPr>
          <p:cNvPr id="68" name="Straight Connector 67"/>
          <p:cNvCxnSpPr>
            <a:endCxn id="13" idx="2"/>
          </p:cNvCxnSpPr>
          <p:nvPr/>
        </p:nvCxnSpPr>
        <p:spPr>
          <a:xfrm flipV="1">
            <a:off x="4727448" y="15240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3276600" y="4191000"/>
            <a:ext cx="0" cy="83820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6172200" y="4191000"/>
            <a:ext cx="0" cy="82917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endCxn id="5" idx="3"/>
          </p:cNvCxnSpPr>
          <p:nvPr/>
        </p:nvCxnSpPr>
        <p:spPr>
          <a:xfrm flipV="1">
            <a:off x="1905000" y="3274368"/>
            <a:ext cx="5669859" cy="22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V="1">
            <a:off x="4730496" y="2438400"/>
            <a:ext cx="0" cy="8382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4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29200"/>
            <a:ext cx="8686800" cy="1828800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762000" y="6472535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Nnanna</a:t>
            </a: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Aforji</a:t>
            </a: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(Nigeria)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4495800" y="6477000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Tamuka</a:t>
            </a: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Arunashe</a:t>
            </a: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(Zimbabwe)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762000" y="61722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Robert Martin (Pacific)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4495800" y="6176665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Joey Treat (Pacific)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762000" y="58674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Wayne Parker (Pacific)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495800" y="5871865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Mauricio </a:t>
            </a:r>
            <a:r>
              <a:rPr lang="en-US" sz="2400" b="1" dirty="0" err="1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Yegros</a:t>
            </a: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(Coral Springs)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762000" y="55626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Douglas Alvarenga </a:t>
            </a:r>
          </a:p>
        </p:txBody>
      </p:sp>
      <p:sp>
        <p:nvSpPr>
          <p:cNvPr id="78" name="TextBox 77"/>
          <p:cNvSpPr txBox="1"/>
          <p:nvPr/>
        </p:nvSpPr>
        <p:spPr>
          <a:xfrm rot="16200000">
            <a:off x="-421333" y="5750867"/>
            <a:ext cx="1295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chemeClr val="bg1"/>
                  </a:outerShdw>
                </a:effectLst>
              </a:rPr>
              <a:t> $77,200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4501768" y="5555903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Apologetics Press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4495801" y="5257800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Josh Blackmer to Easter Island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762000" y="5255568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Sr. High Mission Trip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773052" y="4948535"/>
            <a:ext cx="6770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House to House/Heart to Heart</a:t>
            </a: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(Monthly)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2977896" y="1524000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“In Search”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TV Program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1911459" y="1371600"/>
            <a:ext cx="1441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chemeClr val="bg1"/>
                  </a:outerShdw>
                </a:effectLst>
              </a:rPr>
              <a:t> $123,300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4730496" y="2438400"/>
            <a:ext cx="23561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Christian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Courier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381000" y="3124200"/>
            <a:ext cx="1439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chemeClr val="bg1"/>
                  </a:outerShdw>
                </a:effectLst>
              </a:rPr>
              <a:t> $108,300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4724400" y="3276600"/>
            <a:ext cx="3192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Tavaro</a:t>
            </a: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 Hanna: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Bahamas Mission Work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1371601" y="3276600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Brad Shelt: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School of Preaching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-72651" y="4038600"/>
            <a:ext cx="1291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chemeClr val="bg1"/>
                  </a:outerShdw>
                </a:effectLst>
              </a:rPr>
              <a:t> $98,700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990600" y="4191000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Bibles for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Easter Island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3200400" y="4191000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Special Requests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for Mission Trips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6324600" y="4191000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Local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Evangelism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2362200" y="2438400"/>
            <a:ext cx="2402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Assist Spanish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Congregation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1149459" y="2281535"/>
            <a:ext cx="1441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chemeClr val="bg1"/>
                  </a:outerShdw>
                </a:effectLst>
              </a:rPr>
              <a:t> $116,300</a:t>
            </a:r>
          </a:p>
        </p:txBody>
      </p:sp>
    </p:spTree>
    <p:extLst>
      <p:ext uri="{BB962C8B-B14F-4D97-AF65-F5344CB8AC3E}">
        <p14:creationId xmlns:p14="http://schemas.microsoft.com/office/powerpoint/2010/main" val="28297789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307" y="10886"/>
            <a:ext cx="2747010" cy="42672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09"/>
          <a:stretch/>
        </p:blipFill>
        <p:spPr>
          <a:xfrm>
            <a:off x="641032" y="847634"/>
            <a:ext cx="2702560" cy="42672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1486399" y="1684382"/>
            <a:ext cx="2747009" cy="42672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2648915" y="2590800"/>
            <a:ext cx="2747009" cy="42672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0" r="26667"/>
          <a:stretch/>
        </p:blipFill>
        <p:spPr>
          <a:xfrm>
            <a:off x="4479126" y="10886"/>
            <a:ext cx="1601047" cy="377758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0" r="26667"/>
          <a:stretch/>
        </p:blipFill>
        <p:spPr>
          <a:xfrm>
            <a:off x="5196523" y="1066800"/>
            <a:ext cx="1601047" cy="377758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67"/>
          <a:stretch/>
        </p:blipFill>
        <p:spPr>
          <a:xfrm>
            <a:off x="6797570" y="40397"/>
            <a:ext cx="1601047" cy="377758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r="53333"/>
          <a:stretch/>
        </p:blipFill>
        <p:spPr>
          <a:xfrm>
            <a:off x="7510296" y="1066800"/>
            <a:ext cx="1601047" cy="377758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33"/>
          <a:stretch/>
        </p:blipFill>
        <p:spPr>
          <a:xfrm>
            <a:off x="5794268" y="2770293"/>
            <a:ext cx="1652693" cy="377758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8629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381000" y="1524000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4389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39" name="Picture 38" descr="Mission Sunday - without date and sub.jpg"/>
          <p:cNvPicPr>
            <a:picLocks noChangeAspect="1"/>
          </p:cNvPicPr>
          <p:nvPr/>
        </p:nvPicPr>
        <p:blipFill>
          <a:blip r:embed="rId2" cstate="print"/>
          <a:srcRect b="31429"/>
          <a:stretch>
            <a:fillRect/>
          </a:stretch>
        </p:blipFill>
        <p:spPr>
          <a:xfrm>
            <a:off x="6477000" y="0"/>
            <a:ext cx="2667000" cy="1219200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cxnSp>
        <p:nvCxnSpPr>
          <p:cNvPr id="42" name="Straight Connector 41"/>
          <p:cNvCxnSpPr/>
          <p:nvPr/>
        </p:nvCxnSpPr>
        <p:spPr>
          <a:xfrm>
            <a:off x="1143000" y="4191000"/>
            <a:ext cx="71628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2590800" y="2438400"/>
            <a:ext cx="42672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4724400" y="32766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4724400" y="1524000"/>
            <a:ext cx="1676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Tracts for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Puerto Rico</a:t>
            </a:r>
          </a:p>
        </p:txBody>
      </p:sp>
      <p:cxnSp>
        <p:nvCxnSpPr>
          <p:cNvPr id="68" name="Straight Connector 67"/>
          <p:cNvCxnSpPr>
            <a:endCxn id="13" idx="2"/>
          </p:cNvCxnSpPr>
          <p:nvPr/>
        </p:nvCxnSpPr>
        <p:spPr>
          <a:xfrm flipV="1">
            <a:off x="4727448" y="15240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3276600" y="4191000"/>
            <a:ext cx="0" cy="83820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6172200" y="4191000"/>
            <a:ext cx="0" cy="82917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endCxn id="5" idx="3"/>
          </p:cNvCxnSpPr>
          <p:nvPr/>
        </p:nvCxnSpPr>
        <p:spPr>
          <a:xfrm flipV="1">
            <a:off x="1905000" y="3274368"/>
            <a:ext cx="5669859" cy="22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V="1">
            <a:off x="4730496" y="2438400"/>
            <a:ext cx="0" cy="8382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3036188" y="431111"/>
            <a:ext cx="1482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chemeClr val="bg1"/>
                  </a:outerShdw>
                </a:effectLst>
              </a:rPr>
              <a:t> $+++,+++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4343400" y="457200"/>
            <a:ext cx="762000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+</a:t>
            </a:r>
          </a:p>
          <a:p>
            <a:pPr algn="ctr">
              <a:lnSpc>
                <a:spcPct val="85000"/>
              </a:lnSpc>
            </a:pP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+</a:t>
            </a:r>
          </a:p>
          <a:p>
            <a:pPr algn="ctr">
              <a:lnSpc>
                <a:spcPct val="85000"/>
              </a:lnSpc>
            </a:pP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+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29200"/>
            <a:ext cx="8686800" cy="1828800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762000" y="6472535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Nnanna</a:t>
            </a: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Aforji</a:t>
            </a: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(Nigeria)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4495800" y="6477000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Tamuka</a:t>
            </a: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Arunashe</a:t>
            </a: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(Zimbabwe)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762000" y="61722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Robert Martin (Pacific)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4495800" y="6176665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Joey Treat (Pacific)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762000" y="58674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Wayne Parker (Pacific)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495800" y="5871865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Mauricio </a:t>
            </a:r>
            <a:r>
              <a:rPr lang="en-US" sz="2400" b="1" dirty="0" err="1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Yegros</a:t>
            </a: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(Coral Springs)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762000" y="55626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Douglas Alvarenga </a:t>
            </a:r>
          </a:p>
        </p:txBody>
      </p:sp>
      <p:sp>
        <p:nvSpPr>
          <p:cNvPr id="78" name="TextBox 77"/>
          <p:cNvSpPr txBox="1"/>
          <p:nvPr/>
        </p:nvSpPr>
        <p:spPr>
          <a:xfrm rot="16200000">
            <a:off x="-421333" y="5750867"/>
            <a:ext cx="1295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chemeClr val="bg1"/>
                  </a:outerShdw>
                </a:effectLst>
              </a:rPr>
              <a:t> $77,200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4501768" y="5555903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Apologetics Press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4495801" y="5257800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Josh Blackmer to Easter Island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762000" y="5255568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Sr. High Mission Trip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773052" y="4948535"/>
            <a:ext cx="6770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House to House/Heart to Heart</a:t>
            </a: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(Monthly)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2977896" y="1524000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“In Search”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TV Program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1911459" y="1371600"/>
            <a:ext cx="1441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chemeClr val="bg1"/>
                  </a:outerShdw>
                </a:effectLst>
              </a:rPr>
              <a:t> $123,300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4730496" y="2438400"/>
            <a:ext cx="23561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Christian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Courier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381000" y="3124200"/>
            <a:ext cx="1439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chemeClr val="bg1"/>
                  </a:outerShdw>
                </a:effectLst>
              </a:rPr>
              <a:t> $108,300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4724400" y="3276600"/>
            <a:ext cx="3192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Tavaro</a:t>
            </a: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 Hanna: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Bahamas Mission Work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1371601" y="3276600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Brad Shelt: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School of Preaching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-72651" y="4038600"/>
            <a:ext cx="1291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chemeClr val="bg1"/>
                  </a:outerShdw>
                </a:effectLst>
              </a:rPr>
              <a:t> $98,700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990600" y="4191000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Bibles for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Easter Island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3200400" y="4191000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Special Requests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for Mission Trips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6324600" y="4191000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Local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Evangelism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2362200" y="2438400"/>
            <a:ext cx="2402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Assist Spanish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Congregation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1149459" y="2281535"/>
            <a:ext cx="1441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chemeClr val="bg1"/>
                  </a:outerShdw>
                </a:effectLst>
              </a:rPr>
              <a:t> $116,300</a:t>
            </a:r>
          </a:p>
        </p:txBody>
      </p:sp>
    </p:spTree>
    <p:extLst>
      <p:ext uri="{BB962C8B-B14F-4D97-AF65-F5344CB8AC3E}">
        <p14:creationId xmlns:p14="http://schemas.microsoft.com/office/powerpoint/2010/main" val="27016531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98" grpId="1"/>
      <p:bldP spid="99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globe.jpg"/>
          <p:cNvPicPr>
            <a:picLocks noChangeAspect="1"/>
          </p:cNvPicPr>
          <p:nvPr/>
        </p:nvPicPr>
        <p:blipFill>
          <a:blip r:embed="rId2" cstate="print"/>
          <a:srcRect l="13730"/>
          <a:stretch>
            <a:fillRect/>
          </a:stretch>
        </p:blipFill>
        <p:spPr>
          <a:xfrm>
            <a:off x="-3962400" y="914400"/>
            <a:ext cx="1981200" cy="23774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77508" y="-4165"/>
            <a:ext cx="477784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cap="small" dirty="0">
                <a:ln w="11430"/>
                <a:solidFill>
                  <a:srgbClr val="325A8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pperplate Gothic Bold" pitchFamily="34" charset="0"/>
              </a:rPr>
              <a:t>Mission Sunday</a:t>
            </a:r>
          </a:p>
        </p:txBody>
      </p:sp>
      <p:sp>
        <p:nvSpPr>
          <p:cNvPr id="8" name="Rectangle 7"/>
          <p:cNvSpPr/>
          <p:nvPr/>
        </p:nvSpPr>
        <p:spPr>
          <a:xfrm>
            <a:off x="152400" y="128236"/>
            <a:ext cx="354135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4F7FD0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  <a:latin typeface="Lucida Calligraphy" pitchFamily="66" charset="0"/>
              </a:rPr>
              <a:t>The Purpose of </a:t>
            </a:r>
            <a:endParaRPr lang="en-US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4F7FD0"/>
              </a:solidFill>
              <a:effectLst>
                <a:outerShdw blurRad="50800" dist="50800" dir="2700000" algn="ctr" rotWithShape="0">
                  <a:schemeClr val="tx1"/>
                </a:outerShdw>
              </a:effectLst>
              <a:latin typeface="Lucida Calligraphy" pitchFamily="66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066800" y="3123827"/>
            <a:ext cx="7010400" cy="0"/>
          </a:xfrm>
          <a:prstGeom prst="line">
            <a:avLst/>
          </a:prstGeom>
          <a:ln w="31750">
            <a:solidFill>
              <a:srgbClr val="325A8C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81000" y="3428627"/>
            <a:ext cx="8458200" cy="3124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  <a:tabLst>
                <a:tab pos="5486400" algn="l"/>
              </a:tabLst>
            </a:pPr>
            <a:r>
              <a:rPr lang="en-US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Believe Jesus is God’s Son</a:t>
            </a:r>
            <a:r>
              <a:rPr lang="en-US" sz="3200" b="1" dirty="0"/>
              <a:t>	John 8:24</a:t>
            </a:r>
          </a:p>
          <a:p>
            <a:pPr>
              <a:lnSpc>
                <a:spcPct val="125000"/>
              </a:lnSpc>
              <a:tabLst>
                <a:tab pos="5486400" algn="l"/>
              </a:tabLst>
            </a:pPr>
            <a:r>
              <a:rPr lang="en-US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Repent/Turn from your sins</a:t>
            </a:r>
            <a:r>
              <a:rPr lang="en-US" sz="3200" b="1" dirty="0"/>
              <a:t>	Acts 2:38</a:t>
            </a:r>
          </a:p>
          <a:p>
            <a:pPr>
              <a:lnSpc>
                <a:spcPct val="125000"/>
              </a:lnSpc>
              <a:tabLst>
                <a:tab pos="5486400" algn="l"/>
              </a:tabLst>
            </a:pPr>
            <a:r>
              <a:rPr lang="en-US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Confess your faith</a:t>
            </a:r>
            <a:r>
              <a:rPr lang="en-US" sz="3200" b="1" dirty="0"/>
              <a:t>	Romans 10:9</a:t>
            </a:r>
          </a:p>
          <a:p>
            <a:pPr>
              <a:lnSpc>
                <a:spcPct val="125000"/>
              </a:lnSpc>
              <a:tabLst>
                <a:tab pos="5486400" algn="l"/>
              </a:tabLst>
            </a:pPr>
            <a:r>
              <a:rPr lang="en-US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 baptized</a:t>
            </a:r>
            <a:r>
              <a:rPr lang="en-US" sz="3200" b="1" dirty="0"/>
              <a:t>	Mark 16:16</a:t>
            </a:r>
          </a:p>
          <a:p>
            <a:pPr>
              <a:lnSpc>
                <a:spcPct val="125000"/>
              </a:lnSpc>
              <a:tabLst>
                <a:tab pos="5486400" algn="l"/>
              </a:tabLst>
            </a:pPr>
            <a:r>
              <a:rPr lang="en-US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Live faithfully</a:t>
            </a:r>
            <a:r>
              <a:rPr lang="en-US" sz="3200" b="1" dirty="0"/>
              <a:t>	Revelation 2:10</a:t>
            </a:r>
          </a:p>
        </p:txBody>
      </p:sp>
      <p:sp>
        <p:nvSpPr>
          <p:cNvPr id="7" name="Rectangle 6"/>
          <p:cNvSpPr/>
          <p:nvPr/>
        </p:nvSpPr>
        <p:spPr>
          <a:xfrm>
            <a:off x="5257800" y="1542115"/>
            <a:ext cx="167706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4F7FD0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  <a:latin typeface="Lucida Calligraphy" pitchFamily="66" charset="0"/>
              </a:rPr>
              <a:t>Souls!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4F7FD0"/>
              </a:solidFill>
              <a:effectLst>
                <a:outerShdw blurRad="50800" dist="50800" dir="2700000" algn="ctr" rotWithShape="0">
                  <a:schemeClr val="tx1"/>
                </a:outerShdw>
              </a:effectLst>
              <a:latin typeface="Lucida Calligraphy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72856" y="1425244"/>
            <a:ext cx="173611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cap="small" dirty="0">
                <a:ln w="11430"/>
                <a:solidFill>
                  <a:srgbClr val="325A8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pperplate Gothic Bold" pitchFamily="34" charset="0"/>
              </a:rPr>
              <a:t>Save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672856" y="712739"/>
            <a:ext cx="364234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400" b="1" cap="small" dirty="0">
                <a:ln w="11430"/>
                <a:solidFill>
                  <a:srgbClr val="325A8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pperplate Gothic Bold" pitchFamily="34" charset="0"/>
              </a:rPr>
              <a:t>The Gospel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2400" y="845140"/>
            <a:ext cx="354135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4F7FD0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  <a:latin typeface="Lucida Calligraphy" pitchFamily="66" charset="0"/>
              </a:rPr>
              <a:t>The Purpose of </a:t>
            </a:r>
            <a:endParaRPr lang="en-US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4F7FD0"/>
              </a:solidFill>
              <a:effectLst>
                <a:outerShdw blurRad="50800" dist="50800" dir="2700000" algn="ctr" rotWithShape="0">
                  <a:schemeClr val="tx1"/>
                </a:outerShdw>
              </a:effectLst>
              <a:latin typeface="Lucida Calligraphy" pitchFamily="66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14600" y="1548825"/>
            <a:ext cx="10887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4F7FD0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  <a:latin typeface="Lucida Calligraphy" pitchFamily="66" charset="0"/>
              </a:rPr>
              <a:t>is to</a:t>
            </a:r>
            <a:endParaRPr lang="en-US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4F7FD0"/>
              </a:solidFill>
              <a:effectLst>
                <a:outerShdw blurRad="50800" dist="50800" dir="2700000" algn="ctr" rotWithShape="0">
                  <a:schemeClr val="tx1"/>
                </a:outerShdw>
              </a:effectLst>
              <a:latin typeface="Lucida Calligraphy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672856" y="2126159"/>
            <a:ext cx="239014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400" b="1" cap="small" dirty="0">
                <a:ln w="11430"/>
                <a:solidFill>
                  <a:srgbClr val="325A8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pperplate Gothic Bold" pitchFamily="34" charset="0"/>
              </a:rPr>
              <a:t>Saved?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616918" y="2249740"/>
            <a:ext cx="198644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4F7FD0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  <a:latin typeface="Lucida Calligraphy" pitchFamily="66" charset="0"/>
              </a:rPr>
              <a:t>Are you</a:t>
            </a:r>
            <a:endParaRPr lang="en-US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4F7FD0"/>
              </a:solidFill>
              <a:effectLst>
                <a:outerShdw blurRad="50800" dist="50800" dir="2700000" algn="ctr" rotWithShape="0">
                  <a:schemeClr val="tx1"/>
                </a:outerShdw>
              </a:effectLst>
              <a:latin typeface="Lucida Calligraphy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7" grpId="0"/>
      <p:bldP spid="9" grpId="0"/>
      <p:bldP spid="11" grpId="0"/>
      <p:bldP spid="12" grpId="0"/>
      <p:bldP spid="13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Sowing and reaping often in the Bible</a:t>
            </a:r>
          </a:p>
          <a:p>
            <a:pPr lvl="1"/>
            <a:r>
              <a:rPr lang="en-US" dirty="0"/>
              <a:t>Parable of the sower and parable of the tare</a:t>
            </a:r>
          </a:p>
          <a:p>
            <a:pPr lvl="1"/>
            <a:r>
              <a:rPr lang="en-US" dirty="0"/>
              <a:t>Jesus’ words—“Lift up your eyes unto the harvest…”</a:t>
            </a:r>
          </a:p>
          <a:p>
            <a:pPr lvl="1"/>
            <a:r>
              <a:rPr lang="en-US" dirty="0"/>
              <a:t>Church growth—Planters, </a:t>
            </a:r>
            <a:r>
              <a:rPr lang="en-US" dirty="0" err="1"/>
              <a:t>waterers</a:t>
            </a:r>
            <a:r>
              <a:rPr lang="en-US" dirty="0"/>
              <a:t>, Increaser</a:t>
            </a:r>
          </a:p>
          <a:p>
            <a:pPr lvl="1"/>
            <a:r>
              <a:rPr lang="en-US" dirty="0"/>
              <a:t>Sowing and reaping with money—2 Cor. 9:6-7</a:t>
            </a:r>
          </a:p>
          <a:p>
            <a:pPr lvl="1"/>
            <a:r>
              <a:rPr lang="en-US" dirty="0"/>
              <a:t>Sowing and reaping in our text</a:t>
            </a:r>
          </a:p>
          <a:p>
            <a:r>
              <a:rPr lang="en-US" dirty="0"/>
              <a:t>Truths about sowing and reaping</a:t>
            </a:r>
          </a:p>
          <a:p>
            <a:pPr lvl="1"/>
            <a:r>
              <a:rPr lang="en-US" dirty="0"/>
              <a:t>Two “fields” in which we sow—the spirit, the flesh</a:t>
            </a:r>
          </a:p>
          <a:p>
            <a:pPr lvl="1"/>
            <a:r>
              <a:rPr lang="en-US" dirty="0"/>
              <a:t>Two kinds of harvest—sparingly and abundantly</a:t>
            </a:r>
          </a:p>
          <a:p>
            <a:pPr lvl="1"/>
            <a:r>
              <a:rPr lang="en-US" dirty="0"/>
              <a:t>Have you reaped much? More required of you—</a:t>
            </a:r>
            <a:r>
              <a:rPr lang="en-US" dirty="0" err="1"/>
              <a:t>Lk</a:t>
            </a:r>
            <a:r>
              <a:rPr lang="en-US" dirty="0"/>
              <a:t>. 12:48</a:t>
            </a:r>
          </a:p>
          <a:p>
            <a:r>
              <a:rPr lang="en-US" dirty="0"/>
              <a:t>Opportunities in 2018</a:t>
            </a:r>
          </a:p>
        </p:txBody>
      </p:sp>
    </p:spTree>
    <p:extLst>
      <p:ext uri="{BB962C8B-B14F-4D97-AF65-F5344CB8AC3E}">
        <p14:creationId xmlns:p14="http://schemas.microsoft.com/office/powerpoint/2010/main" val="410838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Mission Sunday - without date.jpg"/>
          <p:cNvPicPr>
            <a:picLocks noChangeAspect="1"/>
          </p:cNvPicPr>
          <p:nvPr/>
        </p:nvPicPr>
        <p:blipFill rotWithShape="1">
          <a:blip r:embed="rId2" cstate="print"/>
          <a:srcRect t="8823" r="2941" b="23750"/>
          <a:stretch/>
        </p:blipFill>
        <p:spPr>
          <a:xfrm>
            <a:off x="779107" y="609600"/>
            <a:ext cx="7543800" cy="349377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23" y="5399782"/>
            <a:ext cx="9100569" cy="11387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400" b="1" dirty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50800" dist="38100" dir="2700000" algn="ctr" rotWithShape="0">
                    <a:schemeClr val="tx1"/>
                  </a:outerShdw>
                </a:effectLst>
                <a:latin typeface="Lucida Calligraphy" pitchFamily="66" charset="0"/>
              </a:rPr>
              <a:t>Every dollar given on Mission Sunday</a:t>
            </a:r>
          </a:p>
          <a:p>
            <a:pPr algn="ctr"/>
            <a:r>
              <a:rPr lang="en-US" sz="3400" b="1" dirty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50800" dist="38100" dir="2700000" algn="ctr" rotWithShape="0">
                    <a:schemeClr val="tx1"/>
                  </a:outerShdw>
                </a:effectLst>
                <a:latin typeface="Lucida Calligraphy" pitchFamily="66" charset="0"/>
              </a:rPr>
              <a:t>goes toward mission work.</a:t>
            </a:r>
            <a:endParaRPr lang="en-US" sz="3400" b="1" cap="none" spc="0" dirty="0">
              <a:ln w="6350" cmpd="sng">
                <a:solidFill>
                  <a:schemeClr val="bg1"/>
                </a:solidFill>
                <a:prstDash val="solid"/>
              </a:ln>
              <a:solidFill>
                <a:srgbClr val="A50021"/>
              </a:solidFill>
              <a:effectLst>
                <a:outerShdw blurRad="50800" dist="38100" dir="2700000" algn="ctr" rotWithShape="0">
                  <a:schemeClr val="tx1"/>
                </a:outerShdw>
              </a:effectLst>
              <a:latin typeface="Lucida Calligraphy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53978" y="3612802"/>
            <a:ext cx="699262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190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50800" dist="38100" dir="2700000" algn="ctr" rotWithShape="0">
                    <a:schemeClr val="tx1"/>
                  </a:outerShdw>
                </a:effectLst>
                <a:latin typeface="Lucida Calligraphy" pitchFamily="66" charset="0"/>
              </a:rPr>
              <a:t>January 28</a:t>
            </a:r>
            <a:endParaRPr lang="en-US" sz="8800" b="1" cap="none" spc="0" dirty="0">
              <a:ln w="19050" cmpd="sng">
                <a:solidFill>
                  <a:schemeClr val="bg1"/>
                </a:solidFill>
                <a:prstDash val="solid"/>
              </a:ln>
              <a:solidFill>
                <a:srgbClr val="A50021"/>
              </a:solidFill>
              <a:effectLst>
                <a:outerShdw blurRad="50800" dist="38100" dir="2700000" algn="ctr" rotWithShape="0">
                  <a:schemeClr val="tx1"/>
                </a:outerShdw>
              </a:effectLst>
              <a:latin typeface="Lucida Calligraphy" pitchFamily="66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219200" y="3505200"/>
            <a:ext cx="6629400" cy="0"/>
          </a:xfrm>
          <a:prstGeom prst="line">
            <a:avLst/>
          </a:prstGeom>
          <a:ln w="31750">
            <a:solidFill>
              <a:srgbClr val="325A8C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549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Mission Sunday - without date and sub.jpg"/>
          <p:cNvPicPr>
            <a:picLocks noChangeAspect="1"/>
          </p:cNvPicPr>
          <p:nvPr/>
        </p:nvPicPr>
        <p:blipFill>
          <a:blip r:embed="rId2" cstate="print"/>
          <a:srcRect b="31429"/>
          <a:stretch>
            <a:fillRect/>
          </a:stretch>
        </p:blipFill>
        <p:spPr>
          <a:xfrm>
            <a:off x="6477000" y="0"/>
            <a:ext cx="2667000" cy="1219200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29200"/>
            <a:ext cx="8686800" cy="182880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762000" y="6472535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Nnanna</a:t>
            </a: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Aforji</a:t>
            </a: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(Nigeria)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495800" y="6477000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Tamuka</a:t>
            </a: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Arunashe</a:t>
            </a: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(Zimbabwe)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62000" y="61722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Robert Martin (Pacific)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495800" y="6176665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Joey Treat (Pacific)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62000" y="58674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Wayne Parker (Pacific)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495800" y="5871865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Mauricio </a:t>
            </a:r>
            <a:r>
              <a:rPr lang="en-US" sz="2400" b="1" dirty="0" err="1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Yegros</a:t>
            </a: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(Coral Springs)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62000" y="55626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Douglas Alvarenga </a:t>
            </a:r>
          </a:p>
        </p:txBody>
      </p:sp>
      <p:sp>
        <p:nvSpPr>
          <p:cNvPr id="52" name="TextBox 51"/>
          <p:cNvSpPr txBox="1"/>
          <p:nvPr/>
        </p:nvSpPr>
        <p:spPr>
          <a:xfrm rot="16200000">
            <a:off x="-421333" y="5750867"/>
            <a:ext cx="1295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chemeClr val="bg1"/>
                  </a:outerShdw>
                </a:effectLst>
              </a:rPr>
              <a:t> $77,200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501768" y="5555903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Apologetics Press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495801" y="5257800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Josh Blackmer to Easter Island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-3353"/>
            <a:ext cx="3682258" cy="26645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5"/>
          <a:stretch/>
        </p:blipFill>
        <p:spPr>
          <a:xfrm>
            <a:off x="4648200" y="2254631"/>
            <a:ext cx="4419600" cy="27831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" b="8126"/>
          <a:stretch/>
        </p:blipFill>
        <p:spPr>
          <a:xfrm>
            <a:off x="-4465" y="1"/>
            <a:ext cx="2867480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272" y="2954801"/>
            <a:ext cx="3144940" cy="20743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1"/>
            <a:ext cx="3048000" cy="2286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289353"/>
            <a:ext cx="3048000" cy="2286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3048000" cy="2286000"/>
          </a:xfrm>
          <a:prstGeom prst="rect">
            <a:avLst/>
          </a:prstGeom>
        </p:spPr>
      </p:pic>
      <p:sp>
        <p:nvSpPr>
          <p:cNvPr id="72" name="TextBox 71"/>
          <p:cNvSpPr txBox="1"/>
          <p:nvPr/>
        </p:nvSpPr>
        <p:spPr>
          <a:xfrm>
            <a:off x="762000" y="5255568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Sr. High Mission Trip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773052" y="4948535"/>
            <a:ext cx="6770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House to House/Heart to Heart</a:t>
            </a: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(Monthly)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84" y="-6705"/>
            <a:ext cx="3071388" cy="230354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497" y="2281872"/>
            <a:ext cx="3053503" cy="2290128"/>
          </a:xfrm>
          <a:prstGeom prst="rect">
            <a:avLst/>
          </a:prstGeom>
        </p:spPr>
      </p:pic>
      <p:pic>
        <p:nvPicPr>
          <p:cNvPr id="89" name="Picture 3" descr="HPIM4194.JPG"/>
          <p:cNvPicPr>
            <a:picLocks noChangeAspect="1"/>
          </p:cNvPicPr>
          <p:nvPr/>
        </p:nvPicPr>
        <p:blipFill rotWithShape="1">
          <a:blip r:embed="rId13" cstate="print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6" t="13626" r="25950"/>
          <a:stretch/>
        </p:blipFill>
        <p:spPr bwMode="auto">
          <a:xfrm>
            <a:off x="6126260" y="1378297"/>
            <a:ext cx="3017740" cy="3599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5" t="15431"/>
          <a:stretch/>
        </p:blipFill>
        <p:spPr>
          <a:xfrm>
            <a:off x="-76201" y="-18342"/>
            <a:ext cx="3429675" cy="2382242"/>
          </a:xfrm>
          <a:prstGeom prst="rect">
            <a:avLst/>
          </a:prstGeom>
        </p:spPr>
      </p:pic>
      <p:pic>
        <p:nvPicPr>
          <p:cNvPr id="91" name="Picture 4" descr="G:\Mission trips &amp; pictures 2011\Delaidamanu, Fiji July,Aug 2011\HPIM3733.JPG"/>
          <p:cNvPicPr>
            <a:picLocks noChangeAspect="1" noChangeArrowheads="1"/>
          </p:cNvPicPr>
          <p:nvPr/>
        </p:nvPicPr>
        <p:blipFill rotWithShape="1">
          <a:blip r:embed="rId15" cstate="print"/>
          <a:srcRect l="12975" t="6807" r="17827" b="16182"/>
          <a:stretch/>
        </p:blipFill>
        <p:spPr bwMode="auto">
          <a:xfrm>
            <a:off x="3276600" y="-21629"/>
            <a:ext cx="2871854" cy="2405178"/>
          </a:xfrm>
          <a:prstGeom prst="rect">
            <a:avLst/>
          </a:prstGeom>
          <a:noFill/>
        </p:spPr>
      </p:pic>
      <p:pic>
        <p:nvPicPr>
          <p:cNvPr id="93" name="Picture 92" descr="DAN_5249.jpg"/>
          <p:cNvPicPr>
            <a:picLocks noChangeAspect="1"/>
          </p:cNvPicPr>
          <p:nvPr/>
        </p:nvPicPr>
        <p:blipFill rotWithShape="1">
          <a:blip r:embed="rId16" cstate="print"/>
          <a:srcRect b="23084"/>
          <a:stretch/>
        </p:blipFill>
        <p:spPr>
          <a:xfrm>
            <a:off x="3886200" y="2368296"/>
            <a:ext cx="2261388" cy="2606040"/>
          </a:xfrm>
          <a:prstGeom prst="rect">
            <a:avLst/>
          </a:prstGeom>
        </p:spPr>
      </p:pic>
      <p:pic>
        <p:nvPicPr>
          <p:cNvPr id="94" name="Picture 6" descr="HPIM1846"/>
          <p:cNvPicPr>
            <a:picLocks noChangeAspect="1" noChangeArrowheads="1"/>
          </p:cNvPicPr>
          <p:nvPr/>
        </p:nvPicPr>
        <p:blipFill rotWithShape="1">
          <a:blip r:embed="rId17" cstate="print">
            <a:lum contrast="10000"/>
          </a:blip>
          <a:srcRect l="3335" t="12538" r="13304" b="13290"/>
          <a:stretch/>
        </p:blipFill>
        <p:spPr bwMode="auto">
          <a:xfrm>
            <a:off x="-12989" y="2364431"/>
            <a:ext cx="3896292" cy="260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" name="Picture 94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2" r="10000"/>
          <a:stretch/>
        </p:blipFill>
        <p:spPr>
          <a:xfrm>
            <a:off x="0" y="-18345"/>
            <a:ext cx="3968501" cy="3066923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 rotWithShape="1">
          <a:blip r:embed="rId19">
            <a:lum brigh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t="21110" r="30561" b="3334"/>
          <a:stretch/>
        </p:blipFill>
        <p:spPr>
          <a:xfrm>
            <a:off x="3733800" y="-20319"/>
            <a:ext cx="2702707" cy="4241913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20000" r="4167" b="5556"/>
          <a:stretch/>
        </p:blipFill>
        <p:spPr>
          <a:xfrm>
            <a:off x="5462840" y="2745250"/>
            <a:ext cx="3681160" cy="2262731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8" t="9038" r="22063" b="3979"/>
          <a:stretch/>
        </p:blipFill>
        <p:spPr>
          <a:xfrm>
            <a:off x="2995052" y="2741377"/>
            <a:ext cx="2643748" cy="2261874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5" y="2745251"/>
            <a:ext cx="3010670" cy="225800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" t="5506" r="3859" b="3706"/>
          <a:stretch/>
        </p:blipFill>
        <p:spPr>
          <a:xfrm>
            <a:off x="-65443" y="-10923"/>
            <a:ext cx="3948746" cy="268514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18"/>
          <a:stretch/>
        </p:blipFill>
        <p:spPr>
          <a:xfrm>
            <a:off x="3875609" y="-22382"/>
            <a:ext cx="2100588" cy="33528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9" b="11357"/>
          <a:stretch/>
        </p:blipFill>
        <p:spPr>
          <a:xfrm>
            <a:off x="68893" y="2667000"/>
            <a:ext cx="5265107" cy="234988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6" cstate="print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2" t="22991" r="10831" b="21110"/>
          <a:stretch/>
        </p:blipFill>
        <p:spPr>
          <a:xfrm>
            <a:off x="5332851" y="2667000"/>
            <a:ext cx="3739381" cy="2351532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8" r="5435" b="7246"/>
          <a:stretch/>
        </p:blipFill>
        <p:spPr>
          <a:xfrm>
            <a:off x="4524871" y="1802210"/>
            <a:ext cx="4583924" cy="3214016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6319"/>
            <a:ext cx="4559721" cy="2564843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83" b="10859"/>
          <a:stretch/>
        </p:blipFill>
        <p:spPr>
          <a:xfrm>
            <a:off x="3810000" y="-16635"/>
            <a:ext cx="2631378" cy="2226435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" t="4047" r="4275" b="8175"/>
          <a:stretch/>
        </p:blipFill>
        <p:spPr>
          <a:xfrm>
            <a:off x="2729" y="-20850"/>
            <a:ext cx="3805055" cy="2853032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32" y="11879"/>
            <a:ext cx="2289291" cy="2050824"/>
          </a:xfrm>
          <a:prstGeom prst="rect">
            <a:avLst/>
          </a:prstGeom>
        </p:spPr>
      </p:pic>
      <p:pic>
        <p:nvPicPr>
          <p:cNvPr id="105" name="Picture 4" descr="https://scontent-mia1-1.xx.fbcdn.net/hphotos-prn2/v/t1.0-9/540142_124586054384350_1024524098_n.jpg?oh=3bbbedb81420c5fbc2de5f2c6d72e7e4&amp;oe=5743D337"/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4" t="15068" r="1940" b="43831"/>
          <a:stretch/>
        </p:blipFill>
        <p:spPr bwMode="auto">
          <a:xfrm>
            <a:off x="2458580" y="7000"/>
            <a:ext cx="39624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105"/>
          <p:cNvPicPr>
            <a:picLocks noChangeAspect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1" b="10518"/>
          <a:stretch/>
        </p:blipFill>
        <p:spPr>
          <a:xfrm>
            <a:off x="0" y="2065996"/>
            <a:ext cx="9164180" cy="2971800"/>
          </a:xfrm>
          <a:prstGeom prst="rect">
            <a:avLst/>
          </a:prstGeom>
        </p:spPr>
      </p:pic>
      <p:pic>
        <p:nvPicPr>
          <p:cNvPr id="109" name="Picture 2"/>
          <p:cNvPicPr>
            <a:picLocks noChangeAspect="1" noChangeArrowheads="1"/>
          </p:cNvPicPr>
          <p:nvPr/>
        </p:nvPicPr>
        <p:blipFill>
          <a:blip r:embed="rId34" cstate="print"/>
          <a:srcRect l="8333" t="8667" r="49167" b="81333"/>
          <a:stretch>
            <a:fillRect/>
          </a:stretch>
        </p:blipFill>
        <p:spPr bwMode="auto">
          <a:xfrm>
            <a:off x="-76201" y="-15667"/>
            <a:ext cx="9222241" cy="13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057" y="1341536"/>
            <a:ext cx="5546702" cy="3674690"/>
          </a:xfrm>
          <a:prstGeom prst="rect">
            <a:avLst/>
          </a:prstGeom>
        </p:spPr>
      </p:pic>
      <p:pic>
        <p:nvPicPr>
          <p:cNvPr id="114" name="Picture 4"/>
          <p:cNvPicPr>
            <a:picLocks noChangeAspect="1" noChangeArrowheads="1"/>
          </p:cNvPicPr>
          <p:nvPr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7" t="11167" r="35938" b="4500"/>
          <a:stretch/>
        </p:blipFill>
        <p:spPr bwMode="auto">
          <a:xfrm>
            <a:off x="5489373" y="1538416"/>
            <a:ext cx="1719439" cy="2202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" name="Picture 2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311" y="1541532"/>
            <a:ext cx="1563149" cy="2203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" name="Picture 5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075" y="2621171"/>
            <a:ext cx="1512681" cy="223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" name="Picture 8"/>
          <p:cNvPicPr>
            <a:picLocks noChangeAspect="1" noChangeArrowheads="1"/>
          </p:cNvPicPr>
          <p:nvPr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2" t="12362" r="31250" b="8621"/>
          <a:stretch/>
        </p:blipFill>
        <p:spPr bwMode="auto">
          <a:xfrm>
            <a:off x="5822882" y="2622660"/>
            <a:ext cx="1737002" cy="2231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62" b="6901"/>
          <a:stretch/>
        </p:blipFill>
        <p:spPr>
          <a:xfrm>
            <a:off x="-69850" y="-13582"/>
            <a:ext cx="4539647" cy="2616559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144" y="2381514"/>
            <a:ext cx="3512584" cy="2634438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5" t="16401" r="10624" b="12232"/>
          <a:stretch/>
        </p:blipFill>
        <p:spPr>
          <a:xfrm>
            <a:off x="4419600" y="-5479"/>
            <a:ext cx="4735794" cy="24013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12963" r="15833" b="7037"/>
          <a:stretch/>
        </p:blipFill>
        <p:spPr>
          <a:xfrm>
            <a:off x="-8646" y="2606269"/>
            <a:ext cx="3864586" cy="23987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7" t="6667" r="33674" b="20448"/>
          <a:stretch/>
        </p:blipFill>
        <p:spPr>
          <a:xfrm>
            <a:off x="3700256" y="2408177"/>
            <a:ext cx="2079693" cy="25997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469" y="2228812"/>
            <a:ext cx="5009531" cy="28178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63" y="2454796"/>
            <a:ext cx="4585193" cy="25791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64"/>
          <a:stretch/>
        </p:blipFill>
        <p:spPr>
          <a:xfrm>
            <a:off x="3242007" y="-4387"/>
            <a:ext cx="3240570" cy="25174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278" y="-6299"/>
            <a:ext cx="3961000" cy="2519364"/>
          </a:xfrm>
          <a:prstGeom prst="rect">
            <a:avLst/>
          </a:prstGeom>
        </p:spPr>
      </p:pic>
      <p:pic>
        <p:nvPicPr>
          <p:cNvPr id="63" name="Picture 5" descr="L:\Evangelism\H2H-H2H\HTH info slide.jpg"/>
          <p:cNvPicPr>
            <a:picLocks noChangeAspect="1" noChangeArrowheads="1"/>
          </p:cNvPicPr>
          <p:nvPr/>
        </p:nvPicPr>
        <p:blipFill>
          <a:blip r:embed="rId49" cstate="print"/>
          <a:srcRect l="64125"/>
          <a:stretch>
            <a:fillRect/>
          </a:stretch>
        </p:blipFill>
        <p:spPr bwMode="auto">
          <a:xfrm>
            <a:off x="-23532" y="1670533"/>
            <a:ext cx="1591660" cy="3327561"/>
          </a:xfrm>
          <a:prstGeom prst="rect">
            <a:avLst/>
          </a:prstGeom>
          <a:noFill/>
        </p:spPr>
      </p:pic>
      <p:pic>
        <p:nvPicPr>
          <p:cNvPr id="64" name="Picture 4" descr="L:\Evangelism\H2H-H2H\HTH_Masthead.jpg"/>
          <p:cNvPicPr>
            <a:picLocks noChangeAspect="1" noChangeArrowheads="1"/>
          </p:cNvPicPr>
          <p:nvPr/>
        </p:nvPicPr>
        <p:blipFill>
          <a:blip r:embed="rId50" cstate="print"/>
          <a:srcRect/>
          <a:stretch>
            <a:fillRect/>
          </a:stretch>
        </p:blipFill>
        <p:spPr bwMode="auto">
          <a:xfrm>
            <a:off x="-23532" y="-19050"/>
            <a:ext cx="6781800" cy="1756810"/>
          </a:xfrm>
          <a:prstGeom prst="rect">
            <a:avLst/>
          </a:prstGeom>
          <a:noFill/>
        </p:spPr>
      </p:pic>
      <p:pic>
        <p:nvPicPr>
          <p:cNvPr id="65" name="Picture 3" descr="L:\Office\Xerox_Scans\David\DOC157.XSM\00000001.JPG"/>
          <p:cNvPicPr>
            <a:picLocks noChangeAspect="1" noChangeArrowheads="1"/>
          </p:cNvPicPr>
          <p:nvPr/>
        </p:nvPicPr>
        <p:blipFill>
          <a:blip r:embed="rId51" cstate="print"/>
          <a:srcRect/>
          <a:stretch>
            <a:fillRect/>
          </a:stretch>
        </p:blipFill>
        <p:spPr bwMode="auto">
          <a:xfrm rot="16200000">
            <a:off x="1028661" y="1975251"/>
            <a:ext cx="2702105" cy="208799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66" name="Picture 4" descr="L:\Office\Xerox_Scans\David\DOC158.XSM\00000001.JPG"/>
          <p:cNvPicPr>
            <a:picLocks noChangeAspect="1" noChangeArrowheads="1"/>
          </p:cNvPicPr>
          <p:nvPr/>
        </p:nvPicPr>
        <p:blipFill>
          <a:blip r:embed="rId52" cstate="print"/>
          <a:srcRect/>
          <a:stretch>
            <a:fillRect/>
          </a:stretch>
        </p:blipFill>
        <p:spPr bwMode="auto">
          <a:xfrm rot="16200000">
            <a:off x="3131770" y="1975250"/>
            <a:ext cx="2702104" cy="208799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67" name="Picture 3" descr="L:\Office\Xerox_Scans\David\DOC157.XSM\00000001.JPG"/>
          <p:cNvPicPr>
            <a:picLocks noChangeAspect="1" noChangeArrowheads="1"/>
          </p:cNvPicPr>
          <p:nvPr/>
        </p:nvPicPr>
        <p:blipFill>
          <a:blip r:embed="rId51" cstate="print"/>
          <a:srcRect/>
          <a:stretch>
            <a:fillRect/>
          </a:stretch>
        </p:blipFill>
        <p:spPr bwMode="auto">
          <a:xfrm rot="16200000">
            <a:off x="3710711" y="2293426"/>
            <a:ext cx="2702105" cy="208799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68" name="Picture 2" descr="L:\Office\Xerox_Scans\David\DOC156.XSM\00000001.JPG"/>
          <p:cNvPicPr>
            <a:picLocks noChangeAspect="1" noChangeArrowheads="1"/>
          </p:cNvPicPr>
          <p:nvPr/>
        </p:nvPicPr>
        <p:blipFill>
          <a:blip r:embed="rId53" cstate="print"/>
          <a:srcRect/>
          <a:stretch>
            <a:fillRect/>
          </a:stretch>
        </p:blipFill>
        <p:spPr bwMode="auto">
          <a:xfrm rot="16200000">
            <a:off x="4246818" y="2616131"/>
            <a:ext cx="2716047" cy="20987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69" name="Picture 2" descr="L:\Office\Xerox_Scans\David\DOC156.XSM\00000001.JPG"/>
          <p:cNvPicPr>
            <a:picLocks noChangeAspect="1" noChangeArrowheads="1"/>
          </p:cNvPicPr>
          <p:nvPr/>
        </p:nvPicPr>
        <p:blipFill>
          <a:blip r:embed="rId53" cstate="print"/>
          <a:srcRect/>
          <a:stretch>
            <a:fillRect/>
          </a:stretch>
        </p:blipFill>
        <p:spPr bwMode="auto">
          <a:xfrm rot="16200000">
            <a:off x="1577806" y="2309483"/>
            <a:ext cx="2716047" cy="20987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70" name="Picture 4" descr="L:\Office\Xerox_Scans\David\DOC158.XSM\00000001.JPG"/>
          <p:cNvPicPr>
            <a:picLocks noChangeAspect="1" noChangeArrowheads="1"/>
          </p:cNvPicPr>
          <p:nvPr/>
        </p:nvPicPr>
        <p:blipFill>
          <a:blip r:embed="rId52" cstate="print"/>
          <a:srcRect/>
          <a:stretch>
            <a:fillRect/>
          </a:stretch>
        </p:blipFill>
        <p:spPr bwMode="auto">
          <a:xfrm rot="16200000">
            <a:off x="2150508" y="2634900"/>
            <a:ext cx="2702104" cy="208799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71" name="Rectangle 70"/>
          <p:cNvSpPr/>
          <p:nvPr/>
        </p:nvSpPr>
        <p:spPr>
          <a:xfrm rot="20378568">
            <a:off x="4996236" y="2475166"/>
            <a:ext cx="4213147" cy="17173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10000"/>
              </a:lnSpc>
            </a:pPr>
            <a:r>
              <a:rPr lang="en-US" sz="48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3,300 homes</a:t>
            </a:r>
          </a:p>
          <a:p>
            <a:pPr algn="ctr">
              <a:lnSpc>
                <a:spcPct val="110000"/>
              </a:lnSpc>
            </a:pPr>
            <a:r>
              <a:rPr lang="en-US" sz="48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EVERY month</a:t>
            </a:r>
          </a:p>
        </p:txBody>
      </p:sp>
    </p:spTree>
    <p:extLst>
      <p:ext uri="{BB962C8B-B14F-4D97-AF65-F5344CB8AC3E}">
        <p14:creationId xmlns:p14="http://schemas.microsoft.com/office/powerpoint/2010/main" val="33074053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5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5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25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75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25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75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25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75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25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25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75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25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75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3250"/>
                            </p:stCondLst>
                            <p:childTnLst>
                              <p:par>
                                <p:cTn id="1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50"/>
                            </p:stCondLst>
                            <p:childTnLst>
                              <p:par>
                                <p:cTn id="1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250"/>
                            </p:stCondLst>
                            <p:childTnLst>
                              <p:par>
                                <p:cTn id="1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750"/>
                            </p:stCondLst>
                            <p:childTnLst>
                              <p:par>
                                <p:cTn id="1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250"/>
                            </p:stCondLst>
                            <p:childTnLst>
                              <p:par>
                                <p:cTn id="1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750"/>
                            </p:stCondLst>
                            <p:childTnLst>
                              <p:par>
                                <p:cTn id="1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250"/>
                            </p:stCondLst>
                            <p:childTnLst>
                              <p:par>
                                <p:cTn id="2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1250"/>
                            </p:stCondLst>
                            <p:childTnLst>
                              <p:par>
                                <p:cTn id="2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250"/>
                            </p:stCondLst>
                            <p:childTnLst>
                              <p:par>
                                <p:cTn id="2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250"/>
                            </p:stCondLst>
                            <p:childTnLst>
                              <p:par>
                                <p:cTn id="2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750"/>
                            </p:stCondLst>
                            <p:childTnLst>
                              <p:par>
                                <p:cTn id="2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2250"/>
                            </p:stCondLst>
                            <p:childTnLst>
                              <p:par>
                                <p:cTn id="2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250"/>
                            </p:stCondLst>
                            <p:childTnLst>
                              <p:par>
                                <p:cTn id="2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1750"/>
                            </p:stCondLst>
                            <p:childTnLst>
                              <p:par>
                                <p:cTn id="2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2250"/>
                            </p:stCondLst>
                            <p:childTnLst>
                              <p:par>
                                <p:cTn id="2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2750"/>
                            </p:stCondLst>
                            <p:childTnLst>
                              <p:par>
                                <p:cTn id="2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3250"/>
                            </p:stCondLst>
                            <p:childTnLst>
                              <p:par>
                                <p:cTn id="2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3750"/>
                            </p:stCondLst>
                            <p:childTnLst>
                              <p:par>
                                <p:cTn id="2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250"/>
                            </p:stCondLst>
                            <p:childTnLst>
                              <p:par>
                                <p:cTn id="3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1250"/>
                            </p:stCondLst>
                            <p:childTnLst>
                              <p:par>
                                <p:cTn id="3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750"/>
                            </p:stCondLst>
                            <p:childTnLst>
                              <p:par>
                                <p:cTn id="3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2250"/>
                            </p:stCondLst>
                            <p:childTnLst>
                              <p:par>
                                <p:cTn id="3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2750"/>
                            </p:stCondLst>
                            <p:childTnLst>
                              <p:par>
                                <p:cTn id="3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250"/>
                            </p:stCondLst>
                            <p:childTnLst>
                              <p:par>
                                <p:cTn id="3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250"/>
                            </p:stCondLst>
                            <p:childTnLst>
                              <p:par>
                                <p:cTn id="3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750"/>
                            </p:stCondLst>
                            <p:childTnLst>
                              <p:par>
                                <p:cTn id="3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2250"/>
                            </p:stCondLst>
                            <p:childTnLst>
                              <p:par>
                                <p:cTn id="3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2750"/>
                            </p:stCondLst>
                            <p:childTnLst>
                              <p:par>
                                <p:cTn id="3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3250"/>
                            </p:stCondLst>
                            <p:childTnLst>
                              <p:par>
                                <p:cTn id="3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250"/>
                            </p:stCondLst>
                            <p:childTnLst>
                              <p:par>
                                <p:cTn id="3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8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9" fill="hold">
                            <p:stCondLst>
                              <p:cond delay="1250"/>
                            </p:stCondLst>
                            <p:childTnLst>
                              <p:par>
                                <p:cTn id="4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750"/>
                            </p:stCondLst>
                            <p:childTnLst>
                              <p:par>
                                <p:cTn id="4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4" fill="hold">
                            <p:stCondLst>
                              <p:cond delay="2750"/>
                            </p:stCondLst>
                            <p:childTnLst>
                              <p:par>
                                <p:cTn id="4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3250"/>
                            </p:stCondLst>
                            <p:childTnLst>
                              <p:par>
                                <p:cTn id="4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3750"/>
                            </p:stCondLst>
                            <p:childTnLst>
                              <p:par>
                                <p:cTn id="4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6" fill="hold">
                            <p:stCondLst>
                              <p:cond delay="4250"/>
                            </p:stCondLst>
                            <p:childTnLst>
                              <p:par>
                                <p:cTn id="4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0" fill="hold">
                      <p:stCondLst>
                        <p:cond delay="indefinite"/>
                      </p:stCondLst>
                      <p:childTnLst>
                        <p:par>
                          <p:cTn id="431" fill="hold">
                            <p:stCondLst>
                              <p:cond delay="0"/>
                            </p:stCondLst>
                            <p:childTnLst>
                              <p:par>
                                <p:cTn id="4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  <p:bldP spid="44" grpId="0"/>
      <p:bldP spid="45" grpId="0"/>
      <p:bldP spid="47" grpId="0"/>
      <p:bldP spid="48" grpId="0"/>
      <p:bldP spid="50" grpId="0"/>
      <p:bldP spid="52" grpId="0"/>
      <p:bldP spid="52" grpId="1"/>
      <p:bldP spid="53" grpId="0"/>
      <p:bldP spid="62" grpId="0"/>
      <p:bldP spid="72" grpId="0"/>
      <p:bldP spid="92" grpId="0"/>
      <p:bldP spid="7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381000" y="1524000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4389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39" name="Picture 38" descr="Mission Sunday - without date and sub.jpg"/>
          <p:cNvPicPr>
            <a:picLocks noChangeAspect="1"/>
          </p:cNvPicPr>
          <p:nvPr/>
        </p:nvPicPr>
        <p:blipFill>
          <a:blip r:embed="rId2" cstate="print"/>
          <a:srcRect b="31429"/>
          <a:stretch>
            <a:fillRect/>
          </a:stretch>
        </p:blipFill>
        <p:spPr>
          <a:xfrm>
            <a:off x="6477000" y="0"/>
            <a:ext cx="2667000" cy="1219200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cxnSp>
        <p:nvCxnSpPr>
          <p:cNvPr id="42" name="Straight Connector 41"/>
          <p:cNvCxnSpPr/>
          <p:nvPr/>
        </p:nvCxnSpPr>
        <p:spPr>
          <a:xfrm>
            <a:off x="1143000" y="4191000"/>
            <a:ext cx="71628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-72651" y="4038600"/>
            <a:ext cx="1291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chemeClr val="bg1"/>
                  </a:outerShdw>
                </a:effectLst>
              </a:rPr>
              <a:t> $98,700</a:t>
            </a:r>
          </a:p>
        </p:txBody>
      </p:sp>
      <p:cxnSp>
        <p:nvCxnSpPr>
          <p:cNvPr id="70" name="Straight Connector 69"/>
          <p:cNvCxnSpPr/>
          <p:nvPr/>
        </p:nvCxnSpPr>
        <p:spPr>
          <a:xfrm flipV="1">
            <a:off x="3276600" y="4191000"/>
            <a:ext cx="0" cy="83820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990600" y="4191000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Bibles for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Easter Island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29200"/>
            <a:ext cx="8686800" cy="182880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762000" y="6472535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Nnanna</a:t>
            </a: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Aforji</a:t>
            </a: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(Nigeria)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495800" y="6477000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Tamuka</a:t>
            </a: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Arunashe</a:t>
            </a: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(Zimbabwe)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62000" y="61722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Robert Martin (Pacific)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495800" y="6176665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Joey Treat (Pacific)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62000" y="58674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Wayne Parker (Pacific)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495800" y="5871865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Mauricio </a:t>
            </a:r>
            <a:r>
              <a:rPr lang="en-US" sz="2400" b="1" dirty="0" err="1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Yegros</a:t>
            </a: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(Coral Springs)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62000" y="55626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Douglas Alvarenga </a:t>
            </a:r>
          </a:p>
        </p:txBody>
      </p:sp>
      <p:sp>
        <p:nvSpPr>
          <p:cNvPr id="54" name="TextBox 53"/>
          <p:cNvSpPr txBox="1"/>
          <p:nvPr/>
        </p:nvSpPr>
        <p:spPr>
          <a:xfrm rot="16200000">
            <a:off x="-421333" y="5750867"/>
            <a:ext cx="1295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chemeClr val="bg1"/>
                  </a:outerShdw>
                </a:effectLst>
              </a:rPr>
              <a:t> $77,200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501768" y="5555903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Apologetics Press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495801" y="5257800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Josh Blackmer to Easter Island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762000" y="5255568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Sr. High Mission Trip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773052" y="4948535"/>
            <a:ext cx="6770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House to House/Heart to Heart</a:t>
            </a: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(Monthly)</a:t>
            </a: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205" y="0"/>
            <a:ext cx="5535891" cy="4151918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>
            <a:off x="19050" y="124123"/>
            <a:ext cx="6091989" cy="36625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Easter Island</a:t>
            </a:r>
          </a:p>
          <a:p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Population:  7,750</a:t>
            </a:r>
          </a:p>
          <a:p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Stores that sell Bibles:  0</a:t>
            </a:r>
          </a:p>
          <a:p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Bibles taken by Josh so far:  400</a:t>
            </a:r>
          </a:p>
        </p:txBody>
      </p:sp>
    </p:spTree>
    <p:extLst>
      <p:ext uri="{BB962C8B-B14F-4D97-AF65-F5344CB8AC3E}">
        <p14:creationId xmlns:p14="http://schemas.microsoft.com/office/powerpoint/2010/main" val="34349444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7" grpId="0" build="allAtOnce"/>
      <p:bldP spid="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381000" y="1524000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4389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39" name="Picture 38" descr="Mission Sunday - without date and sub.jpg"/>
          <p:cNvPicPr>
            <a:picLocks noChangeAspect="1"/>
          </p:cNvPicPr>
          <p:nvPr/>
        </p:nvPicPr>
        <p:blipFill>
          <a:blip r:embed="rId2" cstate="print"/>
          <a:srcRect b="31429"/>
          <a:stretch>
            <a:fillRect/>
          </a:stretch>
        </p:blipFill>
        <p:spPr>
          <a:xfrm>
            <a:off x="6477000" y="0"/>
            <a:ext cx="2667000" cy="1219200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cxnSp>
        <p:nvCxnSpPr>
          <p:cNvPr id="42" name="Straight Connector 41"/>
          <p:cNvCxnSpPr/>
          <p:nvPr/>
        </p:nvCxnSpPr>
        <p:spPr>
          <a:xfrm>
            <a:off x="1143000" y="4191000"/>
            <a:ext cx="71628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-72651" y="4038600"/>
            <a:ext cx="1291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chemeClr val="bg1"/>
                  </a:outerShdw>
                </a:effectLst>
              </a:rPr>
              <a:t> $98,700</a:t>
            </a:r>
          </a:p>
        </p:txBody>
      </p:sp>
      <p:cxnSp>
        <p:nvCxnSpPr>
          <p:cNvPr id="70" name="Straight Connector 69"/>
          <p:cNvCxnSpPr/>
          <p:nvPr/>
        </p:nvCxnSpPr>
        <p:spPr>
          <a:xfrm flipV="1">
            <a:off x="3276600" y="4191000"/>
            <a:ext cx="0" cy="83820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990600" y="4191000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Bibles for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Easter Island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200400" y="4191000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Special Requests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for Mission Trips</a:t>
            </a:r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6172200" y="4191000"/>
            <a:ext cx="0" cy="82917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6324600" y="4191000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Local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Evangelism</a:t>
            </a: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29200"/>
            <a:ext cx="8686800" cy="1828800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762000" y="6472535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Nnanna</a:t>
            </a: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Aforji</a:t>
            </a: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(Nigeria)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495800" y="6477000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Tamuka</a:t>
            </a: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Arunashe</a:t>
            </a: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(Zimbabwe)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762000" y="61722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Robert Martin (Pacific)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495800" y="6176665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Joey Treat (Pacific)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62000" y="58674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Wayne Parker (Pacific)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4495800" y="5871865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Mauricio </a:t>
            </a:r>
            <a:r>
              <a:rPr lang="en-US" sz="2400" b="1" dirty="0" err="1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Yegros</a:t>
            </a: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(Coral Springs)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62000" y="55626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Douglas Alvarenga </a:t>
            </a:r>
          </a:p>
        </p:txBody>
      </p:sp>
      <p:sp>
        <p:nvSpPr>
          <p:cNvPr id="63" name="TextBox 62"/>
          <p:cNvSpPr txBox="1"/>
          <p:nvPr/>
        </p:nvSpPr>
        <p:spPr>
          <a:xfrm rot="16200000">
            <a:off x="-421333" y="5750867"/>
            <a:ext cx="1295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chemeClr val="bg1"/>
                  </a:outerShdw>
                </a:effectLst>
              </a:rPr>
              <a:t> $77,200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4501768" y="5555903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Apologetics Press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495801" y="5257800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Josh Blackmer to Easter Island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762000" y="5255568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Sr. High Mission Trip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773052" y="4948535"/>
            <a:ext cx="6770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House to House/Heart to Heart</a:t>
            </a: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(Monthly)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0" t="5783" r="2593" b="5901"/>
          <a:stretch/>
        </p:blipFill>
        <p:spPr>
          <a:xfrm>
            <a:off x="58871" y="55820"/>
            <a:ext cx="4389305" cy="28347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" t="4418" r="2976" b="7267"/>
          <a:stretch/>
        </p:blipFill>
        <p:spPr>
          <a:xfrm>
            <a:off x="4510851" y="1280040"/>
            <a:ext cx="4480749" cy="283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5661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5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381000" y="1524000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4389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42" name="Straight Connector 41"/>
          <p:cNvCxnSpPr/>
          <p:nvPr/>
        </p:nvCxnSpPr>
        <p:spPr>
          <a:xfrm>
            <a:off x="1143000" y="4191000"/>
            <a:ext cx="71628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381000" y="3124200"/>
            <a:ext cx="1439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chemeClr val="bg1"/>
                  </a:outerShdw>
                </a:effectLst>
              </a:rPr>
              <a:t> $108,300</a:t>
            </a:r>
          </a:p>
        </p:txBody>
      </p:sp>
      <p:cxnSp>
        <p:nvCxnSpPr>
          <p:cNvPr id="65" name="Straight Connector 64"/>
          <p:cNvCxnSpPr/>
          <p:nvPr/>
        </p:nvCxnSpPr>
        <p:spPr>
          <a:xfrm flipV="1">
            <a:off x="4724400" y="32766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3276600" y="4191000"/>
            <a:ext cx="0" cy="83820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1371601" y="3276600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Brad Shelt: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School of Preaching</a:t>
            </a:r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6172200" y="4191000"/>
            <a:ext cx="0" cy="82917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endCxn id="5" idx="3"/>
          </p:cNvCxnSpPr>
          <p:nvPr/>
        </p:nvCxnSpPr>
        <p:spPr>
          <a:xfrm flipV="1">
            <a:off x="1905000" y="3274368"/>
            <a:ext cx="5669859" cy="22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Mission Sunday - without date and sub.jpg"/>
          <p:cNvPicPr>
            <a:picLocks noChangeAspect="1"/>
          </p:cNvPicPr>
          <p:nvPr/>
        </p:nvPicPr>
        <p:blipFill>
          <a:blip r:embed="rId2" cstate="print"/>
          <a:srcRect b="31429"/>
          <a:stretch>
            <a:fillRect/>
          </a:stretch>
        </p:blipFill>
        <p:spPr>
          <a:xfrm>
            <a:off x="6477000" y="0"/>
            <a:ext cx="2667000" cy="1219200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29200"/>
            <a:ext cx="8686800" cy="1828800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762000" y="6472535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Nnanna</a:t>
            </a: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Aforji</a:t>
            </a: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(Nigeria)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495800" y="6477000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Tamuka</a:t>
            </a: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Arunashe</a:t>
            </a: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(Zimbabwe)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762000" y="61722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Robert Martin (Pacific)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4495800" y="6176665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Joey Treat (Pacific)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762000" y="58674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Wayne Parker (Pacific)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495800" y="5871865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Mauricio </a:t>
            </a:r>
            <a:r>
              <a:rPr lang="en-US" sz="2400" b="1" dirty="0" err="1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Yegros</a:t>
            </a: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(Coral Springs)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762000" y="55626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Douglas Alvarenga </a:t>
            </a:r>
          </a:p>
        </p:txBody>
      </p:sp>
      <p:sp>
        <p:nvSpPr>
          <p:cNvPr id="73" name="TextBox 72"/>
          <p:cNvSpPr txBox="1"/>
          <p:nvPr/>
        </p:nvSpPr>
        <p:spPr>
          <a:xfrm rot="16200000">
            <a:off x="-421333" y="5750867"/>
            <a:ext cx="1295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chemeClr val="bg1"/>
                  </a:outerShdw>
                </a:effectLst>
              </a:rPr>
              <a:t> $77,200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4501768" y="5555903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Apologetics Press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495801" y="5257800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Josh Blackmer to Easter Island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762000" y="5255568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Sr. High Mission Trip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773052" y="4948535"/>
            <a:ext cx="6770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House to House/Heart to Heart</a:t>
            </a: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(Monthly)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-72651" y="4038600"/>
            <a:ext cx="1291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chemeClr val="bg1"/>
                  </a:outerShdw>
                </a:effectLst>
              </a:rPr>
              <a:t> $98,700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990600" y="4191000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Bibles for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Easter Island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3200400" y="4191000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Special Requests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for Mission Trips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6324600" y="4191000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Local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Evangelism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7" t="3333" r="12281" b="43882"/>
          <a:stretch/>
        </p:blipFill>
        <p:spPr>
          <a:xfrm>
            <a:off x="-220217" y="-174795"/>
            <a:ext cx="3268218" cy="33751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48" y="1283549"/>
            <a:ext cx="4607052" cy="28657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1" y="-30641"/>
            <a:ext cx="3351276" cy="129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2783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2" grpId="1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381000" y="1524000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4389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42" name="Straight Connector 41"/>
          <p:cNvCxnSpPr/>
          <p:nvPr/>
        </p:nvCxnSpPr>
        <p:spPr>
          <a:xfrm>
            <a:off x="1143000" y="4191000"/>
            <a:ext cx="71628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381000" y="3124200"/>
            <a:ext cx="1439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chemeClr val="bg1"/>
                  </a:outerShdw>
                </a:effectLst>
              </a:rPr>
              <a:t> $108,300</a:t>
            </a:r>
          </a:p>
        </p:txBody>
      </p:sp>
      <p:cxnSp>
        <p:nvCxnSpPr>
          <p:cNvPr id="65" name="Straight Connector 64"/>
          <p:cNvCxnSpPr/>
          <p:nvPr/>
        </p:nvCxnSpPr>
        <p:spPr>
          <a:xfrm flipV="1">
            <a:off x="4724400" y="32766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3276600" y="4191000"/>
            <a:ext cx="0" cy="83820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24400" y="3276600"/>
            <a:ext cx="3192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Tavaro</a:t>
            </a: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 Hanna: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Bahamas Mission Work</a:t>
            </a:r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6172200" y="4191000"/>
            <a:ext cx="0" cy="82917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endCxn id="5" idx="3"/>
          </p:cNvCxnSpPr>
          <p:nvPr/>
        </p:nvCxnSpPr>
        <p:spPr>
          <a:xfrm flipV="1">
            <a:off x="1905000" y="3274368"/>
            <a:ext cx="5669859" cy="22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1371601" y="3276600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Brad Shelt: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School of Preaching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29200"/>
            <a:ext cx="8686800" cy="1828800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762000" y="6472535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Nnanna</a:t>
            </a: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Aforji</a:t>
            </a: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(Nigeria)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495800" y="6477000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Tamuka</a:t>
            </a: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Arunashe</a:t>
            </a: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(Zimbabwe)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762000" y="61722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Robert Martin (Pacific)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4495800" y="6176665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Joey Treat (Pacific)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762000" y="58674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Wayne Parker (Pacific)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4495800" y="5871865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Mauricio </a:t>
            </a:r>
            <a:r>
              <a:rPr lang="en-US" sz="2400" b="1" dirty="0" err="1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Yegros</a:t>
            </a: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(Coral Springs)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762000" y="55626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Douglas Alvarenga </a:t>
            </a:r>
          </a:p>
        </p:txBody>
      </p:sp>
      <p:sp>
        <p:nvSpPr>
          <p:cNvPr id="72" name="TextBox 71"/>
          <p:cNvSpPr txBox="1"/>
          <p:nvPr/>
        </p:nvSpPr>
        <p:spPr>
          <a:xfrm rot="16200000">
            <a:off x="-421333" y="5750867"/>
            <a:ext cx="1295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chemeClr val="bg1"/>
                  </a:outerShdw>
                </a:effectLst>
              </a:rPr>
              <a:t> $77,200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4501768" y="5555903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Apologetics Press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4495801" y="5257800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Josh Blackmer to Easter Island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762000" y="5255568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Sr. High Mission Trip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773052" y="4948535"/>
            <a:ext cx="6770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House to House/Heart to Heart</a:t>
            </a: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(Monthly)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633" y="782069"/>
            <a:ext cx="6418431" cy="2419448"/>
          </a:xfrm>
          <a:prstGeom prst="rect">
            <a:avLst/>
          </a:prstGeom>
        </p:spPr>
      </p:pic>
      <p:pic>
        <p:nvPicPr>
          <p:cNvPr id="39" name="Picture 38" descr="Mission Sunday - without date and sub.jpg"/>
          <p:cNvPicPr>
            <a:picLocks noChangeAspect="1"/>
          </p:cNvPicPr>
          <p:nvPr/>
        </p:nvPicPr>
        <p:blipFill>
          <a:blip r:embed="rId4" cstate="print"/>
          <a:srcRect b="31429"/>
          <a:stretch>
            <a:fillRect/>
          </a:stretch>
        </p:blipFill>
        <p:spPr>
          <a:xfrm>
            <a:off x="6477000" y="0"/>
            <a:ext cx="2667000" cy="1219200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2" r="17501" b="4348"/>
          <a:stretch/>
        </p:blipFill>
        <p:spPr>
          <a:xfrm>
            <a:off x="-1524" y="986"/>
            <a:ext cx="2731158" cy="3047014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>
            <a:off x="3657600" y="1219200"/>
            <a:ext cx="381000" cy="10668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-72651" y="4038600"/>
            <a:ext cx="1291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chemeClr val="bg1"/>
                  </a:outerShdw>
                </a:effectLst>
              </a:rPr>
              <a:t> $98,700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990600" y="4191000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Bibles for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Easter Island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3200400" y="4191000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Special Requests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for Mission Trips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6324600" y="4191000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Local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Evangelism</a:t>
            </a:r>
          </a:p>
        </p:txBody>
      </p:sp>
    </p:spTree>
    <p:extLst>
      <p:ext uri="{BB962C8B-B14F-4D97-AF65-F5344CB8AC3E}">
        <p14:creationId xmlns:p14="http://schemas.microsoft.com/office/powerpoint/2010/main" val="8130398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381000" y="1524000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4389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39" name="Picture 38" descr="Mission Sunday - without date and sub.jpg"/>
          <p:cNvPicPr>
            <a:picLocks noChangeAspect="1"/>
          </p:cNvPicPr>
          <p:nvPr/>
        </p:nvPicPr>
        <p:blipFill>
          <a:blip r:embed="rId2" cstate="print"/>
          <a:srcRect b="31429"/>
          <a:stretch>
            <a:fillRect/>
          </a:stretch>
        </p:blipFill>
        <p:spPr>
          <a:xfrm>
            <a:off x="6477000" y="0"/>
            <a:ext cx="2667000" cy="1219200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cxnSp>
        <p:nvCxnSpPr>
          <p:cNvPr id="42" name="Straight Connector 41"/>
          <p:cNvCxnSpPr/>
          <p:nvPr/>
        </p:nvCxnSpPr>
        <p:spPr>
          <a:xfrm>
            <a:off x="1143000" y="4191000"/>
            <a:ext cx="71628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2590800" y="2438400"/>
            <a:ext cx="42672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4724400" y="32766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3276600" y="4191000"/>
            <a:ext cx="0" cy="83820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6172200" y="4191000"/>
            <a:ext cx="0" cy="82917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endCxn id="5" idx="3"/>
          </p:cNvCxnSpPr>
          <p:nvPr/>
        </p:nvCxnSpPr>
        <p:spPr>
          <a:xfrm flipV="1">
            <a:off x="1905000" y="3274368"/>
            <a:ext cx="5669859" cy="22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2362200" y="2438400"/>
            <a:ext cx="2402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Assist Spanish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Congregation</a:t>
            </a:r>
          </a:p>
        </p:txBody>
      </p:sp>
      <p:cxnSp>
        <p:nvCxnSpPr>
          <p:cNvPr id="74" name="Straight Connector 73"/>
          <p:cNvCxnSpPr/>
          <p:nvPr/>
        </p:nvCxnSpPr>
        <p:spPr>
          <a:xfrm flipV="1">
            <a:off x="4730496" y="2438400"/>
            <a:ext cx="0" cy="8382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1149459" y="2281535"/>
            <a:ext cx="1441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chemeClr val="bg1"/>
                  </a:outerShdw>
                </a:effectLst>
              </a:rPr>
              <a:t> $116,300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29200"/>
            <a:ext cx="8686800" cy="1828800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762000" y="6472535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Nnanna</a:t>
            </a: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Aforji</a:t>
            </a: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(Nigeria)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495800" y="6477000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Tamuka</a:t>
            </a: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Arunashe</a:t>
            </a: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(Zimbabwe)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62000" y="61722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Robert Martin (Pacific)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495800" y="6176665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Joey Treat (Pacific)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762000" y="58674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Wayne Parker (Pacific)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4495800" y="5871865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Mauricio </a:t>
            </a:r>
            <a:r>
              <a:rPr lang="en-US" sz="2400" b="1" dirty="0" err="1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Yegros</a:t>
            </a: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(Coral Springs)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762000" y="55626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Douglas Alvarenga </a:t>
            </a:r>
          </a:p>
        </p:txBody>
      </p:sp>
      <p:sp>
        <p:nvSpPr>
          <p:cNvPr id="75" name="TextBox 74"/>
          <p:cNvSpPr txBox="1"/>
          <p:nvPr/>
        </p:nvSpPr>
        <p:spPr>
          <a:xfrm rot="16200000">
            <a:off x="-421333" y="5750867"/>
            <a:ext cx="1295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chemeClr val="bg1"/>
                  </a:outerShdw>
                </a:effectLst>
              </a:rPr>
              <a:t> $77,200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4501768" y="5555903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Apologetics Press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4495801" y="5257800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Josh Blackmer to Easter Island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762000" y="5255568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Sr. High Mission Trip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773052" y="4948535"/>
            <a:ext cx="6770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House to House/Heart to Heart</a:t>
            </a: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(Monthly)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381000" y="3124200"/>
            <a:ext cx="1439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chemeClr val="bg1"/>
                  </a:outerShdw>
                </a:effectLst>
              </a:rPr>
              <a:t> $108,300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4724400" y="3276600"/>
            <a:ext cx="3192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Tavaro</a:t>
            </a: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 Hanna: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Bahamas Mission Work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1371601" y="3276600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Brad Shelt: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School of Preaching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-72651" y="4038600"/>
            <a:ext cx="1291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chemeClr val="bg1"/>
                  </a:outerShdw>
                </a:effectLst>
              </a:rPr>
              <a:t> $98,700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990600" y="4191000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Bibles for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Easter Island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3200400" y="4191000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Special Requests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for Mission Trips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6324600" y="4191000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Local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Evangelism</a:t>
            </a:r>
          </a:p>
        </p:txBody>
      </p:sp>
    </p:spTree>
    <p:extLst>
      <p:ext uri="{BB962C8B-B14F-4D97-AF65-F5344CB8AC3E}">
        <p14:creationId xmlns:p14="http://schemas.microsoft.com/office/powerpoint/2010/main" val="16198666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77" grpId="0"/>
      <p:bldP spid="77" grpId="1"/>
    </p:bld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5666</TotalTime>
  <Words>971</Words>
  <Application>Microsoft Office PowerPoint</Application>
  <PresentationFormat>On-screen Show (4:3)</PresentationFormat>
  <Paragraphs>250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Copperplate Gothic Bold</vt:lpstr>
      <vt:lpstr>Lucida Calligraphy</vt:lpstr>
      <vt:lpstr>Lucida Sans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David</dc:creator>
  <cp:lastModifiedBy>Cindy Nelson</cp:lastModifiedBy>
  <cp:revision>268</cp:revision>
  <cp:lastPrinted>2018-01-21T13:26:05Z</cp:lastPrinted>
  <dcterms:created xsi:type="dcterms:W3CDTF">2012-01-19T13:03:15Z</dcterms:created>
  <dcterms:modified xsi:type="dcterms:W3CDTF">2018-01-22T17:02:47Z</dcterms:modified>
</cp:coreProperties>
</file>