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90"/>
    <a:srgbClr val="9A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5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4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96291"/>
            <a:ext cx="9144000" cy="623454"/>
          </a:xfrm>
          <a:prstGeom prst="rect">
            <a:avLst/>
          </a:prstGeom>
          <a:solidFill>
            <a:srgbClr val="9A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496291"/>
            <a:ext cx="8339328" cy="62345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2177935"/>
            <a:ext cx="9002684" cy="468006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00099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65815" y="1521458"/>
            <a:ext cx="647249" cy="559012"/>
          </a:xfrm>
          <a:prstGeom prst="ellipse">
            <a:avLst/>
          </a:prstGeom>
          <a:solidFill>
            <a:srgbClr val="00099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62051"/>
            <a:ext cx="7996844" cy="448887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rgbClr val="00099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5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3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6E18C-9D27-4230-ADB3-F635CD7E7A83}" type="datetimeFigureOut">
              <a:rPr lang="en-US" smtClean="0"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A9CE-C43E-4FF7-80B1-07F16FE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Doctrine of Transubstantiation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instituted the elements of the Lord’s Supper (never called “Eucharist”) while still in His body and blood in His veins (Matt. 26:26-29)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instituting the Lord’s Supper and saying, “This cup is my blood,” He then referred to the cup as the “fruit of the vine” (Matt. 26:29)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“bread” remains “bread” </a:t>
            </a:r>
            <a:r>
              <a:rPr lang="en-US" dirty="0" smtClean="0"/>
              <a:t>&amp; “</a:t>
            </a:r>
            <a:r>
              <a:rPr lang="en-US" dirty="0"/>
              <a:t>the cup” remains “the cup” </a:t>
            </a:r>
            <a:r>
              <a:rPr lang="en-US" dirty="0" smtClean="0"/>
              <a:t>(</a:t>
            </a:r>
            <a:r>
              <a:rPr lang="en-US" dirty="0"/>
              <a:t>1 Cor. 11:23-34)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used many metaphors </a:t>
            </a:r>
            <a:r>
              <a:rPr lang="en-US" dirty="0" smtClean="0"/>
              <a:t>about Himself </a:t>
            </a:r>
            <a:r>
              <a:rPr lang="en-US" dirty="0"/>
              <a:t>without being literal </a:t>
            </a:r>
            <a:r>
              <a:rPr lang="en-US" dirty="0" smtClean="0"/>
              <a:t>(John </a:t>
            </a:r>
            <a:r>
              <a:rPr lang="en-US" dirty="0"/>
              <a:t>15:5; </a:t>
            </a:r>
            <a:r>
              <a:rPr lang="en-US" dirty="0" smtClean="0"/>
              <a:t>10:9</a:t>
            </a:r>
            <a:r>
              <a:rPr lang="en-US" dirty="0"/>
              <a:t>; </a:t>
            </a:r>
            <a:r>
              <a:rPr lang="en-US" dirty="0" smtClean="0"/>
              <a:t>6:35</a:t>
            </a:r>
            <a:r>
              <a:rPr lang="en-US" dirty="0"/>
              <a:t>, 41, 48, 51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“All” are to eat and “all” are to drink (Matt</a:t>
            </a:r>
            <a:r>
              <a:rPr lang="en-US" dirty="0"/>
              <a:t>. </a:t>
            </a:r>
            <a:r>
              <a:rPr lang="en-US" dirty="0" smtClean="0"/>
              <a:t>26:27; Mark 14:23; 1 </a:t>
            </a:r>
            <a:r>
              <a:rPr lang="en-US" dirty="0"/>
              <a:t>Cor. 11:28)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Lord’s Supper is a “memorial” and not a “sacrament” or a “sacrifice” (Luke 22:19; 1 Cor. 11:24-26)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church is to partake of the Lord’s Supper in its worship assembly on the first day of every week (and at no other time) (Acts 20:7; 1 Cor. 11:17-34)</a:t>
            </a:r>
          </a:p>
          <a:p>
            <a:pPr lvl="1"/>
            <a:r>
              <a:rPr lang="en-US" dirty="0" smtClean="0"/>
              <a:t>Christ </a:t>
            </a:r>
            <a:r>
              <a:rPr lang="en-US" dirty="0"/>
              <a:t>was offered “once” and is not sacrificed again in the Eucharist or “sacrifice of the Mass” (Heb. 7:27; 9:12, 25-28; 10:11-12)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568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Doctrine of Purgatory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teaches: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“a middle state of temporary punishment” where the dead suffer punishment for unforgiven sins until one can be purified and justice can be satisfied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one is purged from sin while in purgatory, then he is allowed into heaven</a:t>
            </a:r>
          </a:p>
          <a:p>
            <a:pPr lvl="1"/>
            <a:r>
              <a:rPr lang="en-US" dirty="0" smtClean="0"/>
              <a:t>One’s </a:t>
            </a:r>
            <a:r>
              <a:rPr lang="en-US" dirty="0"/>
              <a:t>stay in purgatory can be shortened by prayers of the faithful for the dead and by paying priests to offer special masses for the </a:t>
            </a:r>
            <a:r>
              <a:rPr lang="en-US" dirty="0" smtClean="0"/>
              <a:t>deceased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#9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13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Doctrine of Purgatory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</a:t>
            </a:r>
            <a:r>
              <a:rPr lang="en-US" dirty="0" smtClean="0"/>
              <a:t>teaches: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God forgives, He forgets (Heb. 8:12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faithful Christian is continually cleansed by the blood of Christ while he is alive (1 John 1:7; Eph. 1:7)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people enter into “Paradise” after death (Luke 16:22; 23:43)</a:t>
            </a:r>
          </a:p>
          <a:p>
            <a:pPr lvl="1"/>
            <a:r>
              <a:rPr lang="en-US" dirty="0" smtClean="0"/>
              <a:t>The state of those who “die in the Lord” is “blessed” (Rev. 14:13)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place of one’s dwelling after death cannot be changed, for there is a “great gulf fixed” (Luke 16:26)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does not receive a “second chance” </a:t>
            </a:r>
            <a:r>
              <a:rPr lang="en-US" dirty="0" smtClean="0"/>
              <a:t>to make things right after </a:t>
            </a:r>
            <a:r>
              <a:rPr lang="en-US" dirty="0"/>
              <a:t>death (Heb. 10:26-29)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receives “a just reward” for “every transgression and disobedience” and </a:t>
            </a:r>
            <a:r>
              <a:rPr lang="en-US" dirty="0" smtClean="0"/>
              <a:t>there are no indulgences </a:t>
            </a:r>
            <a:r>
              <a:rPr lang="en-US" dirty="0"/>
              <a:t>of any kind (Heb. 2:3)</a:t>
            </a:r>
          </a:p>
          <a:p>
            <a:pPr lvl="1"/>
            <a:r>
              <a:rPr lang="en-US" dirty="0" smtClean="0"/>
              <a:t>One’s </a:t>
            </a:r>
            <a:r>
              <a:rPr lang="en-US" dirty="0"/>
              <a:t>own acts alone will determine his judgment and not the acts or prayers of others (2 Cor. 5:10)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#9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213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Authority </a:t>
            </a:r>
            <a:r>
              <a:rPr lang="en-US" dirty="0"/>
              <a:t>in Religion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places its ultimate authority in:</a:t>
            </a:r>
          </a:p>
          <a:p>
            <a:pPr lvl="1"/>
            <a:r>
              <a:rPr lang="en-US" dirty="0" smtClean="0"/>
              <a:t>The Church</a:t>
            </a:r>
            <a:endParaRPr lang="en-US" dirty="0"/>
          </a:p>
          <a:p>
            <a:pPr lvl="1"/>
            <a:r>
              <a:rPr lang="en-US" dirty="0" smtClean="0"/>
              <a:t>Its </a:t>
            </a:r>
            <a:r>
              <a:rPr lang="en-US" dirty="0"/>
              <a:t>Pope, Cardinals, Bishops and priests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Own Traditions &amp; </a:t>
            </a:r>
            <a:r>
              <a:rPr lang="en-US" dirty="0" smtClean="0"/>
              <a:t>Books</a:t>
            </a:r>
          </a:p>
          <a:p>
            <a:pPr lvl="1"/>
            <a:r>
              <a:rPr lang="en-US" dirty="0"/>
              <a:t>Its Councils</a:t>
            </a:r>
          </a:p>
          <a:p>
            <a:pPr lvl="1"/>
            <a:r>
              <a:rPr lang="en-US" dirty="0"/>
              <a:t>Its interpretation of the </a:t>
            </a:r>
            <a:r>
              <a:rPr lang="en-US" dirty="0" smtClean="0"/>
              <a:t>Bible</a:t>
            </a:r>
          </a:p>
          <a:p>
            <a:r>
              <a:rPr lang="en-US" dirty="0" smtClean="0"/>
              <a:t>The </a:t>
            </a:r>
            <a:r>
              <a:rPr lang="en-US" dirty="0"/>
              <a:t>Catholic church historically discouraged (and even prevented) its members from reading the Bible and forbade it to be translated into the language of the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#10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50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Authority </a:t>
            </a:r>
            <a:r>
              <a:rPr lang="en-US" dirty="0"/>
              <a:t>in Religion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Christ </a:t>
            </a:r>
            <a:r>
              <a:rPr lang="en-US" dirty="0"/>
              <a:t>has all authority (Matt. 28:18)</a:t>
            </a:r>
          </a:p>
          <a:p>
            <a:pPr lvl="1"/>
            <a:r>
              <a:rPr lang="en-US" dirty="0" smtClean="0"/>
              <a:t>Christ’s </a:t>
            </a:r>
            <a:r>
              <a:rPr lang="en-US" dirty="0"/>
              <a:t>all authority is in His Word (John 12:48-50)</a:t>
            </a:r>
          </a:p>
          <a:p>
            <a:pPr lvl="1"/>
            <a:r>
              <a:rPr lang="en-US" dirty="0" smtClean="0"/>
              <a:t>Christ’s </a:t>
            </a:r>
            <a:r>
              <a:rPr lang="en-US" dirty="0"/>
              <a:t>all-authoritative Word is in the Bible (2 Tim. 3:16-17)</a:t>
            </a:r>
          </a:p>
          <a:p>
            <a:pPr lvl="1"/>
            <a:r>
              <a:rPr lang="en-US" dirty="0" smtClean="0"/>
              <a:t>Christ’s </a:t>
            </a:r>
            <a:r>
              <a:rPr lang="en-US" dirty="0"/>
              <a:t>all-authoritative written Word is all-sufficient (2 Pet. 1:3; 2 Tim. 3:17)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Word is for all (Acts 17:11; 1 Pet. 2:2; 2 Tim. 2:15)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authority:</a:t>
            </a:r>
          </a:p>
          <a:p>
            <a:pPr marL="914400" lvl="2"/>
            <a:r>
              <a:rPr lang="en-US" sz="2400" dirty="0" smtClean="0"/>
              <a:t>In </a:t>
            </a:r>
            <a:r>
              <a:rPr lang="en-US" sz="2400" dirty="0"/>
              <a:t>man (Jer. 10:23)</a:t>
            </a:r>
          </a:p>
          <a:p>
            <a:pPr marL="914400" lvl="2"/>
            <a:r>
              <a:rPr lang="en-US" sz="2400" dirty="0" smtClean="0"/>
              <a:t>In </a:t>
            </a:r>
            <a:r>
              <a:rPr lang="en-US" sz="2400" dirty="0"/>
              <a:t>man’s interpretations (2 Pet. 1:20-21</a:t>
            </a:r>
            <a:r>
              <a:rPr lang="en-US" sz="2400" dirty="0" smtClean="0"/>
              <a:t>)</a:t>
            </a:r>
          </a:p>
          <a:p>
            <a:pPr marL="914400" lvl="2"/>
            <a:r>
              <a:rPr lang="en-US" sz="2400" dirty="0"/>
              <a:t>In the commands of men (Matt. 15:3-9)</a:t>
            </a:r>
          </a:p>
          <a:p>
            <a:pPr marL="914400" lvl="2"/>
            <a:r>
              <a:rPr lang="en-US" sz="2400" dirty="0"/>
              <a:t>In the traditions of men (Col. 2:8; 1 Pet. 1:18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#10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7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Romans 10:9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Serve faithfully in His kingdom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3448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Origin &amp; Name of the Church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Various doctrinal changes in the </a:t>
            </a:r>
            <a:r>
              <a:rPr lang="en-US" dirty="0" smtClean="0"/>
              <a:t>N.T. </a:t>
            </a:r>
            <a:r>
              <a:rPr lang="en-US" dirty="0"/>
              <a:t>church led to the formation of the Catholic church after the first century</a:t>
            </a:r>
            <a:endParaRPr lang="en-US" sz="4000" dirty="0"/>
          </a:p>
          <a:p>
            <a:r>
              <a:rPr lang="en-US" dirty="0"/>
              <a:t>The Bible uses various designations for the Lord’s church (ex: church of Christ, the church of the living God, the body of Christ, the kingdom of God)</a:t>
            </a:r>
            <a:endParaRPr lang="en-US" sz="4000" dirty="0"/>
          </a:p>
          <a:p>
            <a:r>
              <a:rPr lang="en-US" dirty="0"/>
              <a:t>The Bible nowhere uses the name “Catholic Church” or “Roman Catholic Church” for the New Testament church </a:t>
            </a:r>
            <a:endParaRPr lang="en-US" sz="4000" dirty="0"/>
          </a:p>
          <a:p>
            <a:r>
              <a:rPr lang="en-US" dirty="0"/>
              <a:t>If one is looking for the church of the </a:t>
            </a:r>
            <a:r>
              <a:rPr lang="en-US" dirty="0" smtClean="0"/>
              <a:t>New Testament, </a:t>
            </a:r>
            <a:r>
              <a:rPr lang="en-US" dirty="0"/>
              <a:t>he will not look for or find the </a:t>
            </a:r>
            <a:r>
              <a:rPr lang="en-US" dirty="0" smtClean="0"/>
              <a:t>Catholic Church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#1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073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Organization &amp; Head of the Church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is organized with a hierarchal structure</a:t>
            </a:r>
          </a:p>
          <a:p>
            <a:pPr lvl="1"/>
            <a:r>
              <a:rPr lang="en-US" dirty="0" smtClean="0"/>
              <a:t>Consisting </a:t>
            </a:r>
            <a:r>
              <a:rPr lang="en-US" dirty="0"/>
              <a:t>of the Pope, cardinals, archbishops, bishops, priests &amp; deacons</a:t>
            </a:r>
          </a:p>
          <a:p>
            <a:pPr lvl="1"/>
            <a:r>
              <a:rPr lang="en-US" dirty="0" smtClean="0"/>
              <a:t>Boniface </a:t>
            </a:r>
            <a:r>
              <a:rPr lang="en-US" dirty="0"/>
              <a:t>III was deemed the first “universal bishop” (i.e., Pope) in 606 A.D.</a:t>
            </a:r>
          </a:p>
          <a:p>
            <a:pPr lvl="1"/>
            <a:r>
              <a:rPr lang="en-US" dirty="0" smtClean="0"/>
              <a:t>Popes </a:t>
            </a:r>
            <a:r>
              <a:rPr lang="en-US" dirty="0"/>
              <a:t>are viewed as successors of the apostles</a:t>
            </a:r>
          </a:p>
          <a:p>
            <a:pPr lvl="1"/>
            <a:r>
              <a:rPr lang="en-US" dirty="0" smtClean="0"/>
              <a:t>Popes </a:t>
            </a:r>
            <a:r>
              <a:rPr lang="en-US" dirty="0"/>
              <a:t>are elected by a college of </a:t>
            </a:r>
            <a:r>
              <a:rPr lang="en-US" dirty="0" smtClean="0"/>
              <a:t>cardinals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only one head of the </a:t>
            </a:r>
            <a:r>
              <a:rPr lang="en-US" dirty="0" smtClean="0"/>
              <a:t>N.T. </a:t>
            </a:r>
            <a:r>
              <a:rPr lang="en-US" dirty="0"/>
              <a:t>church – Jesus (Eph. 5:23; Col. 1:17-18)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One (and only One) who rules over the church was put in place by the God of heaven and not by a body of cardinals voting (Eph. 1:22-23)</a:t>
            </a:r>
          </a:p>
          <a:p>
            <a:pPr lvl="1"/>
            <a:r>
              <a:rPr lang="en-US" dirty="0" smtClean="0"/>
              <a:t>The N.T. </a:t>
            </a:r>
            <a:r>
              <a:rPr lang="en-US" dirty="0"/>
              <a:t>church is to be overseen by elders/bishops “among” that congregation (Acts 20:28; 1 Pet. 5:2)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one person has any authority outside or above a local congregation</a:t>
            </a:r>
          </a:p>
          <a:p>
            <a:r>
              <a:rPr lang="en-US" dirty="0" smtClean="0"/>
              <a:t>The </a:t>
            </a:r>
            <a:r>
              <a:rPr lang="en-US" dirty="0"/>
              <a:t>Bible nowhere speaks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“Pope,” “cardinal,” “archbishop”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“bishop” with authority outside a local </a:t>
            </a:r>
            <a:r>
              <a:rPr lang="en-US" dirty="0" smtClean="0"/>
              <a:t>congregation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#2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0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Foundation &amp; Elevation of Peter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Catholic church teaches:</a:t>
            </a:r>
            <a:endParaRPr lang="en-US" sz="4000" dirty="0"/>
          </a:p>
          <a:p>
            <a:pPr lvl="1"/>
            <a:r>
              <a:rPr lang="en-US" sz="2600" dirty="0"/>
              <a:t>The church was built upon Peter</a:t>
            </a:r>
          </a:p>
          <a:p>
            <a:pPr lvl="1"/>
            <a:r>
              <a:rPr lang="en-US" sz="2600" dirty="0"/>
              <a:t>Peter was the first Pope, and all Popes are his successors</a:t>
            </a:r>
          </a:p>
          <a:p>
            <a:r>
              <a:rPr lang="en-US" dirty="0"/>
              <a:t>The Bible teaches:</a:t>
            </a:r>
            <a:endParaRPr lang="en-US" sz="4000" dirty="0"/>
          </a:p>
          <a:p>
            <a:pPr lvl="1"/>
            <a:r>
              <a:rPr lang="en-US" sz="2600" dirty="0"/>
              <a:t>Jesus only is the foundation of the church (1 Cor. 3:11; 10:4)</a:t>
            </a:r>
          </a:p>
          <a:p>
            <a:pPr lvl="1"/>
            <a:r>
              <a:rPr lang="en-US" sz="2600" dirty="0"/>
              <a:t>The foundation of the church is the deity of Christ (Matt. 16:16-18)</a:t>
            </a:r>
          </a:p>
          <a:p>
            <a:pPr lvl="1"/>
            <a:r>
              <a:rPr lang="en-US" sz="2600" dirty="0"/>
              <a:t>Jesus used two very different Greek words for “rock” in Matthew 16:18</a:t>
            </a:r>
          </a:p>
          <a:p>
            <a:pPr lvl="1"/>
            <a:r>
              <a:rPr lang="en-US" sz="2600" dirty="0"/>
              <a:t>Jesus (not Peter) was “the chief cornerstone” (</a:t>
            </a:r>
            <a:r>
              <a:rPr lang="en-US" sz="2600" dirty="0" smtClean="0"/>
              <a:t>1 Pet. 2:6-8)</a:t>
            </a:r>
            <a:endParaRPr lang="en-US" sz="2600" dirty="0"/>
          </a:p>
          <a:p>
            <a:pPr lvl="1"/>
            <a:r>
              <a:rPr lang="en-US" sz="2600" dirty="0"/>
              <a:t>Jesus gave the same power to “bind” and “loose” to all apostles (Matt. 18:18</a:t>
            </a:r>
            <a:r>
              <a:rPr lang="en-US" sz="2600" dirty="0" smtClean="0"/>
              <a:t>)</a:t>
            </a:r>
            <a:endParaRPr lang="en-US" sz="2600" dirty="0"/>
          </a:p>
          <a:p>
            <a:pPr lvl="1"/>
            <a:r>
              <a:rPr lang="en-US" sz="2600" dirty="0"/>
              <a:t>Peter was married (Matt. 8:14; 1 Cor. 9:5), which is not permitted for Popes</a:t>
            </a:r>
          </a:p>
          <a:p>
            <a:pPr lvl="1"/>
            <a:r>
              <a:rPr lang="en-US" sz="2600" dirty="0"/>
              <a:t>Peter identified himself as an “elder” among many </a:t>
            </a:r>
            <a:r>
              <a:rPr lang="en-US" sz="2600" dirty="0" smtClean="0"/>
              <a:t>(not </a:t>
            </a:r>
            <a:r>
              <a:rPr lang="en-US" sz="2600" dirty="0"/>
              <a:t>the </a:t>
            </a:r>
            <a:r>
              <a:rPr lang="en-US" sz="2600" dirty="0" smtClean="0"/>
              <a:t>Pope) </a:t>
            </a:r>
            <a:r>
              <a:rPr lang="en-US" sz="2600" dirty="0"/>
              <a:t>(1 Pet. 5:1)</a:t>
            </a:r>
          </a:p>
          <a:p>
            <a:pPr lvl="1"/>
            <a:r>
              <a:rPr lang="en-US" sz="2600" dirty="0"/>
              <a:t>Peter would not allow men to fall down and worship him (Acts 10:25-26)</a:t>
            </a:r>
          </a:p>
          <a:p>
            <a:pPr lvl="1"/>
            <a:r>
              <a:rPr lang="en-US" sz="2600" dirty="0"/>
              <a:t>Peter was rebuked by Paul for walking contrary to the gospel (Gal. </a:t>
            </a:r>
            <a:r>
              <a:rPr lang="en-US" sz="2600" dirty="0" smtClean="0"/>
              <a:t>2:11-16</a:t>
            </a:r>
            <a:r>
              <a:rPr lang="en-US" sz="2600" dirty="0"/>
              <a:t>)</a:t>
            </a:r>
          </a:p>
          <a:p>
            <a:r>
              <a:rPr lang="en-US" dirty="0"/>
              <a:t>The Bible never speaks about:</a:t>
            </a:r>
            <a:endParaRPr lang="en-US" sz="4000" dirty="0"/>
          </a:p>
          <a:p>
            <a:pPr lvl="1"/>
            <a:r>
              <a:rPr lang="en-US" sz="2600" dirty="0"/>
              <a:t>A Pope, about Peter as a Pope, or about a succession of </a:t>
            </a:r>
            <a:r>
              <a:rPr lang="en-US" sz="2600" dirty="0" smtClean="0"/>
              <a:t>Popes after Peter </a:t>
            </a:r>
            <a:endParaRPr lang="en-US" sz="2600" dirty="0"/>
          </a:p>
          <a:p>
            <a:pPr lvl="1"/>
            <a:r>
              <a:rPr lang="en-US" sz="2600" dirty="0"/>
              <a:t>Peter ever visiting Rome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#3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665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Infallibility of the Pope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1316" y="2177935"/>
            <a:ext cx="8869519" cy="468006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teaches: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Pope is the “Vicar of Christ” on earth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the Pope speaks “ex cathedra” (officially) regarding matters of “faith &amp; morals,” he is infallible (free from error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Bible is all-sufficient (2 Pet. 1:3; 2 Tim. 3:17)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Bible is God’s final revelation (Jude 3)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man is to add to or take from God’s Word (Rev. </a:t>
            </a:r>
            <a:r>
              <a:rPr lang="en-US" dirty="0" smtClean="0"/>
              <a:t>22:18-19; Gal. 1:6-9) </a:t>
            </a:r>
            <a:endParaRPr lang="en-US" dirty="0"/>
          </a:p>
          <a:p>
            <a:pPr lvl="1"/>
            <a:r>
              <a:rPr lang="en-US" dirty="0" smtClean="0"/>
              <a:t>Christ </a:t>
            </a:r>
            <a:r>
              <a:rPr lang="en-US" dirty="0"/>
              <a:t>has ALL authority, therefore, no man on earth can ever have any (Matt. 28:18)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#4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47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Special Priesthood &amp; Penance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teaches:</a:t>
            </a:r>
          </a:p>
          <a:p>
            <a:pPr lvl="1"/>
            <a:r>
              <a:rPr lang="en-US" dirty="0" smtClean="0"/>
              <a:t>Certain </a:t>
            </a:r>
            <a:r>
              <a:rPr lang="en-US" dirty="0"/>
              <a:t>men are ordained as “priests” over the parishioners/laity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priest is the means of access between the sinner and God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priests are to be referred to as “</a:t>
            </a:r>
            <a:r>
              <a:rPr lang="en-US" dirty="0" smtClean="0"/>
              <a:t>Father”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Sacrament of </a:t>
            </a:r>
            <a:r>
              <a:rPr lang="en-US" dirty="0" smtClean="0"/>
              <a:t>Penance (confessing sins </a:t>
            </a:r>
            <a:r>
              <a:rPr lang="en-US" dirty="0"/>
              <a:t>to a priest </a:t>
            </a:r>
            <a:r>
              <a:rPr lang="en-US" dirty="0" smtClean="0"/>
              <a:t>&amp; receiving forgiveness)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Bible does not:</a:t>
            </a:r>
          </a:p>
          <a:p>
            <a:pPr lvl="1"/>
            <a:r>
              <a:rPr lang="en-US" dirty="0" smtClean="0"/>
              <a:t>Teach </a:t>
            </a:r>
            <a:r>
              <a:rPr lang="en-US" dirty="0"/>
              <a:t>a separation of clergy and laity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the word “priest” for anyone who holds office in the church</a:t>
            </a:r>
          </a:p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Christians are “priests” (Rev. 1:5-6) </a:t>
            </a:r>
            <a:r>
              <a:rPr lang="en-US" dirty="0" smtClean="0"/>
              <a:t>in </a:t>
            </a:r>
            <a:r>
              <a:rPr lang="en-US" dirty="0"/>
              <a:t>God’s </a:t>
            </a:r>
            <a:r>
              <a:rPr lang="en-US" dirty="0" smtClean="0"/>
              <a:t>“priesthood</a:t>
            </a:r>
            <a:r>
              <a:rPr lang="en-US" dirty="0"/>
              <a:t>” (1 Pet. 2:5, 9)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human stands between a Christian and God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the only mediator between God and man (1 Tim. 2:5)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is our High </a:t>
            </a:r>
            <a:r>
              <a:rPr lang="en-US" dirty="0" smtClean="0"/>
              <a:t>Priest and Advocate </a:t>
            </a:r>
            <a:r>
              <a:rPr lang="en-US" dirty="0"/>
              <a:t>(Heb. 4:14-15; </a:t>
            </a:r>
            <a:r>
              <a:rPr lang="en-US" dirty="0" smtClean="0"/>
              <a:t>8:1; 1 </a:t>
            </a:r>
            <a:r>
              <a:rPr lang="en-US" dirty="0"/>
              <a:t>John 2:1-2)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are to confess our sins to </a:t>
            </a:r>
            <a:r>
              <a:rPr lang="en-US" dirty="0" smtClean="0"/>
              <a:t>God; He </a:t>
            </a:r>
            <a:r>
              <a:rPr lang="en-US" dirty="0"/>
              <a:t>will forgive (1 </a:t>
            </a:r>
            <a:r>
              <a:rPr lang="en-US" dirty="0" smtClean="0"/>
              <a:t>Jn. </a:t>
            </a:r>
            <a:r>
              <a:rPr lang="en-US" dirty="0"/>
              <a:t>1:9; 2:1; </a:t>
            </a:r>
            <a:r>
              <a:rPr lang="en-US" dirty="0" smtClean="0"/>
              <a:t>Mk. </a:t>
            </a:r>
            <a:r>
              <a:rPr lang="en-US" dirty="0"/>
              <a:t>2:6-10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are not to call another man, “Father” (Matt. 23:9)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#5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505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Veneration of &amp; Prayers to Mary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teaches:</a:t>
            </a:r>
          </a:p>
          <a:p>
            <a:pPr lvl="1"/>
            <a:r>
              <a:rPr lang="en-US" dirty="0" smtClean="0"/>
              <a:t>Mary </a:t>
            </a:r>
            <a:r>
              <a:rPr lang="en-US" dirty="0"/>
              <a:t>is the “Mother of God” and worthy of </a:t>
            </a:r>
            <a:r>
              <a:rPr lang="en-US" dirty="0" smtClean="0"/>
              <a:t>worship</a:t>
            </a:r>
            <a:endParaRPr lang="en-US" dirty="0"/>
          </a:p>
          <a:p>
            <a:pPr lvl="1"/>
            <a:r>
              <a:rPr lang="en-US" dirty="0" smtClean="0"/>
              <a:t>Mary </a:t>
            </a:r>
            <a:r>
              <a:rPr lang="en-US" dirty="0"/>
              <a:t>is the “</a:t>
            </a:r>
            <a:r>
              <a:rPr lang="en-US" dirty="0" err="1"/>
              <a:t>mediatrix</a:t>
            </a:r>
            <a:r>
              <a:rPr lang="en-US" dirty="0"/>
              <a:t>” in heaven </a:t>
            </a:r>
            <a:r>
              <a:rPr lang="en-US" dirty="0" smtClean="0"/>
              <a:t>(the “Queen of Heaven”) between </a:t>
            </a:r>
            <a:r>
              <a:rPr lang="en-US" dirty="0"/>
              <a:t>man &amp; Christ and one </a:t>
            </a:r>
            <a:r>
              <a:rPr lang="en-US" dirty="0" smtClean="0"/>
              <a:t>to </a:t>
            </a:r>
            <a:r>
              <a:rPr lang="en-US" dirty="0"/>
              <a:t>whom men should </a:t>
            </a:r>
            <a:r>
              <a:rPr lang="en-US" dirty="0" smtClean="0"/>
              <a:t>pray</a:t>
            </a:r>
            <a:endParaRPr lang="en-US" dirty="0"/>
          </a:p>
          <a:p>
            <a:pPr lvl="1"/>
            <a:r>
              <a:rPr lang="en-US" dirty="0" smtClean="0"/>
              <a:t>Mary will pray for those who pray to her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Mary </a:t>
            </a:r>
            <a:r>
              <a:rPr lang="en-US" dirty="0"/>
              <a:t>is “blessed among women” (Luke 1:28, 42, 48)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said, “More than” his mother being blessed, “blessed are those who hear the word of God and keep it” (Luke 11:28)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alone is to be worshiped (Matt. 4:10; John 4:24)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God alone prayers are to be directed (</a:t>
            </a:r>
            <a:r>
              <a:rPr lang="en-US" dirty="0" smtClean="0"/>
              <a:t>Mt</a:t>
            </a:r>
            <a:r>
              <a:rPr lang="en-US" dirty="0"/>
              <a:t>. 6:9; </a:t>
            </a:r>
            <a:r>
              <a:rPr lang="en-US" dirty="0" smtClean="0"/>
              <a:t>Jn. </a:t>
            </a:r>
            <a:r>
              <a:rPr lang="en-US" dirty="0"/>
              <a:t>16:23; Eph. 5:20)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“highly exalted” Jesus (not Mary) (Phil. 2:9)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is “one Mediator between God and men” (1 Tim. 2:5)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#6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18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Baptism of Infants to Remove “Original Sin”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teaches:</a:t>
            </a:r>
          </a:p>
          <a:p>
            <a:pPr lvl="1"/>
            <a:r>
              <a:rPr lang="en-US" dirty="0" smtClean="0"/>
              <a:t>Babies </a:t>
            </a:r>
            <a:r>
              <a:rPr lang="en-US" dirty="0"/>
              <a:t>are born with “original sin,” having inherited the sin and consequences of Adam’s sin, and are born enemies of God</a:t>
            </a:r>
          </a:p>
          <a:p>
            <a:pPr lvl="1"/>
            <a:r>
              <a:rPr lang="en-US" dirty="0" smtClean="0"/>
              <a:t>Infants </a:t>
            </a:r>
            <a:r>
              <a:rPr lang="en-US" dirty="0"/>
              <a:t>must be baptized (without any prerequisites on their part) in order to erase that “original sin” that damns them</a:t>
            </a:r>
          </a:p>
          <a:p>
            <a:pPr lvl="1"/>
            <a:r>
              <a:rPr lang="en-US" dirty="0" smtClean="0"/>
              <a:t>Baptism </a:t>
            </a:r>
            <a:r>
              <a:rPr lang="en-US" dirty="0"/>
              <a:t>is to be administered by sprinkling</a:t>
            </a:r>
          </a:p>
          <a:p>
            <a:r>
              <a:rPr lang="en-US" dirty="0" smtClean="0"/>
              <a:t>The </a:t>
            </a:r>
            <a:r>
              <a:rPr lang="en-US" dirty="0"/>
              <a:t>Bible teaches:</a:t>
            </a:r>
          </a:p>
          <a:p>
            <a:pPr lvl="1"/>
            <a:r>
              <a:rPr lang="en-US" dirty="0" smtClean="0"/>
              <a:t>Baptism </a:t>
            </a:r>
            <a:r>
              <a:rPr lang="en-US" dirty="0"/>
              <a:t>is an immersion or burial (Col. 2:12; Rom. 6:4; Acts 8:38-39)</a:t>
            </a:r>
          </a:p>
          <a:p>
            <a:pPr lvl="1"/>
            <a:r>
              <a:rPr lang="en-US" dirty="0" smtClean="0"/>
              <a:t>Baptism </a:t>
            </a:r>
            <a:r>
              <a:rPr lang="en-US" dirty="0"/>
              <a:t>is to be administered only upon those who can (and do) believe in Jesus and repent of their sins (Mark 16:16; Acts 2:38; 8:12-13; 18:8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Sin </a:t>
            </a:r>
            <a:r>
              <a:rPr lang="en-US" dirty="0"/>
              <a:t>is NOT inherited, but it is a personal choice and act that one makes in violation of the will of God (1 John 3:4; Ezek. 18:20)</a:t>
            </a:r>
          </a:p>
          <a:p>
            <a:pPr lvl="1"/>
            <a:r>
              <a:rPr lang="en-US" dirty="0" smtClean="0"/>
              <a:t>Little </a:t>
            </a:r>
            <a:r>
              <a:rPr lang="en-US" dirty="0"/>
              <a:t>children are innocent (Matt. 18:3; Ezek. 28:15; Rom. 7:8-9)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#7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782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Doctrine of Transubstantiation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Catholic church teaches: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The real presence” of Jesus’ body in the bread &amp; Jesus’ blood in the wine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“sacrifice of the Mass” </a:t>
            </a:r>
            <a:r>
              <a:rPr lang="en-US" dirty="0" smtClean="0"/>
              <a:t>(also called “an </a:t>
            </a:r>
            <a:r>
              <a:rPr lang="en-US" dirty="0" err="1"/>
              <a:t>unbloody</a:t>
            </a:r>
            <a:r>
              <a:rPr lang="en-US" dirty="0"/>
              <a:t> sacrifice”) the bread and wine are changed into the actual/literal body and blood of </a:t>
            </a:r>
            <a:r>
              <a:rPr lang="en-US" dirty="0" smtClean="0"/>
              <a:t>Christ 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the priest needs to partake of the wine, and the bread that is given contains both the body and the blood of Christ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Lord’s Supper may be observed on any day </a:t>
            </a:r>
            <a:r>
              <a:rPr lang="en-US" dirty="0" smtClean="0"/>
              <a:t>(other than Sunday) and at occasions other than worship (i.e., wedding, funeral, etc.)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389" y="1493164"/>
            <a:ext cx="788565" cy="65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/>
              <a:t>#8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8051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2044</Words>
  <Application>Microsoft Office PowerPoint</Application>
  <PresentationFormat>On-screen Show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The Origin &amp; Name of the Church</vt:lpstr>
      <vt:lpstr>The Organization &amp; Head of the Church</vt:lpstr>
      <vt:lpstr>The Foundation &amp; Elevation of Peter</vt:lpstr>
      <vt:lpstr>The Infallibility of the Pope</vt:lpstr>
      <vt:lpstr>A Special Priesthood &amp; Penance</vt:lpstr>
      <vt:lpstr>The Veneration of &amp; Prayers to Mary</vt:lpstr>
      <vt:lpstr>The Baptism of Infants to Remove “Original Sin”</vt:lpstr>
      <vt:lpstr>The Doctrine of Transubstantiation</vt:lpstr>
      <vt:lpstr>The Doctrine of Transubstantiation</vt:lpstr>
      <vt:lpstr>The Doctrine of Purgatory</vt:lpstr>
      <vt:lpstr>The Doctrine of Purgatory</vt:lpstr>
      <vt:lpstr>Authority in Religion</vt:lpstr>
      <vt:lpstr>Authority in Religion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2018-01-14T01:42:02Z</dcterms:created>
  <dcterms:modified xsi:type="dcterms:W3CDTF">2018-01-14T20:18:15Z</dcterms:modified>
</cp:coreProperties>
</file>