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E70C3-A688-4755-B242-0769919A92D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FD7A0-670E-4414-B094-419E9E092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3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8B6D-9ED2-4208-BE36-EF47CE72A888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3DA-3B28-4C78-9621-6951092023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8B6D-9ED2-4208-BE36-EF47CE72A888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3DA-3B28-4C78-9621-69510920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8B6D-9ED2-4208-BE36-EF47CE72A888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3DA-3B28-4C78-9621-69510920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7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1235391"/>
            <a:ext cx="8856172" cy="593409"/>
          </a:xfrm>
        </p:spPr>
        <p:txBody>
          <a:bodyPr/>
          <a:lstStyle>
            <a:lvl1pPr>
              <a:defRPr b="1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961804"/>
            <a:ext cx="8856172" cy="4896196"/>
          </a:xfrm>
        </p:spPr>
        <p:txBody>
          <a:bodyPr/>
          <a:lstStyle>
            <a:lvl1pPr>
              <a:defRPr b="1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6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8B6D-9ED2-4208-BE36-EF47CE72A888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3DA-3B28-4C78-9621-69510920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8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8B6D-9ED2-4208-BE36-EF47CE72A888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3DA-3B28-4C78-9621-69510920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8B6D-9ED2-4208-BE36-EF47CE72A888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3DA-3B28-4C78-9621-69510920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2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8B6D-9ED2-4208-BE36-EF47CE72A888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3DA-3B28-4C78-9621-69510920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6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8B6D-9ED2-4208-BE36-EF47CE72A888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3DA-3B28-4C78-9621-69510920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2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8B6D-9ED2-4208-BE36-EF47CE72A888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3DA-3B28-4C78-9621-69510920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8B6D-9ED2-4208-BE36-EF47CE72A888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3DA-3B28-4C78-9621-69510920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8B6D-9ED2-4208-BE36-EF47CE72A888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3DA-3B28-4C78-9621-69510920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3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3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Abounding in Works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Notable Efforts in 2017:</a:t>
            </a:r>
          </a:p>
          <a:p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Helped send Dan McLeod to Fiji to teach in Pacific Islands Bible College with Robert Martin</a:t>
            </a:r>
          </a:p>
          <a:p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Helped Robert Martin print 20,000 tracts to use in the Pacific Islands</a:t>
            </a:r>
          </a:p>
          <a:p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Assisted the Trinidad School of Preaching in getting back on their feet and training men to preach</a:t>
            </a:r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40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Abounding in Works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" y="1961804"/>
            <a:ext cx="8927869" cy="489619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Supporting Apologetics Press (since 1986, *2004)</a:t>
            </a:r>
          </a:p>
          <a:p>
            <a:pPr lvl="1"/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Professional Staff</a:t>
            </a: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Four men (Dave Miller, Jeff Miller, Eric Lyons, Kyle Butt)</a:t>
            </a: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Speak around the country &amp; globe (100+ places annually)</a:t>
            </a:r>
          </a:p>
          <a:p>
            <a:pPr lvl="1"/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Publications</a:t>
            </a: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Monthly Journals: </a:t>
            </a:r>
            <a:r>
              <a:rPr lang="en-US" sz="2400" i="1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Reason &amp; Revelation </a:t>
            </a:r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and </a:t>
            </a:r>
            <a:r>
              <a:rPr lang="en-US" sz="2400" i="1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Discovery</a:t>
            </a: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Books for adults &amp; kids  +  Tracts for adults &amp; kids</a:t>
            </a: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Videos for adults &amp; kids  +  eBooks for adults &amp; kids</a:t>
            </a: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Bible Class curriculum, VBS Materials, Study Courses, etc.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Website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(www.ApologeticsPress.org)</a:t>
            </a:r>
          </a:p>
          <a:p>
            <a:pPr marL="1028700" lvl="2"/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Millions and millions of </a:t>
            </a:r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page hits from 230+ countries</a:t>
            </a:r>
          </a:p>
        </p:txBody>
      </p:sp>
    </p:spTree>
    <p:extLst>
      <p:ext uri="{BB962C8B-B14F-4D97-AF65-F5344CB8AC3E}">
        <p14:creationId xmlns:p14="http://schemas.microsoft.com/office/powerpoint/2010/main" val="11238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Abounding in Works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" y="1961804"/>
            <a:ext cx="8927869" cy="489619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Helping Plant the church in </a:t>
            </a:r>
            <a:r>
              <a:rPr lang="en-US" u="sng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Asuncion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, Paraguay</a:t>
            </a:r>
          </a:p>
          <a:p>
            <a:pPr lvl="1"/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“First” team (with Chris Fry) went down in Sept. 2003</a:t>
            </a:r>
          </a:p>
          <a:p>
            <a:pPr lvl="1"/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“Second” team went down </a:t>
            </a: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Josh, Cara, Josiah &amp; Vivian </a:t>
            </a:r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Blackmer</a:t>
            </a:r>
            <a:endParaRPr lang="en-US" sz="24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Troy &amp; Andrea Spradlin </a:t>
            </a:r>
            <a:endParaRPr lang="en-US" sz="2400" dirty="0" smtClean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In 14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years:</a:t>
            </a: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The Lord’s church has been planted and is growing</a:t>
            </a: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The church is healthy in doctrine and love for one another</a:t>
            </a: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The church is self-supporting and self-propagating</a:t>
            </a:r>
          </a:p>
          <a:p>
            <a:pPr marL="1028700" lvl="2"/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The </a:t>
            </a:r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church no longer needs full-time American </a:t>
            </a:r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missionaries!</a:t>
            </a:r>
            <a:endParaRPr lang="en-US" sz="24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1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Abounding in Works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" y="1961804"/>
            <a:ext cx="8927869" cy="489619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Helping Plant the church in </a:t>
            </a:r>
            <a:r>
              <a:rPr lang="en-US" u="sng" dirty="0" err="1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Pilar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,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Paraguay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Many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members in Asuncion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are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from </a:t>
            </a:r>
            <a:r>
              <a:rPr lang="en-US" dirty="0" err="1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Pilar</a:t>
            </a:r>
            <a:endParaRPr lang="en-US" dirty="0" smtClean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Enrique &amp; Leticia </a:t>
            </a:r>
            <a:r>
              <a:rPr lang="en-US" dirty="0" err="1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Albera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moved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to </a:t>
            </a:r>
            <a:r>
              <a:rPr lang="en-US" dirty="0" err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Pilar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in 2016</a:t>
            </a:r>
          </a:p>
          <a:p>
            <a:pPr marL="1028700" lvl="2"/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There </a:t>
            </a:r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was no church there </a:t>
            </a:r>
            <a:endParaRPr lang="en-US" sz="2400" dirty="0" smtClean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1028700" lvl="2"/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</a:t>
            </a:r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hey </a:t>
            </a:r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started worshiping </a:t>
            </a:r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in their home and </a:t>
            </a:r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inviting </a:t>
            </a:r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others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A PBL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group went down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in July 2017 (12 adults &amp; youth)</a:t>
            </a:r>
          </a:p>
          <a:p>
            <a:pPr marL="1028700" lvl="2"/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Passed out 2,000 flyers </a:t>
            </a:r>
          </a:p>
          <a:p>
            <a:pPr marL="1028700" lvl="2"/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Conducted </a:t>
            </a:r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 family </a:t>
            </a:r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seminar</a:t>
            </a:r>
            <a:endParaRPr lang="en-US" sz="24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1028700" lvl="2"/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10 from the community attended</a:t>
            </a:r>
            <a:endParaRPr lang="en-US" sz="24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There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was a baptism after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our group left (first one in </a:t>
            </a:r>
            <a:r>
              <a:rPr lang="en-US" dirty="0" err="1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Pilar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)</a:t>
            </a:r>
          </a:p>
          <a:p>
            <a:pPr marL="1028700" lvl="2"/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Several </a:t>
            </a:r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of the contacts are still in attendance </a:t>
            </a:r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today</a:t>
            </a:r>
            <a:endParaRPr lang="en-US" sz="24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PBL is helping them rent a storefront to worship in</a:t>
            </a:r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63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Abounding in Works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" y="1961804"/>
            <a:ext cx="8927869" cy="489619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Taking the Gospel to </a:t>
            </a:r>
            <a:r>
              <a:rPr lang="en-US" u="sng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Easter Island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and Robert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Martin made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first trip in November 2010</a:t>
            </a:r>
          </a:p>
          <a:p>
            <a:pPr lvl="1"/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 has made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11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additional trips to the island</a:t>
            </a:r>
          </a:p>
          <a:p>
            <a:pPr lvl="1"/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Three souls have been converted and are growing</a:t>
            </a:r>
          </a:p>
          <a:p>
            <a:pPr marL="1028700" lvl="2"/>
            <a:r>
              <a:rPr lang="en-US" sz="2400" u="sng" dirty="0" err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Piki</a:t>
            </a:r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(April 2014</a:t>
            </a:r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) + </a:t>
            </a:r>
            <a:r>
              <a:rPr lang="en-US" sz="2400" u="sng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Uri</a:t>
            </a:r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</a:t>
            </a:r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(August 2014</a:t>
            </a:r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) + </a:t>
            </a:r>
            <a:r>
              <a:rPr lang="en-US" sz="2400" u="sng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Anita</a:t>
            </a:r>
            <a:r>
              <a:rPr lang="en-US" sz="24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</a:t>
            </a:r>
            <a:r>
              <a:rPr lang="en-US" sz="24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(March 2016)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started taking Bibles in 2016 (total: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400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Bibles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)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In 2017:</a:t>
            </a:r>
          </a:p>
          <a:p>
            <a:pPr marL="1028700" lvl="2"/>
            <a:r>
              <a:rPr lang="en-US" sz="22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 studied with 11 new contacts, at least 2-3 studies every day</a:t>
            </a:r>
          </a:p>
          <a:p>
            <a:pPr marL="1028700" lvl="2"/>
            <a:r>
              <a:rPr lang="en-US" sz="22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 made several very good contacts on the island</a:t>
            </a:r>
          </a:p>
          <a:p>
            <a:pPr marL="1028700" lvl="2"/>
            <a:r>
              <a:rPr lang="en-US" sz="22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 studied with </a:t>
            </a:r>
            <a:r>
              <a:rPr lang="en-US" sz="2200" dirty="0" err="1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Piki’s</a:t>
            </a:r>
            <a:r>
              <a:rPr lang="en-US" sz="22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daughter (Laura), who is close to obeying</a:t>
            </a:r>
          </a:p>
          <a:p>
            <a:pPr marL="1028700" lvl="2"/>
            <a:r>
              <a:rPr lang="en-US" sz="22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 took Pedro Vera from Asuncion (might go for a month)</a:t>
            </a:r>
          </a:p>
          <a:p>
            <a:pPr marL="1028700" lvl="2"/>
            <a:r>
              <a:rPr lang="en-US" sz="22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 baptized Janet, a lady from Northern Chile</a:t>
            </a:r>
            <a:endParaRPr lang="en-US" sz="22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5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the Grace of God…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" y="1961804"/>
            <a:ext cx="8927869" cy="4896196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Palm Beach Lakes is ABOUNDING!</a:t>
            </a:r>
          </a:p>
          <a:p>
            <a:pPr lvl="1"/>
            <a:r>
              <a:rPr lang="en-US" sz="28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NOT in our work!</a:t>
            </a:r>
          </a:p>
          <a:p>
            <a:pPr lvl="1"/>
            <a:r>
              <a:rPr lang="en-US" sz="28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But in the work OF THE LORD!</a:t>
            </a:r>
          </a:p>
          <a:p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God has used Palm Beach Lakes!</a:t>
            </a:r>
          </a:p>
          <a:p>
            <a:pPr lvl="1"/>
            <a:r>
              <a:rPr lang="en-US" sz="28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NOT to our glory!</a:t>
            </a:r>
          </a:p>
          <a:p>
            <a:pPr lvl="1"/>
            <a:r>
              <a:rPr lang="en-US" sz="28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But to HIS glory!</a:t>
            </a:r>
          </a:p>
          <a:p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Our Prayer: May God continue to use Palm Beach Lakes!</a:t>
            </a:r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6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9" y="1235391"/>
            <a:ext cx="8992404" cy="593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Are You a Part of God’s Church?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" y="1961804"/>
            <a:ext cx="8927869" cy="4896196"/>
          </a:xfrm>
        </p:spPr>
        <p:txBody>
          <a:bodyPr>
            <a:normAutofit/>
          </a:bodyPr>
          <a:lstStyle/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Believe			</a:t>
            </a:r>
            <a:r>
              <a:rPr lang="en-US" sz="3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	John </a:t>
            </a:r>
            <a:r>
              <a:rPr lang="en-US" sz="3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3:16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Repent</a:t>
            </a:r>
            <a:r>
              <a:rPr lang="en-US" sz="3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				</a:t>
            </a:r>
            <a:r>
              <a:rPr lang="en-US" sz="3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	Acts </a:t>
            </a:r>
            <a:r>
              <a:rPr lang="en-US" sz="3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17:30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Confess </a:t>
            </a:r>
            <a:r>
              <a:rPr lang="en-US" sz="3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Faith		</a:t>
            </a:r>
            <a:r>
              <a:rPr lang="en-US" sz="3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	Rom</a:t>
            </a:r>
            <a:r>
              <a:rPr lang="en-US" sz="3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. 10:10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Be </a:t>
            </a:r>
            <a:r>
              <a:rPr lang="en-US" sz="3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Baptized Into Him	</a:t>
            </a:r>
            <a:r>
              <a:rPr lang="en-US" sz="3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	Gal</a:t>
            </a:r>
            <a:r>
              <a:rPr lang="en-US" sz="3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. 3:27</a:t>
            </a:r>
          </a:p>
          <a:p>
            <a:pPr marL="461963" indent="-461963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Added to His church, His body, His kingdom 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Be </a:t>
            </a:r>
            <a:r>
              <a:rPr lang="en-US" sz="3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Faithful until death	Rev. 2:10</a:t>
            </a:r>
          </a:p>
        </p:txBody>
      </p:sp>
    </p:spTree>
    <p:extLst>
      <p:ext uri="{BB962C8B-B14F-4D97-AF65-F5344CB8AC3E}">
        <p14:creationId xmlns:p14="http://schemas.microsoft.com/office/powerpoint/2010/main" val="9594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Abounding in 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of the text</a:t>
            </a:r>
          </a:p>
          <a:p>
            <a:pPr lvl="1"/>
            <a:r>
              <a:rPr lang="en-US" dirty="0"/>
              <a:t>First of all—He was raised</a:t>
            </a:r>
          </a:p>
          <a:p>
            <a:pPr lvl="1"/>
            <a:r>
              <a:rPr lang="en-US" dirty="0"/>
              <a:t>We will be raised and He will return</a:t>
            </a:r>
          </a:p>
          <a:p>
            <a:r>
              <a:rPr lang="en-US" dirty="0"/>
              <a:t>Therefore:  Because of His and our resurrection</a:t>
            </a:r>
          </a:p>
          <a:p>
            <a:pPr lvl="1"/>
            <a:r>
              <a:rPr lang="en-US" dirty="0"/>
              <a:t>ABOUND in His work</a:t>
            </a:r>
          </a:p>
          <a:p>
            <a:pPr lvl="1"/>
            <a:r>
              <a:rPr lang="en-US" dirty="0"/>
              <a:t>ALWAYS abound in His work</a:t>
            </a:r>
          </a:p>
          <a:p>
            <a:pPr lvl="1"/>
            <a:r>
              <a:rPr lang="en-US" dirty="0"/>
              <a:t>Always abound in HIS work</a:t>
            </a:r>
          </a:p>
          <a:p>
            <a:pPr lvl="1"/>
            <a:r>
              <a:rPr lang="en-US" dirty="0"/>
              <a:t>Always abound in </a:t>
            </a:r>
            <a:r>
              <a:rPr lang="en-US" dirty="0" smtClean="0"/>
              <a:t>His </a:t>
            </a:r>
            <a:r>
              <a:rPr lang="en-US" dirty="0"/>
              <a:t>WORK </a:t>
            </a:r>
          </a:p>
          <a:p>
            <a:r>
              <a:rPr lang="en-US" dirty="0"/>
              <a:t>Knowing our labor is never in vain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564" y="5299475"/>
            <a:ext cx="8839279" cy="12095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300" b="1" cap="none" spc="0" dirty="0" smtClean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glow rad="25400">
                    <a:schemeClr val="bg1"/>
                  </a:glow>
                  <a:outerShdw blurRad="38100" dist="38100" dir="2700000" algn="tl" rotWithShape="0">
                    <a:schemeClr val="bg1"/>
                  </a:outerShdw>
                </a:effectLst>
                <a:latin typeface="Lucida Calligraphy" panose="03010101010101010101" pitchFamily="66" charset="0"/>
              </a:rPr>
              <a:t>Every dollar given on Mission Sunday</a:t>
            </a:r>
          </a:p>
          <a:p>
            <a:pPr algn="ctr">
              <a:lnSpc>
                <a:spcPct val="110000"/>
              </a:lnSpc>
            </a:pPr>
            <a:r>
              <a:rPr lang="en-US" sz="3300" b="1" dirty="0" smtClean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glow rad="25400">
                    <a:schemeClr val="bg1"/>
                  </a:glow>
                  <a:outerShdw blurRad="38100" dist="38100" dir="2700000" algn="tl" rotWithShape="0">
                    <a:schemeClr val="bg1"/>
                  </a:outerShdw>
                </a:effectLst>
                <a:latin typeface="Lucida Calligraphy" panose="03010101010101010101" pitchFamily="66" charset="0"/>
              </a:rPr>
              <a:t>goes toward mission work.</a:t>
            </a:r>
            <a:endParaRPr lang="en-US" sz="3300" b="1" cap="none" spc="0" dirty="0">
              <a:ln w="1016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>
                <a:glow rad="25400">
                  <a:schemeClr val="bg1"/>
                </a:glow>
                <a:outerShdw blurRad="38100" dist="38100" dir="2700000" algn="tl" rotWithShape="0">
                  <a:schemeClr val="bg1"/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8" y="1600115"/>
            <a:ext cx="8070209" cy="35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8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98884"/>
            <a:ext cx="9144000" cy="1772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/>
        </p:blipFill>
        <p:spPr>
          <a:xfrm>
            <a:off x="0" y="1398884"/>
            <a:ext cx="4339250" cy="1772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00085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4403725" algn="l"/>
              </a:tabLst>
            </a:pPr>
            <a:r>
              <a:rPr lang="en-US" sz="3200" b="1" dirty="0" smtClean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Last Year’s Contribution	</a:t>
            </a:r>
            <a:r>
              <a:rPr lang="en-US" sz="4000" b="1" dirty="0" smtClean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$   150,629.50</a:t>
            </a:r>
            <a:endParaRPr lang="en-US" sz="3200" b="1" dirty="0" smtClean="0">
              <a:effectLst>
                <a:glow rad="254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>
              <a:lnSpc>
                <a:spcPct val="150000"/>
              </a:lnSpc>
              <a:tabLst>
                <a:tab pos="4403725" algn="l"/>
              </a:tabLst>
            </a:pPr>
            <a:r>
              <a:rPr lang="en-US" sz="3200" b="1" dirty="0" smtClean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Average Contribution	</a:t>
            </a:r>
            <a:r>
              <a:rPr lang="en-US" sz="4000" b="1" dirty="0" smtClean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$   122,672.29</a:t>
            </a:r>
            <a:endParaRPr lang="en-US" sz="4000" b="1" dirty="0">
              <a:effectLst>
                <a:glow rad="254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>
              <a:lnSpc>
                <a:spcPct val="150000"/>
              </a:lnSpc>
              <a:tabLst>
                <a:tab pos="4403725" algn="l"/>
              </a:tabLst>
            </a:pPr>
            <a:r>
              <a:rPr lang="en-US" sz="3200" b="1" dirty="0" smtClean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Total Contribution	</a:t>
            </a:r>
            <a:r>
              <a:rPr lang="en-US" sz="4000" b="1" dirty="0" smtClean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$1,717,412.11</a:t>
            </a:r>
            <a:endParaRPr lang="en-US" sz="4000" b="1" dirty="0">
              <a:effectLst>
                <a:glow rad="254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5487" y="3315727"/>
            <a:ext cx="40295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800" b="1" cap="small" dirty="0" smtClean="0">
                <a:ln w="11430">
                  <a:solidFill>
                    <a:srgbClr val="277FD6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  <a:latin typeface="Copperplate Gothic Bold" pitchFamily="34" charset="0"/>
              </a:rPr>
              <a:t>2004 - 2017</a:t>
            </a:r>
            <a:endParaRPr lang="en-US" sz="4800" b="1" cap="small" dirty="0">
              <a:ln w="11430">
                <a:solidFill>
                  <a:srgbClr val="277FD6"/>
                </a:solidFill>
              </a:ln>
              <a:effectLst>
                <a:outerShdw blurRad="50800" dist="50800" dir="2700000" algn="ctr" rotWithShape="0">
                  <a:schemeClr val="bg1"/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9070" y="1511416"/>
            <a:ext cx="4220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800" b="1" cap="small" dirty="0" smtClean="0">
                <a:ln w="11430"/>
                <a:solidFill>
                  <a:srgbClr val="325A8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itchFamily="34" charset="0"/>
              </a:rPr>
              <a:t>14 Years of </a:t>
            </a:r>
            <a:endParaRPr lang="en-US" sz="4800" b="1" cap="small" dirty="0">
              <a:ln w="11430"/>
              <a:solidFill>
                <a:srgbClr val="325A8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5450" y="2273416"/>
            <a:ext cx="4499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F7FD0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Lucida Calligraphy" pitchFamily="66" charset="0"/>
              </a:rPr>
              <a:t>Sacrificial Giving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F7FD0"/>
              </a:solidFill>
              <a:effectLst>
                <a:outerShdw blurRad="50800" dist="38100" dir="2700000" algn="ctr" rotWithShape="0">
                  <a:schemeClr val="tx1"/>
                </a:outerShdw>
              </a:effectLst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Abounding in Our Local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961804"/>
            <a:ext cx="8856172" cy="4896196"/>
          </a:xfrm>
        </p:spPr>
        <p:txBody>
          <a:bodyPr/>
          <a:lstStyle/>
          <a:p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Reaching a potential </a:t>
            </a:r>
            <a:r>
              <a:rPr lang="en-US" u="sng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millions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of people</a:t>
            </a:r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With Daily Radio Program (2002-2007)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With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Television Program (2005)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With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TV Spot Ads (2006-2007)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With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our banners on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I-95 (2009-)</a:t>
            </a:r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With Bible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Tracts and Car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Magnets/Plates (2011-)</a:t>
            </a:r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Supporting a growing Spanish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Work </a:t>
            </a:r>
            <a:endParaRPr lang="en-US" dirty="0" smtClean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The Spanish work in our building (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2003-2010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)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Partially supporting Douglas Alvarenga (2014-2017)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Working to help them secure a meeting location (2017)</a:t>
            </a:r>
          </a:p>
          <a:p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Assisting the Jog Road congregation (2017)</a:t>
            </a:r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5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Abounding in Our Local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961804"/>
            <a:ext cx="8856172" cy="4896196"/>
          </a:xfrm>
        </p:spPr>
        <p:txBody>
          <a:bodyPr/>
          <a:lstStyle/>
          <a:p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Planting </a:t>
            </a:r>
            <a:r>
              <a:rPr lang="en-US" u="sng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over one million seeds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throughout the county</a:t>
            </a:r>
          </a:p>
          <a:p>
            <a:pPr lvl="1"/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With “Plan of Salvation” </a:t>
            </a:r>
            <a:r>
              <a:rPr lang="en-US" dirty="0" err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Mailout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(2007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) </a:t>
            </a:r>
            <a:b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</a:b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= 50,000 homes</a:t>
            </a:r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With </a:t>
            </a:r>
            <a:r>
              <a:rPr lang="en-US" i="1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House to House/Heart to Heart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(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14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years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) </a:t>
            </a:r>
            <a:b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</a:b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= 1,073,600 seeds to 100,000s homes</a:t>
            </a:r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With </a:t>
            </a:r>
            <a:r>
              <a:rPr lang="en-US" i="1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House to House/Heart to Heart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to Belle Glade (2016)</a:t>
            </a:r>
            <a:b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</a:b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= 8,000 homes (x4)</a:t>
            </a:r>
          </a:p>
          <a:p>
            <a:pPr lvl="1"/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With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New Testaments teaching the plan of salvation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(2012-)</a:t>
            </a:r>
            <a:b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</a:b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= 1,500 hands</a:t>
            </a:r>
          </a:p>
          <a:p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New Logo, Design &amp; Print Pieces – coming soon</a:t>
            </a:r>
          </a:p>
          <a:p>
            <a:pPr lvl="1"/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2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Abounding in Works Around the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" y="1961804"/>
            <a:ext cx="8927869" cy="4896196"/>
          </a:xfrm>
        </p:spPr>
        <p:txBody>
          <a:bodyPr/>
          <a:lstStyle/>
          <a:p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Assisting 17 congregations in 11 states</a:t>
            </a:r>
          </a:p>
          <a:p>
            <a:pPr lvl="1"/>
            <a:r>
              <a:rPr lang="en-US" sz="28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With Sr. High Mission Trips, sending </a:t>
            </a:r>
            <a:r>
              <a:rPr lang="en-US" sz="28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60</a:t>
            </a:r>
            <a:r>
              <a:rPr lang="en-US" sz="28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+ PBL </a:t>
            </a:r>
            <a:r>
              <a:rPr lang="en-US" sz="28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teens</a:t>
            </a:r>
          </a:p>
          <a:p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Installing HD Video Production Equipment for high quality teaching resources on the web</a:t>
            </a:r>
          </a:p>
          <a:p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Supporting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“In Search of the Lord’s Way,” national TV Program hosted by Phil Sanders every Sunday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morning</a:t>
            </a:r>
          </a:p>
          <a:p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Supporting </a:t>
            </a:r>
            <a:r>
              <a:rPr lang="en-US" dirty="0" err="1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Tavaro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Hanna in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Memphis School of </a:t>
            </a: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Preaching (this coming week is his final week at school)</a:t>
            </a:r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endParaRPr lang="en-US" dirty="0" smtClean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endParaRPr lang="en-US" dirty="0" smtClean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endParaRPr lang="en-US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0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Abounding in Works Around the World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216130" y="1892808"/>
            <a:ext cx="4540427" cy="4965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Supporting</a:t>
            </a:r>
          </a:p>
          <a:p>
            <a:pPr marL="0" indent="0">
              <a:buNone/>
            </a:pPr>
            <a:r>
              <a:rPr lang="en-US" sz="6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14 </a:t>
            </a:r>
          </a:p>
          <a:p>
            <a:pPr marL="0" indent="0">
              <a:buNone/>
            </a:pP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Full-Time Missionaries in</a:t>
            </a:r>
          </a:p>
          <a:p>
            <a:pPr marL="0" indent="0">
              <a:buNone/>
            </a:pPr>
            <a:r>
              <a:rPr lang="en-US" sz="6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26</a:t>
            </a:r>
          </a:p>
          <a:p>
            <a:pPr marL="0" indent="0">
              <a:buNone/>
            </a:pP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Countries on</a:t>
            </a:r>
          </a:p>
          <a:p>
            <a:pPr marL="0" indent="0">
              <a:buNone/>
            </a:pPr>
            <a:r>
              <a:rPr lang="en-US" sz="6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4 </a:t>
            </a:r>
          </a:p>
          <a:p>
            <a:pPr marL="0" indent="0">
              <a:buNone/>
            </a:pP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Continents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957894" y="1950720"/>
            <a:ext cx="4186106" cy="4907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Nnanna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Aforji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(Nigeria)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Tamuka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Arunashe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(Zimbabwe)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 Blackmer (Paraguay)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Chris Fry (Paraguay)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Junot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Joseph (Miami)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Ray Leonard (South Africa)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Robert Martin (Pacific Islands</a:t>
            </a: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Wayne Parker (Pacific Islands)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Jason Quashie (Bahamas)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Scott Shanahan (Pacific </a:t>
            </a: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Islands)</a:t>
            </a:r>
            <a:endParaRPr lang="en-US" sz="2400" dirty="0">
              <a:solidFill>
                <a:schemeClr val="tx1"/>
              </a:solidFill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Surendra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Singh (Trinidad)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Troy Spradlin (Paraguay)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Joey Treat (Pacific Islands)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Mauricio </a:t>
            </a: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Yegros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(Miami</a:t>
            </a: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)</a:t>
            </a:r>
            <a:endParaRPr lang="en-US" sz="2400" dirty="0">
              <a:solidFill>
                <a:schemeClr val="tx1"/>
              </a:solidFill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4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Abounding in Works Around the World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216130" y="1892808"/>
            <a:ext cx="4540427" cy="4871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Supporting</a:t>
            </a:r>
          </a:p>
          <a:p>
            <a:pPr marL="0" indent="0">
              <a:buNone/>
            </a:pPr>
            <a:r>
              <a:rPr lang="en-US" sz="6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Dozens </a:t>
            </a:r>
          </a:p>
          <a:p>
            <a:pPr marL="0" indent="0">
              <a:buNone/>
            </a:pP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of Mission Trips to</a:t>
            </a:r>
          </a:p>
          <a:p>
            <a:pPr marL="0" indent="0">
              <a:buNone/>
            </a:pPr>
            <a:r>
              <a:rPr lang="en-US" sz="6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35+</a:t>
            </a:r>
          </a:p>
          <a:p>
            <a:pPr marL="0" indent="0">
              <a:buNone/>
            </a:pP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Countries on</a:t>
            </a:r>
          </a:p>
          <a:p>
            <a:pPr marL="0" indent="0">
              <a:buNone/>
            </a:pPr>
            <a:r>
              <a:rPr lang="en-US" sz="6600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6 </a:t>
            </a:r>
          </a:p>
          <a:p>
            <a:pPr marL="0" indent="0">
              <a:buNone/>
            </a:pPr>
            <a:r>
              <a:rPr lang="en-US" dirty="0" smtClean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Continents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474720" y="1892808"/>
            <a:ext cx="5669281" cy="4965192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American Samoa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Argentina</a:t>
            </a:r>
            <a:endParaRPr lang="en-US" sz="2400" dirty="0">
              <a:solidFill>
                <a:schemeClr val="tx1"/>
              </a:solidFill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Bahamas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Brazil</a:t>
            </a:r>
            <a:endParaRPr lang="en-US" sz="2400" dirty="0">
              <a:solidFill>
                <a:schemeClr val="tx1"/>
              </a:solidFill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China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Easter Island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El Salvador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Fiji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Ghana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Guatemala</a:t>
            </a:r>
            <a:endParaRPr lang="en-US" sz="2400" dirty="0">
              <a:solidFill>
                <a:schemeClr val="tx1"/>
              </a:solidFill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Guyana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Haiti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Honduras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India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Israel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Jamaica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Kiribati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Mexico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New Guinea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New Zealand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Nicaragua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Nigeria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Palau</a:t>
            </a:r>
            <a:endParaRPr lang="en-US" sz="2400" dirty="0">
              <a:solidFill>
                <a:schemeClr val="tx1"/>
              </a:solidFill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Paraguay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Peru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Russia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South Africa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Sri Lanka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Tanzania</a:t>
            </a:r>
            <a:endParaRPr lang="en-US" sz="2400" dirty="0">
              <a:solidFill>
                <a:schemeClr val="tx1"/>
              </a:solidFill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Thailand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Tonga</a:t>
            </a:r>
            <a:endParaRPr lang="en-US" sz="2400" dirty="0">
              <a:solidFill>
                <a:schemeClr val="tx1"/>
              </a:solidFill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Trinidad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Tuvalu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Vanuatu</a:t>
            </a:r>
            <a:endParaRPr lang="en-US" sz="2400" dirty="0">
              <a:solidFill>
                <a:schemeClr val="tx1"/>
              </a:solidFill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Venezuela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Western Samoa</a:t>
            </a:r>
            <a:endParaRPr lang="en-US" sz="2400" dirty="0">
              <a:solidFill>
                <a:schemeClr val="tx1"/>
              </a:solidFill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Zambia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Etc.</a:t>
            </a:r>
            <a:endParaRPr lang="en-US" sz="2400" dirty="0">
              <a:solidFill>
                <a:schemeClr val="tx1"/>
              </a:solidFill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2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0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959</Words>
  <Application>Microsoft Office PowerPoint</Application>
  <PresentationFormat>On-screen Show (4:3)</PresentationFormat>
  <Paragraphs>181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Copperplate Gothic Bold</vt:lpstr>
      <vt:lpstr>Lucida Calligraphy</vt:lpstr>
      <vt:lpstr>Office Theme</vt:lpstr>
      <vt:lpstr>PowerPoint Presentation</vt:lpstr>
      <vt:lpstr>Abounding in His Work</vt:lpstr>
      <vt:lpstr>PowerPoint Presentation</vt:lpstr>
      <vt:lpstr>PowerPoint Presentation</vt:lpstr>
      <vt:lpstr>Abounding in Our Local Area</vt:lpstr>
      <vt:lpstr>Abounding in Our Local Area</vt:lpstr>
      <vt:lpstr>Abounding in Works Around the Nation</vt:lpstr>
      <vt:lpstr>Abounding in Works Around the World</vt:lpstr>
      <vt:lpstr>Abounding in Works Around the World</vt:lpstr>
      <vt:lpstr>Abounding in Works Around the World</vt:lpstr>
      <vt:lpstr>Abounding in Works Around the World</vt:lpstr>
      <vt:lpstr>Abounding in Works Around the World</vt:lpstr>
      <vt:lpstr>Abounding in Works Around the World</vt:lpstr>
      <vt:lpstr>Abounding in Works Around the World</vt:lpstr>
      <vt:lpstr>By the Grace of God…</vt:lpstr>
      <vt:lpstr>Are You a Part of God’s Church?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cp:lastPrinted>2018-01-12T16:42:51Z</cp:lastPrinted>
  <dcterms:created xsi:type="dcterms:W3CDTF">2018-01-11T19:22:42Z</dcterms:created>
  <dcterms:modified xsi:type="dcterms:W3CDTF">2018-01-14T13:37:36Z</dcterms:modified>
</cp:coreProperties>
</file>