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2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36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BB404-A2DA-4F04-BA4D-CC8B0DD33FCE}" type="datetimeFigureOut">
              <a:rPr lang="en-US" smtClean="0"/>
              <a:t>1/7/2018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2BDCE-67B9-42C4-8DE8-7DE318B37D4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369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BB404-A2DA-4F04-BA4D-CC8B0DD33FCE}" type="datetimeFigureOut">
              <a:rPr lang="en-US" smtClean="0"/>
              <a:t>1/7/2018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2BDCE-67B9-42C4-8DE8-7DE318B37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538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BB404-A2DA-4F04-BA4D-CC8B0DD33FCE}" type="datetimeFigureOut">
              <a:rPr lang="en-US" smtClean="0"/>
              <a:t>1/7/2018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2BDCE-67B9-42C4-8DE8-7DE318B37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1701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BB404-A2DA-4F04-BA4D-CC8B0DD33FCE}" type="datetimeFigureOut">
              <a:rPr lang="en-US" smtClean="0"/>
              <a:t>1/7/2018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2BDCE-67B9-42C4-8DE8-7DE318B37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6212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BB404-A2DA-4F04-BA4D-CC8B0DD33FCE}" type="datetimeFigureOut">
              <a:rPr lang="en-US" smtClean="0"/>
              <a:t>1/7/2018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2BDCE-67B9-42C4-8DE8-7DE318B37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160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8269" y="2277686"/>
            <a:ext cx="8445731" cy="4580313"/>
          </a:xfrm>
        </p:spPr>
        <p:txBody>
          <a:bodyPr/>
          <a:lstStyle>
            <a:lvl1pPr>
              <a:defRPr b="1"/>
            </a:lvl1pPr>
            <a:lvl2pPr marL="573088" indent="-228600">
              <a:buFont typeface="Calibri" panose="020F0502020204030204" pitchFamily="34" charset="0"/>
              <a:buChar char="−"/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2223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8269" y="2277686"/>
            <a:ext cx="8445731" cy="4580313"/>
          </a:xfrm>
        </p:spPr>
        <p:txBody>
          <a:bodyPr/>
          <a:lstStyle>
            <a:lvl1pPr>
              <a:defRPr b="1"/>
            </a:lvl1pPr>
            <a:lvl2pPr marL="573088" indent="-228600">
              <a:buFont typeface="Calibri" panose="020F0502020204030204" pitchFamily="34" charset="0"/>
              <a:buChar char="−"/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8609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8269" y="2277686"/>
            <a:ext cx="8445731" cy="4580313"/>
          </a:xfrm>
        </p:spPr>
        <p:txBody>
          <a:bodyPr/>
          <a:lstStyle>
            <a:lvl1pPr>
              <a:defRPr b="1"/>
            </a:lvl1pPr>
            <a:lvl2pPr marL="573088" indent="-228600">
              <a:buFont typeface="Calibri" panose="020F0502020204030204" pitchFamily="34" charset="0"/>
              <a:buChar char="−"/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3293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BB404-A2DA-4F04-BA4D-CC8B0DD33FCE}" type="datetimeFigureOut">
              <a:rPr lang="en-US" smtClean="0"/>
              <a:t>1/7/2018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2BDCE-67B9-42C4-8DE8-7DE318B37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415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BB404-A2DA-4F04-BA4D-CC8B0DD33FCE}" type="datetimeFigureOut">
              <a:rPr lang="en-US" smtClean="0"/>
              <a:t>1/7/2018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2BDCE-67B9-42C4-8DE8-7DE318B37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981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BB404-A2DA-4F04-BA4D-CC8B0DD33FCE}" type="datetimeFigureOut">
              <a:rPr lang="en-US" smtClean="0"/>
              <a:t>1/7/2018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2BDCE-67B9-42C4-8DE8-7DE318B37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553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BB404-A2DA-4F04-BA4D-CC8B0DD33FCE}" type="datetimeFigureOut">
              <a:rPr lang="en-US" smtClean="0"/>
              <a:t>1/7/2018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2BDCE-67B9-42C4-8DE8-7DE318B37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149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BB404-A2DA-4F04-BA4D-CC8B0DD33FCE}" type="datetimeFigureOut">
              <a:rPr lang="en-US" smtClean="0"/>
              <a:t>1/7/2018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2BDCE-67B9-42C4-8DE8-7DE318B37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622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8BB404-A2DA-4F04-BA4D-CC8B0DD33FCE}" type="datetimeFigureOut">
              <a:rPr lang="en-US" smtClean="0"/>
              <a:t>1/7/2018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D2BDCE-67B9-42C4-8DE8-7DE318B37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797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73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35" t="87249" r="29126" b="4984"/>
          <a:stretch/>
        </p:blipFill>
        <p:spPr>
          <a:xfrm>
            <a:off x="2636668" y="5983550"/>
            <a:ext cx="3844031" cy="532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797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2458" y="2172750"/>
            <a:ext cx="8451542" cy="468525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5000"/>
              </a:lnSpc>
            </a:pPr>
            <a:r>
              <a:rPr lang="en-US" dirty="0" smtClean="0">
                <a:effectLst>
                  <a:glow rad="762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Panorama </a:t>
            </a:r>
            <a:r>
              <a:rPr lang="en-US" dirty="0">
                <a:effectLst>
                  <a:glow rad="762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of His Glory (</a:t>
            </a:r>
            <a:r>
              <a:rPr lang="en-US" dirty="0" smtClean="0">
                <a:effectLst>
                  <a:glow rad="762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8:1, 9)</a:t>
            </a:r>
            <a:endParaRPr lang="en-US" dirty="0">
              <a:effectLst>
                <a:glow rad="76200">
                  <a:schemeClr val="bg1"/>
                </a:glow>
                <a:outerShdw blurRad="50800" dist="50800" dir="2700000" algn="ctr" rotWithShape="0">
                  <a:schemeClr val="bg1"/>
                </a:outerShdw>
              </a:effectLst>
            </a:endParaRPr>
          </a:p>
          <a:p>
            <a:pPr lvl="1">
              <a:lnSpc>
                <a:spcPct val="95000"/>
              </a:lnSpc>
            </a:pPr>
            <a:r>
              <a:rPr lang="en-US" dirty="0" smtClean="0">
                <a:effectLst>
                  <a:glow rad="762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His </a:t>
            </a:r>
            <a:r>
              <a:rPr lang="en-US" dirty="0">
                <a:effectLst>
                  <a:glow rad="762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rule is superior to all and over all (Josh. 3:11; Acts 10:36)</a:t>
            </a:r>
          </a:p>
          <a:p>
            <a:pPr lvl="1">
              <a:lnSpc>
                <a:spcPct val="95000"/>
              </a:lnSpc>
            </a:pPr>
            <a:r>
              <a:rPr lang="en-US" dirty="0" smtClean="0">
                <a:effectLst>
                  <a:glow rad="762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His </a:t>
            </a:r>
            <a:r>
              <a:rPr lang="en-US" dirty="0">
                <a:effectLst>
                  <a:glow rad="762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name is majestic in all the earth (Psa. 148:13; Luke </a:t>
            </a:r>
            <a:r>
              <a:rPr lang="en-US" dirty="0" smtClean="0">
                <a:effectLst>
                  <a:glow rad="762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11:2)</a:t>
            </a:r>
            <a:endParaRPr lang="en-US" dirty="0">
              <a:effectLst>
                <a:glow rad="76200">
                  <a:schemeClr val="bg1"/>
                </a:glow>
                <a:outerShdw blurRad="50800" dist="50800" dir="2700000" algn="ctr" rotWithShape="0">
                  <a:schemeClr val="bg1"/>
                </a:outerShdw>
              </a:effectLst>
            </a:endParaRPr>
          </a:p>
          <a:p>
            <a:pPr lvl="1">
              <a:lnSpc>
                <a:spcPct val="95000"/>
              </a:lnSpc>
            </a:pPr>
            <a:r>
              <a:rPr lang="en-US" dirty="0" smtClean="0">
                <a:effectLst>
                  <a:glow rad="762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His </a:t>
            </a:r>
            <a:r>
              <a:rPr lang="en-US" dirty="0">
                <a:effectLst>
                  <a:glow rad="762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glory is set above/in the heavens (Gen. 1:1; Psa. 19:1)</a:t>
            </a:r>
          </a:p>
          <a:p>
            <a:pPr>
              <a:lnSpc>
                <a:spcPct val="95000"/>
              </a:lnSpc>
            </a:pPr>
            <a:r>
              <a:rPr lang="en-US" dirty="0" smtClean="0">
                <a:effectLst>
                  <a:glow rad="762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Precision </a:t>
            </a:r>
            <a:r>
              <a:rPr lang="en-US" dirty="0">
                <a:effectLst>
                  <a:glow rad="762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of His Handiwork (8:3</a:t>
            </a:r>
            <a:r>
              <a:rPr lang="en-US" dirty="0" smtClean="0">
                <a:effectLst>
                  <a:glow rad="762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)</a:t>
            </a:r>
            <a:endParaRPr lang="en-US" dirty="0">
              <a:effectLst>
                <a:glow rad="76200">
                  <a:schemeClr val="bg1"/>
                </a:glow>
                <a:outerShdw blurRad="50800" dist="50800" dir="2700000" algn="ctr" rotWithShape="0">
                  <a:schemeClr val="bg1"/>
                </a:outerShdw>
              </a:effectLst>
            </a:endParaRPr>
          </a:p>
          <a:p>
            <a:pPr lvl="1">
              <a:lnSpc>
                <a:spcPct val="95000"/>
              </a:lnSpc>
            </a:pPr>
            <a:r>
              <a:rPr lang="en-US" dirty="0" smtClean="0">
                <a:effectLst>
                  <a:glow rad="762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“</a:t>
            </a:r>
            <a:r>
              <a:rPr lang="en-US" dirty="0">
                <a:effectLst>
                  <a:glow rad="762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Fingers” (v. 3) represent skill and perfection </a:t>
            </a:r>
          </a:p>
          <a:p>
            <a:pPr lvl="1">
              <a:lnSpc>
                <a:spcPct val="95000"/>
              </a:lnSpc>
            </a:pPr>
            <a:r>
              <a:rPr lang="en-US" dirty="0" smtClean="0">
                <a:effectLst>
                  <a:glow rad="762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“Hands</a:t>
            </a:r>
            <a:r>
              <a:rPr lang="en-US" dirty="0">
                <a:effectLst>
                  <a:glow rad="762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” (v. 6) represent power and </a:t>
            </a:r>
            <a:r>
              <a:rPr lang="en-US" dirty="0" smtClean="0">
                <a:effectLst>
                  <a:glow rad="762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personal-touch</a:t>
            </a:r>
            <a:endParaRPr lang="en-US" dirty="0">
              <a:effectLst>
                <a:glow rad="76200">
                  <a:schemeClr val="bg1"/>
                </a:glow>
                <a:outerShdw blurRad="50800" dist="50800" dir="2700000" algn="ctr" rotWithShape="0">
                  <a:schemeClr val="bg1"/>
                </a:outerShdw>
              </a:effectLst>
            </a:endParaRPr>
          </a:p>
          <a:p>
            <a:pPr>
              <a:lnSpc>
                <a:spcPct val="95000"/>
              </a:lnSpc>
            </a:pPr>
            <a:r>
              <a:rPr lang="en-US" dirty="0" smtClean="0">
                <a:effectLst>
                  <a:glow rad="762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Preciousness </a:t>
            </a:r>
            <a:r>
              <a:rPr lang="en-US" dirty="0">
                <a:effectLst>
                  <a:glow rad="762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of His Babies (8:2)</a:t>
            </a:r>
          </a:p>
          <a:p>
            <a:pPr lvl="1">
              <a:lnSpc>
                <a:spcPct val="95000"/>
              </a:lnSpc>
            </a:pPr>
            <a:r>
              <a:rPr lang="en-US" dirty="0" smtClean="0">
                <a:effectLst>
                  <a:glow rad="762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By </a:t>
            </a:r>
            <a:r>
              <a:rPr lang="en-US" dirty="0">
                <a:effectLst>
                  <a:glow rad="762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their mere </a:t>
            </a:r>
            <a:r>
              <a:rPr lang="en-US" dirty="0" smtClean="0">
                <a:effectLst>
                  <a:glow rad="762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existence, infants:</a:t>
            </a:r>
          </a:p>
          <a:p>
            <a:pPr marL="1031875" lvl="2">
              <a:lnSpc>
                <a:spcPct val="95000"/>
              </a:lnSpc>
            </a:pPr>
            <a:r>
              <a:rPr lang="en-US" sz="2400" dirty="0" smtClean="0">
                <a:effectLst>
                  <a:glow rad="762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Prove </a:t>
            </a:r>
            <a:r>
              <a:rPr lang="en-US" sz="2400" dirty="0">
                <a:effectLst>
                  <a:glow rad="762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(and defend) the existence of God (Psa. 139:13-14) </a:t>
            </a:r>
            <a:endParaRPr lang="en-US" sz="2400" dirty="0" smtClean="0">
              <a:effectLst>
                <a:glow rad="76200">
                  <a:schemeClr val="bg1"/>
                </a:glow>
                <a:outerShdw blurRad="50800" dist="50800" dir="2700000" algn="ctr" rotWithShape="0">
                  <a:schemeClr val="bg1"/>
                </a:outerShdw>
              </a:effectLst>
            </a:endParaRPr>
          </a:p>
          <a:p>
            <a:pPr marL="1031875" lvl="2">
              <a:lnSpc>
                <a:spcPct val="95000"/>
              </a:lnSpc>
            </a:pPr>
            <a:r>
              <a:rPr lang="en-US" sz="2400" dirty="0" smtClean="0">
                <a:effectLst>
                  <a:glow rad="762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Silence </a:t>
            </a:r>
            <a:r>
              <a:rPr lang="en-US" sz="2400" dirty="0">
                <a:effectLst>
                  <a:glow rad="762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the enemies of God (Psa. 14:1)</a:t>
            </a:r>
          </a:p>
          <a:p>
            <a:pPr>
              <a:lnSpc>
                <a:spcPct val="95000"/>
              </a:lnSpc>
            </a:pPr>
            <a:r>
              <a:rPr lang="en-US" dirty="0" smtClean="0">
                <a:effectLst>
                  <a:glow rad="762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“Paths </a:t>
            </a:r>
            <a:r>
              <a:rPr lang="en-US" dirty="0">
                <a:effectLst>
                  <a:glow rad="762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of the seas” (8:8</a:t>
            </a:r>
            <a:r>
              <a:rPr lang="en-US" dirty="0" smtClean="0">
                <a:effectLst>
                  <a:glow rad="762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) </a:t>
            </a:r>
            <a:r>
              <a:rPr lang="en-US" sz="2400" dirty="0" smtClean="0">
                <a:effectLst>
                  <a:glow rad="762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– scientific foreknowledge in the Bible</a:t>
            </a:r>
            <a:endParaRPr lang="en-US" sz="2400" dirty="0">
              <a:effectLst>
                <a:glow rad="76200">
                  <a:schemeClr val="bg1"/>
                </a:glow>
                <a:outerShdw blurRad="50800" dist="50800" dir="2700000" algn="ctr" rotWithShape="0">
                  <a:schemeClr val="bg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78174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700" dirty="0">
                <a:effectLst>
                  <a:glow rad="762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Created Man (</a:t>
            </a:r>
            <a:r>
              <a:rPr lang="en-US" sz="2700" dirty="0" smtClean="0">
                <a:effectLst>
                  <a:glow rad="762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8:5a; Gen. 2:7)</a:t>
            </a:r>
            <a:endParaRPr lang="en-US" sz="2700" dirty="0">
              <a:effectLst>
                <a:glow rad="76200">
                  <a:schemeClr val="bg1"/>
                </a:glow>
                <a:outerShdw blurRad="50800" dist="50800" dir="2700000" algn="ctr" rotWithShape="0">
                  <a:schemeClr val="bg1"/>
                </a:outerShdw>
              </a:effectLst>
            </a:endParaRPr>
          </a:p>
          <a:p>
            <a:r>
              <a:rPr lang="en-US" sz="2700" dirty="0">
                <a:effectLst>
                  <a:glow rad="762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Crowned Man in the Image </a:t>
            </a:r>
            <a:r>
              <a:rPr lang="en-US" sz="2700" dirty="0" smtClean="0">
                <a:effectLst>
                  <a:glow rad="762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of </a:t>
            </a:r>
            <a:r>
              <a:rPr lang="en-US" sz="2700" dirty="0">
                <a:effectLst>
                  <a:glow rad="762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God (8:5b; Gen. 1:26-27)</a:t>
            </a:r>
          </a:p>
          <a:p>
            <a:r>
              <a:rPr lang="en-US" sz="2700" dirty="0" smtClean="0">
                <a:effectLst>
                  <a:glow rad="762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Charged </a:t>
            </a:r>
            <a:r>
              <a:rPr lang="en-US" sz="2700" dirty="0">
                <a:effectLst>
                  <a:glow rad="762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Man with Dominion Over All Created Things (8:6-8; Gen. 1:26, 28; 9:1-3)</a:t>
            </a:r>
          </a:p>
          <a:p>
            <a:r>
              <a:rPr lang="en-US" sz="2700" dirty="0" smtClean="0">
                <a:effectLst>
                  <a:glow rad="762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Cares </a:t>
            </a:r>
            <a:r>
              <a:rPr lang="en-US" sz="2700" dirty="0">
                <a:effectLst>
                  <a:glow rad="762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for Man (8:4; 1 Pet. 5:7)</a:t>
            </a:r>
          </a:p>
          <a:p>
            <a:r>
              <a:rPr lang="en-US" sz="2700" dirty="0" smtClean="0">
                <a:effectLst>
                  <a:glow rad="762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Condescends </a:t>
            </a:r>
            <a:r>
              <a:rPr lang="en-US" sz="2700" dirty="0">
                <a:effectLst>
                  <a:glow rad="762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to Man (8:5+Heb. 2:9a; </a:t>
            </a:r>
            <a:r>
              <a:rPr lang="en-US" sz="2700" dirty="0" smtClean="0">
                <a:effectLst>
                  <a:glow rad="762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John </a:t>
            </a:r>
            <a:r>
              <a:rPr lang="en-US" sz="2700" dirty="0">
                <a:effectLst>
                  <a:glow rad="762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1:14; </a:t>
            </a:r>
            <a:r>
              <a:rPr lang="en-US" sz="2700" dirty="0" smtClean="0">
                <a:effectLst>
                  <a:glow rad="762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Phil. 2:6-8; 1 Tim. </a:t>
            </a:r>
            <a:r>
              <a:rPr lang="en-US" sz="2700" dirty="0">
                <a:effectLst>
                  <a:glow rad="762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3:15)</a:t>
            </a:r>
          </a:p>
          <a:p>
            <a:r>
              <a:rPr lang="en-US" sz="2700" dirty="0" smtClean="0">
                <a:effectLst>
                  <a:glow rad="762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Crucified </a:t>
            </a:r>
            <a:r>
              <a:rPr lang="en-US" sz="2700" dirty="0">
                <a:effectLst>
                  <a:glow rad="762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for Man (Heb. 2:9b; Eph. 5:2; Gal. 1:4; 3:13; 1 Pet. 1:18-21)</a:t>
            </a:r>
          </a:p>
        </p:txBody>
      </p:sp>
    </p:spTree>
    <p:extLst>
      <p:ext uri="{BB962C8B-B14F-4D97-AF65-F5344CB8AC3E}">
        <p14:creationId xmlns:p14="http://schemas.microsoft.com/office/powerpoint/2010/main" val="1295711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 smtClean="0">
                <a:effectLst>
                  <a:glow rad="762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Believe Jesus is God’s Son – John 20:30-31</a:t>
            </a:r>
          </a:p>
          <a:p>
            <a:pPr>
              <a:lnSpc>
                <a:spcPct val="100000"/>
              </a:lnSpc>
            </a:pPr>
            <a:r>
              <a:rPr lang="en-US" dirty="0" smtClean="0">
                <a:effectLst>
                  <a:glow rad="762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Repent of </a:t>
            </a:r>
            <a:r>
              <a:rPr lang="en-US" smtClean="0">
                <a:effectLst>
                  <a:glow rad="762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your sins </a:t>
            </a:r>
            <a:r>
              <a:rPr lang="en-US" dirty="0" smtClean="0">
                <a:effectLst>
                  <a:glow rad="762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and turn to God – Acts 2:38</a:t>
            </a:r>
          </a:p>
          <a:p>
            <a:pPr>
              <a:lnSpc>
                <a:spcPct val="100000"/>
              </a:lnSpc>
            </a:pPr>
            <a:r>
              <a:rPr lang="en-US" dirty="0" smtClean="0">
                <a:effectLst>
                  <a:glow rad="762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Confess your faith in Jesus – Romans 10:9</a:t>
            </a:r>
          </a:p>
          <a:p>
            <a:pPr>
              <a:lnSpc>
                <a:spcPct val="100000"/>
              </a:lnSpc>
            </a:pPr>
            <a:r>
              <a:rPr lang="en-US" dirty="0" smtClean="0">
                <a:effectLst>
                  <a:glow rad="762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Be immersed into Christ – Galatians 3:27</a:t>
            </a:r>
          </a:p>
          <a:p>
            <a:pPr lvl="1">
              <a:lnSpc>
                <a:spcPct val="100000"/>
              </a:lnSpc>
            </a:pPr>
            <a:r>
              <a:rPr lang="en-US" dirty="0" smtClean="0">
                <a:effectLst>
                  <a:glow rad="762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God will forgive all of your sins – Acts 22:16</a:t>
            </a:r>
          </a:p>
          <a:p>
            <a:pPr lvl="1">
              <a:lnSpc>
                <a:spcPct val="100000"/>
              </a:lnSpc>
            </a:pPr>
            <a:r>
              <a:rPr lang="en-US" dirty="0" smtClean="0">
                <a:effectLst>
                  <a:glow rad="762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God will add you to His church – Acts 2:47</a:t>
            </a:r>
          </a:p>
          <a:p>
            <a:pPr lvl="1">
              <a:lnSpc>
                <a:spcPct val="100000"/>
              </a:lnSpc>
            </a:pPr>
            <a:r>
              <a:rPr lang="en-US" dirty="0" smtClean="0">
                <a:effectLst>
                  <a:glow rad="762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God will enroll you in heaven – Hebrews 12:23</a:t>
            </a:r>
          </a:p>
          <a:p>
            <a:pPr>
              <a:lnSpc>
                <a:spcPct val="100000"/>
              </a:lnSpc>
            </a:pPr>
            <a:r>
              <a:rPr lang="en-US" dirty="0" smtClean="0">
                <a:effectLst>
                  <a:glow rad="762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Serve your Lord faithfully – Matthew 25:23</a:t>
            </a:r>
          </a:p>
        </p:txBody>
      </p:sp>
    </p:spTree>
    <p:extLst>
      <p:ext uri="{BB962C8B-B14F-4D97-AF65-F5344CB8AC3E}">
        <p14:creationId xmlns:p14="http://schemas.microsoft.com/office/powerpoint/2010/main" val="2971426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553</TotalTime>
  <Words>308</Words>
  <Application>Microsoft Office PowerPoint</Application>
  <PresentationFormat>On-screen Show (4:3)</PresentationFormat>
  <Paragraphs>26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Palm Beach Lakes church of Christ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10</cp:revision>
  <dcterms:created xsi:type="dcterms:W3CDTF">2018-01-06T20:48:43Z</dcterms:created>
  <dcterms:modified xsi:type="dcterms:W3CDTF">2018-01-07T13:40:03Z</dcterms:modified>
</cp:coreProperties>
</file>