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D7C"/>
    <a:srgbClr val="4E4E50"/>
    <a:srgbClr val="179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5238" autoAdjust="0"/>
  </p:normalViewPr>
  <p:slideViewPr>
    <p:cSldViewPr snapToGrid="0">
      <p:cViewPr varScale="1">
        <p:scale>
          <a:sx n="109" d="100"/>
          <a:sy n="109" d="100"/>
        </p:scale>
        <p:origin x="13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3E6-9DE1-4326-9CC4-7340F1B2C10A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6B8-6DE7-4C45-98C2-C2FC2612E3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4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3E6-9DE1-4326-9CC4-7340F1B2C10A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6B8-6DE7-4C45-98C2-C2FC2612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5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3E6-9DE1-4326-9CC4-7340F1B2C10A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6B8-6DE7-4C45-98C2-C2FC2612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3E6-9DE1-4326-9CC4-7340F1B2C10A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6B8-6DE7-4C45-98C2-C2FC2612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3E6-9DE1-4326-9CC4-7340F1B2C10A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6B8-6DE7-4C45-98C2-C2FC2612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116" y="1828800"/>
            <a:ext cx="7173884" cy="502919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7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23875" y="4086225"/>
            <a:ext cx="8315325" cy="2705100"/>
          </a:xfrm>
        </p:spPr>
        <p:txBody>
          <a:bodyPr/>
          <a:lstStyle>
            <a:lvl1pPr>
              <a:defRPr b="1"/>
            </a:lvl1pPr>
            <a:lvl2pPr marL="571500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7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23875" y="2009775"/>
            <a:ext cx="8315325" cy="4781550"/>
          </a:xfrm>
        </p:spPr>
        <p:txBody>
          <a:bodyPr/>
          <a:lstStyle>
            <a:lvl1pPr>
              <a:defRPr b="1"/>
            </a:lvl1pPr>
            <a:lvl2pPr marL="571500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9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3E6-9DE1-4326-9CC4-7340F1B2C10A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6B8-6DE7-4C45-98C2-C2FC2612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9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3E6-9DE1-4326-9CC4-7340F1B2C10A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6B8-6DE7-4C45-98C2-C2FC2612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3E6-9DE1-4326-9CC4-7340F1B2C10A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6B8-6DE7-4C45-98C2-C2FC2612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0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3E6-9DE1-4326-9CC4-7340F1B2C10A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6B8-6DE7-4C45-98C2-C2FC2612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8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13E6-9DE1-4326-9CC4-7340F1B2C10A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E66B8-6DE7-4C45-98C2-C2FC2612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2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13E6-9DE1-4326-9CC4-7340F1B2C10A}" type="datetimeFigureOut">
              <a:rPr lang="en-US" smtClean="0"/>
              <a:t>12/31/2017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E66B8-6DE7-4C45-98C2-C2FC2612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5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71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10218" r="5069" b="9323"/>
          <a:stretch/>
        </p:blipFill>
        <p:spPr>
          <a:xfrm>
            <a:off x="19049" y="66675"/>
            <a:ext cx="3695701" cy="1663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525" y="2019300"/>
            <a:ext cx="8553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1550">
              <a:tabLst>
                <a:tab pos="2057400" algn="l"/>
              </a:tabLst>
            </a:pPr>
            <a:r>
              <a:rPr lang="en-US" sz="2800" b="1" dirty="0" smtClean="0">
                <a:solidFill>
                  <a:srgbClr val="0E5D7C"/>
                </a:solidFill>
              </a:rPr>
              <a:t>May 5</a:t>
            </a:r>
            <a:r>
              <a:rPr lang="en-US" sz="2800" b="1" dirty="0"/>
              <a:t>	Power Up! A Recharge for Christian </a:t>
            </a:r>
            <a:r>
              <a:rPr lang="en-US" sz="2800" b="1" dirty="0" smtClean="0"/>
              <a:t>Men</a:t>
            </a:r>
          </a:p>
          <a:p>
            <a:pPr defTabSz="971550">
              <a:tabLst>
                <a:tab pos="2057400" algn="l"/>
              </a:tabLst>
            </a:pPr>
            <a:endParaRPr lang="en-US" sz="2800" b="1" dirty="0"/>
          </a:p>
          <a:p>
            <a:pPr defTabSz="971550">
              <a:tabLst>
                <a:tab pos="2057400" algn="l"/>
              </a:tabLst>
            </a:pPr>
            <a:r>
              <a:rPr lang="en-US" sz="2800" b="1" dirty="0" smtClean="0">
                <a:solidFill>
                  <a:srgbClr val="0E5D7C"/>
                </a:solidFill>
              </a:rPr>
              <a:t>May 23, etc.</a:t>
            </a:r>
            <a:r>
              <a:rPr lang="en-US" sz="2800" b="1" dirty="0"/>
              <a:t>	“Kick Start Your Summer” Series </a:t>
            </a:r>
            <a:endParaRPr lang="en-US" sz="2800" b="1" dirty="0" smtClean="0"/>
          </a:p>
          <a:p>
            <a:pPr defTabSz="971550">
              <a:tabLst>
                <a:tab pos="2057400" algn="l"/>
              </a:tabLst>
            </a:pPr>
            <a:r>
              <a:rPr lang="en-US" sz="2800" b="1" dirty="0"/>
              <a:t>	</a:t>
            </a:r>
            <a:r>
              <a:rPr lang="en-US" sz="2800" dirty="0" smtClean="0"/>
              <a:t>(May 23, May 30, June 6, June 13, June 27)</a:t>
            </a:r>
            <a:endParaRPr lang="en-US" sz="2800" b="1" dirty="0" smtClean="0"/>
          </a:p>
          <a:p>
            <a:pPr defTabSz="971550">
              <a:tabLst>
                <a:tab pos="2057400" algn="l"/>
              </a:tabLst>
            </a:pPr>
            <a:endParaRPr lang="en-US" sz="2800" b="1" dirty="0" smtClean="0">
              <a:solidFill>
                <a:srgbClr val="0E5D7C"/>
              </a:solidFill>
            </a:endParaRPr>
          </a:p>
          <a:p>
            <a:pPr defTabSz="971550">
              <a:tabLst>
                <a:tab pos="2057400" algn="l"/>
              </a:tabLst>
            </a:pPr>
            <a:r>
              <a:rPr lang="en-US" sz="2800" b="1" dirty="0" smtClean="0">
                <a:solidFill>
                  <a:srgbClr val="0E5D7C"/>
                </a:solidFill>
              </a:rPr>
              <a:t>Second Sundays	</a:t>
            </a:r>
          </a:p>
          <a:p>
            <a:pPr defTabSz="971550">
              <a:tabLst>
                <a:tab pos="2057400" algn="l"/>
              </a:tabLst>
            </a:pPr>
            <a:r>
              <a:rPr lang="en-US" sz="2800" b="1" dirty="0">
                <a:solidFill>
                  <a:srgbClr val="0E5D7C"/>
                </a:solidFill>
              </a:rPr>
              <a:t>	</a:t>
            </a:r>
            <a:r>
              <a:rPr lang="en-US" sz="2800" b="1" dirty="0" smtClean="0"/>
              <a:t>Special Emphasis Every Month </a:t>
            </a:r>
          </a:p>
          <a:p>
            <a:pPr defTabSz="971550">
              <a:tabLst>
                <a:tab pos="2057400" algn="l"/>
              </a:tabLst>
            </a:pPr>
            <a:r>
              <a:rPr lang="en-US" sz="2800" b="1" dirty="0"/>
              <a:t>	</a:t>
            </a:r>
            <a:r>
              <a:rPr lang="en-US" sz="2800" b="1" dirty="0" smtClean="0"/>
              <a:t>To Invite Our Friends &amp; </a:t>
            </a:r>
          </a:p>
          <a:p>
            <a:pPr defTabSz="971550">
              <a:tabLst>
                <a:tab pos="2057400" algn="l"/>
              </a:tabLst>
            </a:pPr>
            <a:r>
              <a:rPr lang="en-US" sz="2800" b="1" dirty="0"/>
              <a:t>	</a:t>
            </a:r>
            <a:r>
              <a:rPr lang="en-US" sz="2800" b="1" dirty="0" smtClean="0"/>
              <a:t>Reach Out to Local Community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4325" y="174921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NEW Events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1795C8"/>
                </a:solidFill>
              </a:rPr>
              <a:t>in 2018</a:t>
            </a:r>
            <a:endParaRPr lang="en-US" sz="4800" b="1" dirty="0">
              <a:solidFill>
                <a:srgbClr val="1795C8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1824968"/>
            <a:ext cx="8724900" cy="0"/>
          </a:xfrm>
          <a:prstGeom prst="line">
            <a:avLst/>
          </a:prstGeom>
          <a:ln w="79375" cmpd="thickThin">
            <a:solidFill>
              <a:srgbClr val="179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1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0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3875" y="2047874"/>
            <a:ext cx="8315325" cy="46767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Believe Jesus is God’s Son – Acts 16:31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Repent of your sins and turn to God – Acts 3:19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Confess your faith in Jesus Christ – Matthew 10:32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Be immersed into Christ – Acts 2:38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E5D7C"/>
                </a:solidFill>
              </a:rPr>
              <a:t>God will forgive all of your sins – Acts 22:16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E5D7C"/>
                </a:solidFill>
              </a:rPr>
              <a:t>God will add you to His church – Acts 2:47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E5D7C"/>
                </a:solidFill>
              </a:rPr>
              <a:t>God will register you in heaven – Hebrews 12:23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Walk daily and faithfully with the Lord – 1 John 1:7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492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Where are you in your walk with the Lord?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5200" b="1" dirty="0" smtClean="0">
                <a:solidFill>
                  <a:srgbClr val="0E5D7C"/>
                </a:solidFill>
              </a:rPr>
              <a:t>Are you walking with the Lord?</a:t>
            </a:r>
            <a:endParaRPr lang="en-US" sz="5200" b="1" dirty="0">
              <a:solidFill>
                <a:srgbClr val="0E5D7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1824968"/>
            <a:ext cx="8724900" cy="0"/>
          </a:xfrm>
          <a:prstGeom prst="line">
            <a:avLst/>
          </a:prstGeom>
          <a:ln w="79375" cmpd="thickThin">
            <a:solidFill>
              <a:srgbClr val="0E5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r="6699" b="24843"/>
          <a:stretch/>
        </p:blipFill>
        <p:spPr>
          <a:xfrm>
            <a:off x="0" y="528777"/>
            <a:ext cx="9144000" cy="4519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3" t="75790" r="9551" b="14390"/>
          <a:stretch/>
        </p:blipFill>
        <p:spPr>
          <a:xfrm>
            <a:off x="7324725" y="5086349"/>
            <a:ext cx="1514474" cy="590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3" t="75790" r="24341" b="14390"/>
          <a:stretch/>
        </p:blipFill>
        <p:spPr>
          <a:xfrm>
            <a:off x="4257675" y="5086348"/>
            <a:ext cx="3000375" cy="590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8" t="75790" r="53565" b="14390"/>
          <a:stretch/>
        </p:blipFill>
        <p:spPr>
          <a:xfrm>
            <a:off x="1781175" y="5086348"/>
            <a:ext cx="2352675" cy="590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75790" r="76998" b="14390"/>
          <a:stretch/>
        </p:blipFill>
        <p:spPr>
          <a:xfrm>
            <a:off x="314324" y="5086348"/>
            <a:ext cx="1314451" cy="5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569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225" y="1057275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The Promise</a:t>
            </a:r>
            <a:r>
              <a:rPr lang="en-US" sz="2400" b="1" dirty="0" smtClean="0"/>
              <a:t>: </a:t>
            </a:r>
            <a:br>
              <a:rPr lang="en-US" sz="2400" b="1" dirty="0" smtClean="0"/>
            </a:br>
            <a:r>
              <a:rPr lang="en-US" sz="2400" b="1" dirty="0" smtClean="0"/>
              <a:t>Follow for 28 days and you’ll be a new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The Premise</a:t>
            </a:r>
            <a:r>
              <a:rPr lang="en-US" sz="2400" b="1" dirty="0" smtClean="0"/>
              <a:t>: </a:t>
            </a:r>
            <a:br>
              <a:rPr lang="en-US" sz="2400" b="1" dirty="0" smtClean="0"/>
            </a:br>
            <a:r>
              <a:rPr lang="en-US" sz="2400" b="1" dirty="0" smtClean="0"/>
              <a:t>Follow for 28 days and it will become a habit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638425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Increase energy levels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Decrease </a:t>
            </a:r>
            <a:r>
              <a:rPr lang="en-US" sz="2400" b="1" dirty="0"/>
              <a:t>anxiety </a:t>
            </a:r>
            <a:r>
              <a:rPr lang="en-US" sz="2400" b="1" dirty="0" smtClean="0"/>
              <a:t>&amp; stress</a:t>
            </a:r>
            <a:endParaRPr lang="en-US" sz="2400" b="1" dirty="0"/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Improve </a:t>
            </a:r>
            <a:r>
              <a:rPr lang="en-US" sz="2400" b="1" dirty="0"/>
              <a:t>cognitive </a:t>
            </a:r>
            <a:r>
              <a:rPr lang="en-US" sz="2400" b="1" dirty="0" smtClean="0"/>
              <a:t>health</a:t>
            </a:r>
            <a:endParaRPr lang="en-US" sz="2400" b="1" dirty="0"/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Enhance </a:t>
            </a:r>
            <a:r>
              <a:rPr lang="en-US" sz="2400" b="1" dirty="0"/>
              <a:t>emotional balance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Shed </a:t>
            </a:r>
            <a:r>
              <a:rPr lang="en-US" sz="2400" b="1" dirty="0"/>
              <a:t>unwanted weight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Increase </a:t>
            </a:r>
            <a:r>
              <a:rPr lang="en-US" sz="2400" b="1" dirty="0"/>
              <a:t>productivity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Help get </a:t>
            </a:r>
            <a:r>
              <a:rPr lang="en-US" sz="2400" b="1" dirty="0"/>
              <a:t>through the day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Assist </a:t>
            </a:r>
            <a:r>
              <a:rPr lang="en-US" sz="2400" b="1" dirty="0"/>
              <a:t>in kicking bad habits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Build </a:t>
            </a:r>
            <a:r>
              <a:rPr lang="en-US" sz="2400" b="1" dirty="0"/>
              <a:t>strength, stability and </a:t>
            </a:r>
            <a:r>
              <a:rPr lang="en-US" sz="2400" b="1" dirty="0" smtClean="0"/>
              <a:t>endurance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76550" y="2626935"/>
            <a:ext cx="227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The Potential</a:t>
            </a:r>
            <a:r>
              <a:rPr lang="en-US" sz="2400" b="1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658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8300" y="1685925"/>
            <a:ext cx="7505700" cy="5172075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Change </a:t>
            </a:r>
            <a:r>
              <a:rPr lang="en-US" u="sng" dirty="0"/>
              <a:t>Inwardly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outward conforming (v. 2a) 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on inward transformation of </a:t>
            </a:r>
            <a:r>
              <a:rPr lang="en-US" dirty="0" smtClean="0"/>
              <a:t>character</a:t>
            </a:r>
          </a:p>
          <a:p>
            <a:r>
              <a:rPr lang="en-US" u="sng" dirty="0" smtClean="0"/>
              <a:t>Commanded </a:t>
            </a:r>
            <a:r>
              <a:rPr lang="en-US" u="sng" dirty="0"/>
              <a:t>By God</a:t>
            </a:r>
          </a:p>
          <a:p>
            <a:pPr lvl="1"/>
            <a:r>
              <a:rPr lang="en-US" dirty="0" smtClean="0"/>
              <a:t>Imperative </a:t>
            </a:r>
            <a:r>
              <a:rPr lang="en-US" dirty="0"/>
              <a:t>emphasizes this not </a:t>
            </a:r>
            <a:r>
              <a:rPr lang="en-US" dirty="0" smtClean="0"/>
              <a:t>optional</a:t>
            </a:r>
          </a:p>
          <a:p>
            <a:r>
              <a:rPr lang="en-US" u="sng" dirty="0" smtClean="0"/>
              <a:t>Cultivated </a:t>
            </a:r>
            <a:r>
              <a:rPr lang="en-US" u="sng" dirty="0"/>
              <a:t>By God</a:t>
            </a:r>
          </a:p>
          <a:p>
            <a:pPr lvl="1"/>
            <a:r>
              <a:rPr lang="en-US" dirty="0" smtClean="0"/>
              <a:t>Passive </a:t>
            </a:r>
            <a:r>
              <a:rPr lang="en-US" dirty="0"/>
              <a:t>voice emphasizes </a:t>
            </a:r>
            <a:r>
              <a:rPr lang="en-US" dirty="0" smtClean="0"/>
              <a:t>the </a:t>
            </a:r>
            <a:r>
              <a:rPr lang="en-US" dirty="0"/>
              <a:t>change is being done TO us</a:t>
            </a:r>
          </a:p>
          <a:p>
            <a:r>
              <a:rPr lang="en-US" u="sng" dirty="0" smtClean="0"/>
              <a:t>Conversion </a:t>
            </a:r>
            <a:r>
              <a:rPr lang="en-US" u="sng" dirty="0"/>
              <a:t>into the Image of Christ</a:t>
            </a:r>
            <a:r>
              <a:rPr lang="en-US" dirty="0"/>
              <a:t> (2 Cor. 3:18)</a:t>
            </a:r>
          </a:p>
          <a:p>
            <a:pPr lvl="1"/>
            <a:r>
              <a:rPr lang="en-US" dirty="0" smtClean="0"/>
              <a:t>Becoming </a:t>
            </a:r>
            <a:r>
              <a:rPr lang="en-US" dirty="0"/>
              <a:t>more like Him</a:t>
            </a:r>
          </a:p>
          <a:p>
            <a:pPr lvl="1"/>
            <a:r>
              <a:rPr lang="en-US" dirty="0" smtClean="0"/>
              <a:t>Our </a:t>
            </a:r>
            <a:r>
              <a:rPr lang="en-US" dirty="0"/>
              <a:t>model, </a:t>
            </a:r>
            <a:r>
              <a:rPr lang="en-US" dirty="0" smtClean="0"/>
              <a:t>our </a:t>
            </a:r>
            <a:r>
              <a:rPr lang="en-US" dirty="0"/>
              <a:t>goal is the image of Jesus Himself</a:t>
            </a:r>
          </a:p>
          <a:p>
            <a:r>
              <a:rPr lang="en-US" u="sng" dirty="0" smtClean="0"/>
              <a:t>Continuous Process</a:t>
            </a:r>
          </a:p>
          <a:p>
            <a:pPr lvl="1"/>
            <a:r>
              <a:rPr lang="en-US" dirty="0" smtClean="0"/>
              <a:t>Present tense </a:t>
            </a:r>
            <a:r>
              <a:rPr lang="en-US" dirty="0"/>
              <a:t>emphasizes an ongoing </a:t>
            </a:r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 smtClean="0"/>
              <a:t>Continual </a:t>
            </a:r>
            <a:r>
              <a:rPr lang="en-US" dirty="0"/>
              <a:t>and repeated effort creates a </a:t>
            </a:r>
            <a:r>
              <a:rPr lang="en-US" dirty="0" smtClean="0"/>
              <a:t>habit</a:t>
            </a:r>
            <a:endParaRPr lang="en-US" dirty="0"/>
          </a:p>
          <a:p>
            <a:pPr lvl="1"/>
            <a:r>
              <a:rPr lang="en-US" dirty="0" smtClean="0"/>
              <a:t>This transformation never reaches </a:t>
            </a:r>
            <a:r>
              <a:rPr lang="en-US" dirty="0"/>
              <a:t>the </a:t>
            </a:r>
            <a:r>
              <a:rPr lang="en-US" dirty="0" smtClean="0"/>
              <a:t>end, never finished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443329" y="2348240"/>
            <a:ext cx="1431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(Prov. 23:7</a:t>
            </a:r>
          </a:p>
          <a:p>
            <a:r>
              <a:rPr lang="en-US" sz="2200" b="1" dirty="0" smtClean="0">
                <a:solidFill>
                  <a:prstClr val="white"/>
                </a:solidFill>
                <a:effectLst>
                  <a:outerShdw blurRad="50800" dist="50800" dir="2700000" algn="ctr" rotWithShape="0">
                    <a:prstClr val="black"/>
                  </a:outerShdw>
                </a:effectLst>
              </a:rPr>
              <a:t>+ Phil. 4:8)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578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r="6699" b="24843"/>
          <a:stretch/>
        </p:blipFill>
        <p:spPr>
          <a:xfrm>
            <a:off x="0" y="528777"/>
            <a:ext cx="9144000" cy="4519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3" t="75790" r="9551" b="14390"/>
          <a:stretch/>
        </p:blipFill>
        <p:spPr>
          <a:xfrm>
            <a:off x="7324725" y="5086349"/>
            <a:ext cx="1514474" cy="590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3" t="75790" r="24341" b="14390"/>
          <a:stretch/>
        </p:blipFill>
        <p:spPr>
          <a:xfrm>
            <a:off x="4257675" y="5086348"/>
            <a:ext cx="3000375" cy="590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8" t="75790" r="53565" b="14390"/>
          <a:stretch/>
        </p:blipFill>
        <p:spPr>
          <a:xfrm>
            <a:off x="1781175" y="5086348"/>
            <a:ext cx="2352675" cy="590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75790" r="76998" b="14390"/>
          <a:stretch/>
        </p:blipFill>
        <p:spPr>
          <a:xfrm>
            <a:off x="314324" y="5086348"/>
            <a:ext cx="1314451" cy="5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225" y="1057275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The Promise</a:t>
            </a:r>
            <a:r>
              <a:rPr lang="en-US" sz="2400" b="1" dirty="0" smtClean="0"/>
              <a:t>: </a:t>
            </a:r>
            <a:br>
              <a:rPr lang="en-US" sz="2400" b="1" dirty="0" smtClean="0"/>
            </a:br>
            <a:r>
              <a:rPr lang="en-US" sz="2400" b="1" dirty="0" smtClean="0"/>
              <a:t>Follow for 28 days and you’ll be a new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The Premise</a:t>
            </a:r>
            <a:r>
              <a:rPr lang="en-US" sz="2400" b="1" dirty="0" smtClean="0"/>
              <a:t>: </a:t>
            </a:r>
            <a:br>
              <a:rPr lang="en-US" sz="2400" b="1" dirty="0" smtClean="0"/>
            </a:br>
            <a:r>
              <a:rPr lang="en-US" sz="2400" b="1" dirty="0" smtClean="0"/>
              <a:t>Follow for 28 days and it will become a habit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2638425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Increase energy levels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Decrease </a:t>
            </a:r>
            <a:r>
              <a:rPr lang="en-US" sz="2400" b="1" dirty="0"/>
              <a:t>anxiety </a:t>
            </a:r>
            <a:r>
              <a:rPr lang="en-US" sz="2400" b="1" dirty="0" smtClean="0"/>
              <a:t>&amp; stress</a:t>
            </a:r>
            <a:endParaRPr lang="en-US" sz="2400" b="1" dirty="0"/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Improve </a:t>
            </a:r>
            <a:r>
              <a:rPr lang="en-US" sz="2400" b="1" dirty="0"/>
              <a:t>cognitive </a:t>
            </a:r>
            <a:r>
              <a:rPr lang="en-US" sz="2400" b="1" dirty="0" smtClean="0"/>
              <a:t>health</a:t>
            </a:r>
            <a:endParaRPr lang="en-US" sz="2400" b="1" dirty="0"/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Enhance </a:t>
            </a:r>
            <a:r>
              <a:rPr lang="en-US" sz="2400" b="1" dirty="0"/>
              <a:t>emotional balance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Shed </a:t>
            </a:r>
            <a:r>
              <a:rPr lang="en-US" sz="2400" b="1" dirty="0"/>
              <a:t>unwanted weight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Increase </a:t>
            </a:r>
            <a:r>
              <a:rPr lang="en-US" sz="2400" b="1" dirty="0"/>
              <a:t>productivity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Help get </a:t>
            </a:r>
            <a:r>
              <a:rPr lang="en-US" sz="2400" b="1" dirty="0"/>
              <a:t>through the day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Assist </a:t>
            </a:r>
            <a:r>
              <a:rPr lang="en-US" sz="2400" b="1" dirty="0"/>
              <a:t>in kicking bad habits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400" b="1" dirty="0" smtClean="0"/>
              <a:t>Build </a:t>
            </a:r>
            <a:r>
              <a:rPr lang="en-US" sz="2400" b="1" dirty="0"/>
              <a:t>strength, stability and </a:t>
            </a:r>
            <a:r>
              <a:rPr lang="en-US" sz="2400" b="1" dirty="0" smtClean="0"/>
              <a:t>endurance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76550" y="2626935"/>
            <a:ext cx="227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The Potential</a:t>
            </a:r>
            <a:r>
              <a:rPr lang="en-US" sz="2400" b="1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837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5" y="3495675"/>
            <a:ext cx="8505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Practical, tangible applications for each of us in 2018</a:t>
            </a:r>
          </a:p>
          <a:p>
            <a:pPr algn="ctr"/>
            <a:r>
              <a:rPr lang="en-US" sz="2800" b="1" dirty="0" smtClean="0"/>
              <a:t>28 days each month to transform your life spiritually 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914401" y="180975"/>
            <a:ext cx="7370642" cy="3200065"/>
          </a:xfrm>
          <a:prstGeom prst="roundRect">
            <a:avLst/>
          </a:prstGeom>
          <a:noFill/>
          <a:ln w="38100">
            <a:solidFill>
              <a:srgbClr val="179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49" y="4476750"/>
            <a:ext cx="905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>
                <a:solidFill>
                  <a:srgbClr val="0E5D7C"/>
                </a:solidFill>
              </a:rPr>
              <a:t>How do you </a:t>
            </a:r>
            <a:r>
              <a:rPr lang="en-US" sz="2400" b="1" u="sng" dirty="0"/>
              <a:t>compare</a:t>
            </a:r>
            <a:r>
              <a:rPr lang="en-US" sz="2400" b="1" u="sng" dirty="0">
                <a:solidFill>
                  <a:srgbClr val="0E5D7C"/>
                </a:solidFill>
              </a:rPr>
              <a:t> spiritually with where you were on </a:t>
            </a:r>
            <a:r>
              <a:rPr lang="en-US" sz="2400" b="1" u="sng" dirty="0" smtClean="0">
                <a:solidFill>
                  <a:srgbClr val="0E5D7C"/>
                </a:solidFill>
              </a:rPr>
              <a:t>Jan. </a:t>
            </a:r>
            <a:r>
              <a:rPr lang="en-US" sz="2400" b="1" u="sng" dirty="0">
                <a:solidFill>
                  <a:srgbClr val="0E5D7C"/>
                </a:solidFill>
              </a:rPr>
              <a:t>1, 2017?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E5D7C"/>
                </a:solidFill>
              </a:rPr>
              <a:t>Are you where you </a:t>
            </a:r>
            <a:r>
              <a:rPr lang="en-US" sz="2400" b="1" dirty="0"/>
              <a:t>SHOULD </a:t>
            </a:r>
            <a:r>
              <a:rPr lang="en-US" sz="2400" b="1" dirty="0">
                <a:solidFill>
                  <a:srgbClr val="0E5D7C"/>
                </a:solidFill>
              </a:rPr>
              <a:t>be?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E5D7C"/>
                </a:solidFill>
              </a:rPr>
              <a:t>Are you where you </a:t>
            </a:r>
            <a:r>
              <a:rPr lang="en-US" sz="2400" b="1" dirty="0"/>
              <a:t>COULD </a:t>
            </a:r>
            <a:r>
              <a:rPr lang="en-US" sz="2400" b="1" dirty="0">
                <a:solidFill>
                  <a:srgbClr val="0E5D7C"/>
                </a:solidFill>
              </a:rPr>
              <a:t>be?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E5D7C"/>
                </a:solidFill>
              </a:rPr>
              <a:t>Are you where you </a:t>
            </a:r>
            <a:r>
              <a:rPr lang="en-US" sz="2400" b="1" dirty="0"/>
              <a:t>WANT </a:t>
            </a:r>
            <a:r>
              <a:rPr lang="en-US" sz="2400" b="1" dirty="0">
                <a:solidFill>
                  <a:srgbClr val="0E5D7C"/>
                </a:solidFill>
              </a:rPr>
              <a:t>to be?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E5D7C"/>
                </a:solidFill>
              </a:rPr>
              <a:t>Are you where you </a:t>
            </a:r>
            <a:r>
              <a:rPr lang="en-US" sz="2400" b="1" dirty="0"/>
              <a:t>CAN </a:t>
            </a:r>
            <a:r>
              <a:rPr lang="en-US" sz="2400" b="1" dirty="0">
                <a:solidFill>
                  <a:srgbClr val="0E5D7C"/>
                </a:solidFill>
              </a:rPr>
              <a:t>be?</a:t>
            </a:r>
          </a:p>
          <a:p>
            <a:pPr marL="5715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E5D7C"/>
                </a:solidFill>
              </a:rPr>
              <a:t>Are you where you </a:t>
            </a:r>
            <a:r>
              <a:rPr lang="en-US" sz="2400" b="1" dirty="0"/>
              <a:t>WILL </a:t>
            </a:r>
            <a:r>
              <a:rPr lang="en-US" sz="2400" b="1" dirty="0">
                <a:solidFill>
                  <a:srgbClr val="0E5D7C"/>
                </a:solidFill>
              </a:rPr>
              <a:t>be on </a:t>
            </a:r>
            <a:r>
              <a:rPr lang="en-US" sz="2400" b="1" dirty="0" smtClean="0">
                <a:solidFill>
                  <a:srgbClr val="0E5D7C"/>
                </a:solidFill>
              </a:rPr>
              <a:t>December </a:t>
            </a:r>
            <a:r>
              <a:rPr lang="en-US" sz="2400" b="1" dirty="0">
                <a:solidFill>
                  <a:srgbClr val="0E5D7C"/>
                </a:solidFill>
              </a:rPr>
              <a:t>31, 2018</a:t>
            </a:r>
            <a:r>
              <a:rPr lang="en-US" sz="2400" b="1" dirty="0" smtClean="0">
                <a:solidFill>
                  <a:srgbClr val="0E5D7C"/>
                </a:solidFill>
              </a:rPr>
              <a:t>?</a:t>
            </a:r>
            <a:endParaRPr lang="en-US" sz="2400" b="1" dirty="0">
              <a:solidFill>
                <a:srgbClr val="0E5D7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0825" y="5307747"/>
            <a:ext cx="2219325" cy="584775"/>
          </a:xfrm>
          <a:prstGeom prst="rect">
            <a:avLst/>
          </a:prstGeom>
          <a:noFill/>
          <a:ln w="19050">
            <a:solidFill>
              <a:srgbClr val="1795C8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#PBL28days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67689" r="6897" b="12388"/>
          <a:stretch/>
        </p:blipFill>
        <p:spPr>
          <a:xfrm>
            <a:off x="1381125" y="2457451"/>
            <a:ext cx="6429375" cy="742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3" t="10219" r="6897" b="35376"/>
          <a:stretch/>
        </p:blipFill>
        <p:spPr>
          <a:xfrm>
            <a:off x="4105275" y="314325"/>
            <a:ext cx="3705225" cy="2028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7" t="12517" r="57343" b="36143"/>
          <a:stretch/>
        </p:blipFill>
        <p:spPr>
          <a:xfrm>
            <a:off x="2752724" y="400050"/>
            <a:ext cx="1295401" cy="1914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12006" r="74713" b="36143"/>
          <a:stretch/>
        </p:blipFill>
        <p:spPr>
          <a:xfrm>
            <a:off x="1457324" y="381000"/>
            <a:ext cx="1295401" cy="193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7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2"/>
          <a:stretch/>
        </p:blipFill>
        <p:spPr>
          <a:xfrm>
            <a:off x="952500" y="-47625"/>
            <a:ext cx="7248525" cy="33242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" y="3238500"/>
            <a:ext cx="91440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Read 28 psalms in 28 days</a:t>
            </a:r>
            <a:endParaRPr lang="en-US" sz="3200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19199" y="3771900"/>
            <a:ext cx="7124701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3" anchor="t" anchorCtr="0" compatLnSpc="1">
            <a:prstTxWarp prst="textNoShape">
              <a:avLst/>
            </a:prstTxWarp>
          </a:bodyPr>
          <a:lstStyle/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Psalm 1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Psalm 5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Psalm 8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 Psalm 18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 Psalm 19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6. Psalm 22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7. Psalm 23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8. Psalm 27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9. Psalm 30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10. Psalm 34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11. Psalm 37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12. Psalm 46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13. Psalm 51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 Psalm 56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 Psalm 71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16. Psalm 84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17. Psalm 90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18. Psalm 95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19. Psalm 100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20. Psalm 103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21. Psalm 104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22. Psalm 111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23. Psalm 115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24. Psalm 121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25. Psalm 139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26. Psalm 141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27. Psalm 145</a:t>
            </a:r>
          </a:p>
          <a:p>
            <a:pPr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r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28. Psalm 148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878043">
            <a:off x="7248525" y="5991225"/>
            <a:ext cx="1952626" cy="523220"/>
          </a:xfrm>
          <a:prstGeom prst="rect">
            <a:avLst/>
          </a:prstGeom>
          <a:noFill/>
          <a:ln w="19050">
            <a:solidFill>
              <a:srgbClr val="1795C8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#PBL28days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97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5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5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5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5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75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5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5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5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5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25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5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10218" r="5069" b="9323"/>
          <a:stretch/>
        </p:blipFill>
        <p:spPr>
          <a:xfrm>
            <a:off x="19049" y="66675"/>
            <a:ext cx="3695701" cy="1663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525" y="1895475"/>
            <a:ext cx="855345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b="1" dirty="0"/>
              <a:t>Sunday AM &amp; Wednesday PM Bible Classes</a:t>
            </a:r>
          </a:p>
          <a:p>
            <a:r>
              <a:rPr lang="en-US" sz="2800" b="1" dirty="0"/>
              <a:t>Fifth Sunday Night </a:t>
            </a:r>
            <a:r>
              <a:rPr lang="en-US" sz="2800" b="1" dirty="0" smtClean="0"/>
              <a:t>Cook-Offs</a:t>
            </a:r>
          </a:p>
          <a:p>
            <a:endParaRPr lang="en-US" sz="2000" b="1" dirty="0"/>
          </a:p>
          <a:p>
            <a:pPr defTabSz="971550">
              <a:tabLst>
                <a:tab pos="2057400" algn="l"/>
              </a:tabLst>
            </a:pPr>
            <a:r>
              <a:rPr lang="en-US" sz="2800" b="1" dirty="0" smtClean="0">
                <a:solidFill>
                  <a:srgbClr val="0E5D7C"/>
                </a:solidFill>
              </a:rPr>
              <a:t>Jan</a:t>
            </a:r>
            <a:r>
              <a:rPr lang="en-US" sz="2800" b="1" dirty="0">
                <a:solidFill>
                  <a:srgbClr val="0E5D7C"/>
                </a:solidFill>
              </a:rPr>
              <a:t>. 28</a:t>
            </a:r>
            <a:r>
              <a:rPr lang="en-US" sz="2800" b="1" dirty="0"/>
              <a:t>	</a:t>
            </a:r>
            <a:r>
              <a:rPr lang="en-US" sz="2800" b="1" dirty="0" smtClean="0"/>
              <a:t>Mission </a:t>
            </a:r>
            <a:r>
              <a:rPr lang="en-US" sz="2800" b="1" dirty="0"/>
              <a:t>Sunday</a:t>
            </a:r>
          </a:p>
          <a:p>
            <a:pPr defTabSz="971550">
              <a:tabLst>
                <a:tab pos="2057400" algn="l"/>
              </a:tabLst>
            </a:pPr>
            <a:r>
              <a:rPr lang="en-US" sz="2800" b="1" dirty="0">
                <a:solidFill>
                  <a:srgbClr val="0E5D7C"/>
                </a:solidFill>
              </a:rPr>
              <a:t>Mar. 11-14</a:t>
            </a:r>
            <a:r>
              <a:rPr lang="en-US" sz="2800" b="1" dirty="0"/>
              <a:t>	Gospel Meeting with Glenn Colley</a:t>
            </a:r>
          </a:p>
          <a:p>
            <a:pPr defTabSz="971550">
              <a:tabLst>
                <a:tab pos="2057400" algn="l"/>
              </a:tabLst>
            </a:pPr>
            <a:r>
              <a:rPr lang="en-US" sz="2800" b="1" dirty="0">
                <a:solidFill>
                  <a:srgbClr val="0E5D7C"/>
                </a:solidFill>
              </a:rPr>
              <a:t>Apr. 19	</a:t>
            </a:r>
            <a:r>
              <a:rPr lang="en-US" sz="2800" b="1" dirty="0" smtClean="0"/>
              <a:t>Ladies</a:t>
            </a:r>
            <a:r>
              <a:rPr lang="en-US" sz="2800" b="1" dirty="0"/>
              <a:t>’ Day</a:t>
            </a:r>
          </a:p>
          <a:p>
            <a:pPr defTabSz="971550">
              <a:tabLst>
                <a:tab pos="2057400" algn="l"/>
              </a:tabLst>
            </a:pPr>
            <a:r>
              <a:rPr lang="en-US" sz="2800" b="1" dirty="0">
                <a:solidFill>
                  <a:srgbClr val="0E5D7C"/>
                </a:solidFill>
              </a:rPr>
              <a:t>May 20</a:t>
            </a:r>
            <a:r>
              <a:rPr lang="en-US" sz="2800" b="1" dirty="0"/>
              <a:t>	</a:t>
            </a:r>
            <a:r>
              <a:rPr lang="en-US" sz="2800" b="1" dirty="0" smtClean="0"/>
              <a:t>Promotion </a:t>
            </a:r>
            <a:r>
              <a:rPr lang="en-US" sz="2800" b="1" dirty="0"/>
              <a:t>Sunday</a:t>
            </a:r>
          </a:p>
          <a:p>
            <a:pPr defTabSz="971550">
              <a:tabLst>
                <a:tab pos="2057400" algn="l"/>
              </a:tabLst>
            </a:pPr>
            <a:r>
              <a:rPr lang="en-US" sz="2800" b="1" dirty="0">
                <a:solidFill>
                  <a:srgbClr val="0E5D7C"/>
                </a:solidFill>
              </a:rPr>
              <a:t>June 17-20</a:t>
            </a:r>
            <a:r>
              <a:rPr lang="en-US" sz="2800" b="1" dirty="0"/>
              <a:t>	Vacation Bible School</a:t>
            </a:r>
          </a:p>
          <a:p>
            <a:pPr defTabSz="971550">
              <a:tabLst>
                <a:tab pos="2057400" algn="l"/>
              </a:tabLst>
            </a:pPr>
            <a:r>
              <a:rPr lang="en-US" sz="2800" b="1" dirty="0">
                <a:solidFill>
                  <a:srgbClr val="0E5D7C"/>
                </a:solidFill>
              </a:rPr>
              <a:t>Aug. 3-4</a:t>
            </a:r>
            <a:r>
              <a:rPr lang="en-US" sz="2800" b="1" dirty="0"/>
              <a:t>	</a:t>
            </a:r>
            <a:r>
              <a:rPr lang="en-US" sz="2800" b="1" dirty="0" smtClean="0"/>
              <a:t>Charged </a:t>
            </a:r>
            <a:r>
              <a:rPr lang="en-US" sz="2800" b="1" dirty="0"/>
              <a:t>By Christ </a:t>
            </a:r>
            <a:r>
              <a:rPr lang="en-US" sz="2800" b="1" dirty="0" smtClean="0"/>
              <a:t>with </a:t>
            </a:r>
            <a:r>
              <a:rPr lang="en-US" sz="2800" b="1" dirty="0"/>
              <a:t>Joe Wells</a:t>
            </a:r>
          </a:p>
          <a:p>
            <a:pPr defTabSz="971550">
              <a:tabLst>
                <a:tab pos="2057400" algn="l"/>
              </a:tabLst>
            </a:pPr>
            <a:r>
              <a:rPr lang="en-US" sz="2800" b="1" dirty="0">
                <a:solidFill>
                  <a:srgbClr val="0E5D7C"/>
                </a:solidFill>
              </a:rPr>
              <a:t>Oct. 19-21</a:t>
            </a:r>
            <a:r>
              <a:rPr lang="en-US" sz="2800" b="1" dirty="0"/>
              <a:t>	Spiritual Enrichment Weekend</a:t>
            </a:r>
          </a:p>
          <a:p>
            <a:pPr defTabSz="971550">
              <a:tabLst>
                <a:tab pos="2057400" algn="l"/>
              </a:tabLst>
            </a:pPr>
            <a:r>
              <a:rPr lang="en-US" sz="2800" b="1" dirty="0">
                <a:solidFill>
                  <a:srgbClr val="0E5D7C"/>
                </a:solidFill>
              </a:rPr>
              <a:t>Nov. 1-4</a:t>
            </a:r>
            <a:r>
              <a:rPr lang="en-US" sz="2800" b="1" dirty="0"/>
              <a:t>	</a:t>
            </a:r>
            <a:r>
              <a:rPr lang="en-US" sz="2800" b="1" dirty="0" smtClean="0"/>
              <a:t>23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</a:t>
            </a:r>
            <a:r>
              <a:rPr lang="en-US" sz="2800" b="1" dirty="0"/>
              <a:t>Annual South Florida Lectureship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4325" y="174921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Annual Events</a:t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1795C8"/>
                </a:solidFill>
              </a:rPr>
              <a:t>in 2018</a:t>
            </a:r>
            <a:endParaRPr lang="en-US" sz="4800" b="1" dirty="0">
              <a:solidFill>
                <a:srgbClr val="1795C8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1824968"/>
            <a:ext cx="8724900" cy="0"/>
          </a:xfrm>
          <a:prstGeom prst="line">
            <a:avLst/>
          </a:prstGeom>
          <a:ln w="79375" cmpd="thickThin">
            <a:solidFill>
              <a:srgbClr val="179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2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480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29</cp:revision>
  <dcterms:created xsi:type="dcterms:W3CDTF">2017-12-30T16:47:44Z</dcterms:created>
  <dcterms:modified xsi:type="dcterms:W3CDTF">2017-12-31T12:49:40Z</dcterms:modified>
</cp:coreProperties>
</file>