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591"/>
            <a:ext cx="9143999" cy="3324947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/>
              <a:t>Under-Shepherds As Overseers Among the Sheep 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</a:t>
            </a:r>
            <a:r>
              <a:rPr lang="en-US" dirty="0" smtClean="0"/>
              <a:t>5:1-4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Under-Shepherds As Overseers Among the Sheep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Their </a:t>
            </a:r>
            <a:r>
              <a:rPr lang="en-US" dirty="0" smtClean="0"/>
              <a:t>Designations</a:t>
            </a:r>
            <a:endParaRPr lang="en-US" sz="4000" dirty="0"/>
          </a:p>
          <a:p>
            <a:pPr lvl="1"/>
            <a:r>
              <a:rPr lang="en-US" dirty="0"/>
              <a:t>“Elders” (Greek </a:t>
            </a:r>
            <a:r>
              <a:rPr lang="en-US" i="1" dirty="0" err="1"/>
              <a:t>presbuteros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mature </a:t>
            </a:r>
            <a:r>
              <a:rPr lang="en-US" dirty="0"/>
              <a:t>man with experience and </a:t>
            </a:r>
            <a:r>
              <a:rPr lang="en-US" dirty="0" smtClean="0"/>
              <a:t>wisdom (a.k.a. presbyter)</a:t>
            </a:r>
            <a:endParaRPr lang="en-US" sz="3200" dirty="0"/>
          </a:p>
          <a:p>
            <a:pPr lvl="1"/>
            <a:r>
              <a:rPr lang="en-US" dirty="0"/>
              <a:t> “Overseers” (Greek </a:t>
            </a:r>
            <a:r>
              <a:rPr lang="en-US" i="1" dirty="0" err="1"/>
              <a:t>episkopos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exercises </a:t>
            </a:r>
            <a:r>
              <a:rPr lang="en-US" dirty="0"/>
              <a:t>oversight or rule (a.k.a. bishop)</a:t>
            </a:r>
            <a:endParaRPr lang="en-US" sz="3200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Shepherds” (Greek </a:t>
            </a:r>
            <a:r>
              <a:rPr lang="en-US" i="1" dirty="0" err="1"/>
              <a:t>poimein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emphasizing </a:t>
            </a:r>
            <a:r>
              <a:rPr lang="en-US" dirty="0"/>
              <a:t>tender care and protection/feed </a:t>
            </a:r>
            <a:r>
              <a:rPr lang="en-US" dirty="0" smtClean="0"/>
              <a:t>(</a:t>
            </a:r>
            <a:r>
              <a:rPr lang="en-US" dirty="0"/>
              <a:t>a.k.a. pastor)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0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Under-Shepherds As Overseers Among the Sheep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Their Position</a:t>
            </a:r>
            <a:endParaRPr lang="en-US" sz="4000" dirty="0"/>
          </a:p>
          <a:p>
            <a:pPr lvl="1"/>
            <a:r>
              <a:rPr lang="en-US" dirty="0"/>
              <a:t>“Among” the congregation (5:1, 2</a:t>
            </a:r>
            <a:r>
              <a:rPr lang="en-US" dirty="0" smtClean="0"/>
              <a:t>)</a:t>
            </a:r>
            <a:endParaRPr lang="en-US" sz="3600" dirty="0"/>
          </a:p>
          <a:p>
            <a:pPr lvl="2"/>
            <a:r>
              <a:rPr lang="en-US" dirty="0" smtClean="0"/>
              <a:t>Elders must be “from” among their congregation</a:t>
            </a:r>
          </a:p>
          <a:p>
            <a:pPr lvl="2"/>
            <a:r>
              <a:rPr lang="en-US" dirty="0" smtClean="0"/>
              <a:t>Elders must be “in” among the congregation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Over” the flock (5:2) 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/>
              <a:t>as “lords” but as “servants”</a:t>
            </a:r>
            <a:endParaRPr lang="en-US" sz="3200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Under” the Chief Shepherd (5:4; cf. 2:25)</a:t>
            </a:r>
            <a:endParaRPr lang="en-US" sz="3600" dirty="0"/>
          </a:p>
          <a:p>
            <a:pPr lvl="2"/>
            <a:r>
              <a:rPr lang="en-US" dirty="0"/>
              <a:t>The flock is “of God” &amp; not “of the shepherds</a:t>
            </a:r>
            <a:r>
              <a:rPr lang="en-US" dirty="0" smtClean="0"/>
              <a:t>”</a:t>
            </a:r>
            <a:endParaRPr lang="en-US" sz="3200" dirty="0"/>
          </a:p>
          <a:p>
            <a:pPr lvl="2"/>
            <a:r>
              <a:rPr lang="en-US" dirty="0"/>
              <a:t>“Under-shepherds” will give account to the Chief Shepherd (Heb. 13:17)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037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Under-Shepherds As Overseers Among the Sheep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Their Work</a:t>
            </a:r>
            <a:endParaRPr lang="en-US" sz="4000" dirty="0"/>
          </a:p>
          <a:p>
            <a:pPr lvl="1"/>
            <a:r>
              <a:rPr lang="en-US" dirty="0"/>
              <a:t>“Shepherd the flock of God” (5:2) </a:t>
            </a:r>
            <a:endParaRPr lang="en-US" dirty="0" smtClean="0"/>
          </a:p>
          <a:p>
            <a:pPr lvl="2"/>
            <a:r>
              <a:rPr lang="en-US" dirty="0" smtClean="0"/>
              <a:t>Feed </a:t>
            </a:r>
            <a:r>
              <a:rPr lang="en-US" dirty="0"/>
              <a:t>– sheep could become </a:t>
            </a:r>
            <a:r>
              <a:rPr lang="en-US" dirty="0" smtClean="0"/>
              <a:t>malnourished</a:t>
            </a:r>
            <a:endParaRPr lang="en-US" sz="2800" dirty="0"/>
          </a:p>
          <a:p>
            <a:pPr lvl="2"/>
            <a:r>
              <a:rPr lang="en-US" dirty="0"/>
              <a:t>Guide – sheep could take a wrong path</a:t>
            </a:r>
            <a:endParaRPr lang="en-US" sz="3200" dirty="0"/>
          </a:p>
          <a:p>
            <a:pPr lvl="2"/>
            <a:r>
              <a:rPr lang="en-US" dirty="0"/>
              <a:t>Protect – sheep could be attacked by </a:t>
            </a:r>
            <a:r>
              <a:rPr lang="en-US" dirty="0" smtClean="0"/>
              <a:t>wolves</a:t>
            </a:r>
            <a:endParaRPr lang="en-US" sz="3200" dirty="0"/>
          </a:p>
          <a:p>
            <a:pPr lvl="2"/>
            <a:r>
              <a:rPr lang="en-US" dirty="0"/>
              <a:t>Restore – sheep can go astray and need to be </a:t>
            </a:r>
            <a:r>
              <a:rPr lang="en-US" dirty="0" smtClean="0"/>
              <a:t>found/rescued</a:t>
            </a:r>
            <a:endParaRPr lang="en-US" sz="3200" dirty="0"/>
          </a:p>
          <a:p>
            <a:pPr lvl="1"/>
            <a:r>
              <a:rPr lang="en-US" dirty="0"/>
              <a:t>“Oversee” the flock (5:2)	</a:t>
            </a:r>
            <a:endParaRPr lang="en-US" sz="3600" dirty="0"/>
          </a:p>
          <a:p>
            <a:pPr lvl="2"/>
            <a:r>
              <a:rPr lang="en-US" dirty="0"/>
              <a:t>Superintend and direct the affairs of the church (Heb. 13:17)</a:t>
            </a:r>
            <a:endParaRPr lang="en-US" sz="3200" dirty="0"/>
          </a:p>
          <a:p>
            <a:pPr lvl="2"/>
            <a:r>
              <a:rPr lang="en-US" dirty="0"/>
              <a:t>Watch out for the souls in their care and under their charge</a:t>
            </a:r>
            <a:endParaRPr lang="en-US" sz="3200" dirty="0"/>
          </a:p>
          <a:p>
            <a:pPr lvl="2"/>
            <a:r>
              <a:rPr lang="en-US" dirty="0"/>
              <a:t>Calls for the church to recognize, respect and follow their direction</a:t>
            </a:r>
            <a:endParaRPr lang="en-US" sz="3200" dirty="0"/>
          </a:p>
          <a:p>
            <a:pPr lvl="2"/>
            <a:r>
              <a:rPr lang="en-US" dirty="0"/>
              <a:t>A position of “serving” and not “lording it over”</a:t>
            </a:r>
            <a:endParaRPr lang="en-US" sz="3200" dirty="0"/>
          </a:p>
          <a:p>
            <a:pPr lvl="1"/>
            <a:r>
              <a:rPr lang="en-US" dirty="0"/>
              <a:t>“Examples to the flock” (5:3</a:t>
            </a:r>
            <a:r>
              <a:rPr lang="en-US" dirty="0" smtClean="0"/>
              <a:t>)</a:t>
            </a:r>
            <a:endParaRPr lang="en-US" sz="3600" dirty="0"/>
          </a:p>
          <a:p>
            <a:pPr lvl="2"/>
            <a:r>
              <a:rPr lang="en-US" dirty="0"/>
              <a:t>Pattern or model for emulation, as elders emulate the Chief Shepherd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215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Under-Shepherds As Overseers Among the Sheep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Their </a:t>
            </a:r>
            <a:r>
              <a:rPr lang="en-US" dirty="0" smtClean="0"/>
              <a:t>Motivation</a:t>
            </a:r>
            <a:endParaRPr lang="en-US" sz="4000" dirty="0"/>
          </a:p>
          <a:p>
            <a:pPr lvl="1"/>
            <a:r>
              <a:rPr lang="en-US" dirty="0"/>
              <a:t>“Voluntarily” and “</a:t>
            </a:r>
            <a:r>
              <a:rPr lang="en-US" dirty="0" smtClean="0"/>
              <a:t>according </a:t>
            </a:r>
            <a:r>
              <a:rPr lang="en-US" dirty="0"/>
              <a:t>to the will of God,”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in forced service or sense of duty</a:t>
            </a:r>
            <a:endParaRPr lang="en-US" sz="3600" dirty="0"/>
          </a:p>
          <a:p>
            <a:pPr lvl="1"/>
            <a:r>
              <a:rPr lang="en-US" dirty="0"/>
              <a:t>“</a:t>
            </a:r>
            <a:r>
              <a:rPr lang="en-US" dirty="0" smtClean="0"/>
              <a:t>Eagerly” and zealous </a:t>
            </a:r>
            <a:r>
              <a:rPr lang="en-US" dirty="0"/>
              <a:t>to </a:t>
            </a:r>
            <a:r>
              <a:rPr lang="en-US" dirty="0" smtClean="0"/>
              <a:t>please the Father, 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for </a:t>
            </a:r>
            <a:r>
              <a:rPr lang="en-US" dirty="0" smtClean="0"/>
              <a:t>dishonest/personal/selfish gain</a:t>
            </a:r>
            <a:endParaRPr lang="en-US" sz="3600" dirty="0"/>
          </a:p>
          <a:p>
            <a:pPr lvl="1"/>
            <a:r>
              <a:rPr lang="en-US" dirty="0"/>
              <a:t>“</a:t>
            </a:r>
            <a:r>
              <a:rPr lang="en-US" dirty="0" smtClean="0"/>
              <a:t>Exemplary” and humbly, 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for the sake of </a:t>
            </a:r>
            <a:r>
              <a:rPr lang="en-US" dirty="0" smtClean="0"/>
              <a:t>power, arrogantly </a:t>
            </a:r>
            <a:r>
              <a:rPr lang="en-US" dirty="0"/>
              <a:t>domineering over the </a:t>
            </a:r>
            <a:r>
              <a:rPr lang="en-US" dirty="0" smtClean="0"/>
              <a:t>church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65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Under-Shepherds As Overseers Among the Sheep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Their </a:t>
            </a:r>
            <a:r>
              <a:rPr lang="en-US" dirty="0" smtClean="0"/>
              <a:t>Reward</a:t>
            </a:r>
            <a:endParaRPr lang="en-US" sz="4000" dirty="0"/>
          </a:p>
          <a:p>
            <a:pPr lvl="1"/>
            <a:r>
              <a:rPr lang="en-US" dirty="0"/>
              <a:t>Now: Serving with and under the Chief Shepherd </a:t>
            </a:r>
            <a:endParaRPr lang="en-US" sz="3600" dirty="0"/>
          </a:p>
          <a:p>
            <a:pPr lvl="1"/>
            <a:r>
              <a:rPr lang="en-US" dirty="0" smtClean="0"/>
              <a:t>Then</a:t>
            </a:r>
            <a:r>
              <a:rPr lang="en-US" dirty="0"/>
              <a:t>: The unfading crown of glory – immortality (5:4; cf. 1:4</a:t>
            </a:r>
            <a:r>
              <a:rPr lang="en-US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765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Jesus the Shepherd of </a:t>
            </a:r>
            <a:r>
              <a:rPr lang="en-US" smtClean="0"/>
              <a:t>Your Soul?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4675</TotalTime>
  <Words>358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Wingdings</vt:lpstr>
      <vt:lpstr>Office Theme</vt:lpstr>
      <vt:lpstr>Under-Shepherds As Overseers Among the Sheep </vt:lpstr>
      <vt:lpstr>Under-Shepherds As Overseers Among the Sheep </vt:lpstr>
      <vt:lpstr>Under-Shepherds As Overseers Among the Sheep </vt:lpstr>
      <vt:lpstr>Under-Shepherds As Overseers Among the Sheep </vt:lpstr>
      <vt:lpstr>Under-Shepherds As Overseers Among the Sheep </vt:lpstr>
      <vt:lpstr>Under-Shepherds As Overseers Among the Sheep </vt:lpstr>
      <vt:lpstr>Is Jesus the Shepherd of Your Soul?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60</cp:revision>
  <dcterms:created xsi:type="dcterms:W3CDTF">2016-12-23T01:06:17Z</dcterms:created>
  <dcterms:modified xsi:type="dcterms:W3CDTF">2017-12-03T23:11:33Z</dcterms:modified>
</cp:coreProperties>
</file>