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8"/>
  </p:handoutMasterIdLst>
  <p:sldIdLst>
    <p:sldId id="256" r:id="rId2"/>
    <p:sldId id="423" r:id="rId3"/>
    <p:sldId id="1079" r:id="rId4"/>
    <p:sldId id="1090" r:id="rId5"/>
    <p:sldId id="1120" r:id="rId6"/>
    <p:sldId id="1126"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53" autoAdjust="0"/>
    <p:restoredTop sz="94660"/>
  </p:normalViewPr>
  <p:slideViewPr>
    <p:cSldViewPr snapToGrid="0">
      <p:cViewPr varScale="1">
        <p:scale>
          <a:sx n="79" d="100"/>
          <a:sy n="79" d="100"/>
        </p:scale>
        <p:origin x="11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315246E-766A-45BC-AE3D-E61D338B6791}" type="datetimeFigureOut">
              <a:rPr lang="en-US" smtClean="0"/>
              <a:t>11/7/2017</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11/7/2017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11/7/2017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11/7/2017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11/7/2017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2553" y="1187480"/>
            <a:ext cx="8047567" cy="2550020"/>
          </a:xfrm>
        </p:spPr>
        <p:txBody>
          <a:bodyPr>
            <a:normAutofit fontScale="90000"/>
          </a:bodyPr>
          <a:lstStyle/>
          <a:p>
            <a:pPr>
              <a:lnSpc>
                <a:spcPct val="150000"/>
              </a:lnSpc>
            </a:pPr>
            <a:r>
              <a:rPr lang="en-US" sz="4400" b="1" dirty="0" smtClean="0"/>
              <a:t>Lessons From </a:t>
            </a:r>
            <a:r>
              <a:rPr lang="en-US" sz="4400" b="1" dirty="0" err="1" smtClean="0"/>
              <a:t>Pergamos</a:t>
            </a:r>
            <a:r>
              <a:rPr lang="en-US" sz="4400" b="1" dirty="0" smtClean="0"/>
              <a:t> </a:t>
            </a:r>
            <a:br>
              <a:rPr lang="en-US" sz="4400" b="1" dirty="0" smtClean="0"/>
            </a:br>
            <a:r>
              <a:rPr lang="en-US" sz="4400" b="1" dirty="0" smtClean="0"/>
              <a:t>“I Want the White Stone”</a:t>
            </a:r>
            <a:r>
              <a:rPr lang="en-US" sz="2400" b="1" dirty="0" smtClean="0"/>
              <a:t/>
            </a:r>
            <a:br>
              <a:rPr lang="en-US" sz="2400" b="1" dirty="0" smtClean="0"/>
            </a:br>
            <a:endParaRPr lang="en-US" sz="2400" b="1" dirty="0"/>
          </a:p>
        </p:txBody>
      </p:sp>
      <p:sp>
        <p:nvSpPr>
          <p:cNvPr id="3" name="Subtitle 2"/>
          <p:cNvSpPr>
            <a:spLocks noGrp="1"/>
          </p:cNvSpPr>
          <p:nvPr>
            <p:ph type="subTitle" idx="1"/>
          </p:nvPr>
        </p:nvSpPr>
        <p:spPr/>
        <p:txBody>
          <a:bodyPr/>
          <a:lstStyle/>
          <a:p>
            <a:r>
              <a:rPr lang="en-US" sz="3600" b="1" dirty="0" smtClean="0"/>
              <a:t>Rev. 2:12-17</a:t>
            </a:r>
            <a:endParaRPr lang="en-US" sz="3600" b="1" dirty="0"/>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2938" y="343493"/>
            <a:ext cx="8296556" cy="6186309"/>
          </a:xfrm>
          <a:prstGeom prst="rect">
            <a:avLst/>
          </a:prstGeom>
          <a:noFill/>
        </p:spPr>
        <p:txBody>
          <a:bodyPr wrap="square" rtlCol="0">
            <a:spAutoFit/>
          </a:bodyPr>
          <a:lstStyle/>
          <a:p>
            <a:pPr algn="just"/>
            <a:r>
              <a:rPr lang="en-US" sz="2200" b="1" dirty="0" smtClean="0">
                <a:solidFill>
                  <a:schemeClr val="bg1"/>
                </a:solidFill>
              </a:rPr>
              <a:t>  12  And </a:t>
            </a:r>
            <a:r>
              <a:rPr lang="en-US" sz="2200" b="1" dirty="0">
                <a:solidFill>
                  <a:schemeClr val="bg1"/>
                </a:solidFill>
              </a:rPr>
              <a:t>to the angel of the church in </a:t>
            </a:r>
            <a:r>
              <a:rPr lang="en-US" sz="2200" b="1" dirty="0" err="1">
                <a:solidFill>
                  <a:schemeClr val="bg1"/>
                </a:solidFill>
              </a:rPr>
              <a:t>Pergamos</a:t>
            </a:r>
            <a:r>
              <a:rPr lang="en-US" sz="2200" b="1" dirty="0">
                <a:solidFill>
                  <a:schemeClr val="bg1"/>
                </a:solidFill>
              </a:rPr>
              <a:t> write, </a:t>
            </a:r>
            <a:r>
              <a:rPr lang="en-US" sz="2200" b="1" dirty="0" smtClean="0">
                <a:solidFill>
                  <a:schemeClr val="bg1"/>
                </a:solidFill>
              </a:rPr>
              <a:t>These </a:t>
            </a:r>
            <a:r>
              <a:rPr lang="en-US" sz="2200" b="1" dirty="0">
                <a:solidFill>
                  <a:schemeClr val="bg1"/>
                </a:solidFill>
              </a:rPr>
              <a:t>things says He who has the sharp two-edged sword: </a:t>
            </a:r>
          </a:p>
          <a:p>
            <a:pPr algn="just"/>
            <a:r>
              <a:rPr lang="en-US" sz="2200" b="1" dirty="0" smtClean="0">
                <a:solidFill>
                  <a:schemeClr val="bg1"/>
                </a:solidFill>
              </a:rPr>
              <a:t>  13  I </a:t>
            </a:r>
            <a:r>
              <a:rPr lang="en-US" sz="2200" b="1" dirty="0">
                <a:solidFill>
                  <a:schemeClr val="bg1"/>
                </a:solidFill>
              </a:rPr>
              <a:t>know your works, and where you dwell, where </a:t>
            </a:r>
            <a:r>
              <a:rPr lang="en-US" sz="2200" b="1" dirty="0" smtClean="0">
                <a:solidFill>
                  <a:schemeClr val="bg1"/>
                </a:solidFill>
              </a:rPr>
              <a:t>Satan’s </a:t>
            </a:r>
            <a:r>
              <a:rPr lang="en-US" sz="2200" b="1" dirty="0">
                <a:solidFill>
                  <a:schemeClr val="bg1"/>
                </a:solidFill>
              </a:rPr>
              <a:t>throne is. And you hold fast to My name, and did not deny My faith even in the days in which Antipas was My faithful martyr, who was killed among you, where Satan dwells. </a:t>
            </a:r>
          </a:p>
          <a:p>
            <a:pPr algn="just"/>
            <a:r>
              <a:rPr lang="en-US" sz="2200" b="1" dirty="0" smtClean="0">
                <a:solidFill>
                  <a:schemeClr val="bg1"/>
                </a:solidFill>
              </a:rPr>
              <a:t>  14  </a:t>
            </a:r>
            <a:r>
              <a:rPr lang="en-US" sz="2200" b="1" dirty="0">
                <a:solidFill>
                  <a:schemeClr val="bg1"/>
                </a:solidFill>
              </a:rPr>
              <a:t>But I have a few things against you, because you have there those who hold the doctrine of Balaam, who taught </a:t>
            </a:r>
            <a:r>
              <a:rPr lang="en-US" sz="2200" b="1" dirty="0" err="1">
                <a:solidFill>
                  <a:schemeClr val="bg1"/>
                </a:solidFill>
              </a:rPr>
              <a:t>Balak</a:t>
            </a:r>
            <a:r>
              <a:rPr lang="en-US" sz="2200" b="1" dirty="0">
                <a:solidFill>
                  <a:schemeClr val="bg1"/>
                </a:solidFill>
              </a:rPr>
              <a:t> to put a stumbling block before the children of Israel, to eat things sacrificed to idols, and to commit sexual immorality. </a:t>
            </a:r>
          </a:p>
          <a:p>
            <a:pPr algn="just"/>
            <a:r>
              <a:rPr lang="en-US" sz="2200" b="1" dirty="0" smtClean="0">
                <a:solidFill>
                  <a:schemeClr val="bg1"/>
                </a:solidFill>
              </a:rPr>
              <a:t>  15  </a:t>
            </a:r>
            <a:r>
              <a:rPr lang="en-US" sz="2200" b="1" dirty="0">
                <a:solidFill>
                  <a:schemeClr val="bg1"/>
                </a:solidFill>
              </a:rPr>
              <a:t>Thus you also have those who hold the doctrine of the </a:t>
            </a:r>
            <a:r>
              <a:rPr lang="en-US" sz="2200" b="1" dirty="0" err="1">
                <a:solidFill>
                  <a:schemeClr val="bg1"/>
                </a:solidFill>
              </a:rPr>
              <a:t>Nicolaitans</a:t>
            </a:r>
            <a:r>
              <a:rPr lang="en-US" sz="2200" b="1" dirty="0">
                <a:solidFill>
                  <a:schemeClr val="bg1"/>
                </a:solidFill>
              </a:rPr>
              <a:t>, which thing I hate. </a:t>
            </a:r>
          </a:p>
          <a:p>
            <a:pPr algn="just"/>
            <a:r>
              <a:rPr lang="en-US" sz="2200" b="1" dirty="0" smtClean="0">
                <a:solidFill>
                  <a:schemeClr val="bg1"/>
                </a:solidFill>
              </a:rPr>
              <a:t>  16  </a:t>
            </a:r>
            <a:r>
              <a:rPr lang="en-US" sz="2200" b="1" dirty="0">
                <a:solidFill>
                  <a:schemeClr val="bg1"/>
                </a:solidFill>
              </a:rPr>
              <a:t>Repent, or else I will come to you quickly and will fight against them with the sword of My mouth. </a:t>
            </a:r>
          </a:p>
          <a:p>
            <a:pPr algn="just"/>
            <a:r>
              <a:rPr lang="en-US" sz="2200" b="1" dirty="0" smtClean="0">
                <a:solidFill>
                  <a:schemeClr val="bg1"/>
                </a:solidFill>
              </a:rPr>
              <a:t>  17  He </a:t>
            </a:r>
            <a:r>
              <a:rPr lang="en-US" sz="2200" b="1" dirty="0">
                <a:solidFill>
                  <a:schemeClr val="bg1"/>
                </a:solidFill>
              </a:rPr>
              <a:t>who has an ear, let him hear what the Spirit says to the churches. To him who overcomes I will give some of the hidden manna to eat. And I will give him a white stone, and on the stone a new name written which no one knows except him who receives it</a:t>
            </a:r>
            <a:r>
              <a:rPr lang="en-US" sz="2200" b="1" dirty="0" smtClean="0">
                <a:solidFill>
                  <a:schemeClr val="bg1"/>
                </a:solidFill>
              </a:rPr>
              <a:t>. </a:t>
            </a:r>
          </a:p>
        </p:txBody>
      </p:sp>
    </p:spTree>
    <p:extLst>
      <p:ext uri="{BB962C8B-B14F-4D97-AF65-F5344CB8AC3E}">
        <p14:creationId xmlns:p14="http://schemas.microsoft.com/office/powerpoint/2010/main" val="3809855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2228" y="476769"/>
            <a:ext cx="8436998" cy="5816977"/>
          </a:xfrm>
          <a:prstGeom prst="rect">
            <a:avLst/>
          </a:prstGeom>
          <a:noFill/>
        </p:spPr>
        <p:txBody>
          <a:bodyPr wrap="square" rtlCol="0">
            <a:spAutoFit/>
          </a:bodyPr>
          <a:lstStyle/>
          <a:p>
            <a:pPr algn="ctr"/>
            <a:r>
              <a:rPr lang="en-US" sz="3600" b="1" dirty="0" smtClean="0">
                <a:solidFill>
                  <a:srgbClr val="FFFF00"/>
                </a:solidFill>
              </a:rPr>
              <a:t>Background of this Lesson</a:t>
            </a:r>
          </a:p>
          <a:p>
            <a:pPr marL="457200" indent="-457200">
              <a:buFont typeface="Arial" panose="020B0604020202020204" pitchFamily="34" charset="0"/>
              <a:buChar char="•"/>
            </a:pPr>
            <a:r>
              <a:rPr lang="en-US" sz="2800" b="1" dirty="0" smtClean="0">
                <a:solidFill>
                  <a:schemeClr val="bg1"/>
                </a:solidFill>
              </a:rPr>
              <a:t>Four Truths about this book—Rev. 1:1-3</a:t>
            </a:r>
          </a:p>
          <a:p>
            <a:pPr marL="914400" lvl="1" indent="-457200">
              <a:buFont typeface="Arial" panose="020B0604020202020204" pitchFamily="34" charset="0"/>
              <a:buChar char="•"/>
            </a:pPr>
            <a:r>
              <a:rPr lang="en-US" sz="2400" b="1" dirty="0" smtClean="0">
                <a:solidFill>
                  <a:schemeClr val="bg1"/>
                </a:solidFill>
              </a:rPr>
              <a:t>It is a revelation</a:t>
            </a:r>
          </a:p>
          <a:p>
            <a:pPr marL="914400" lvl="1" indent="-457200">
              <a:buFont typeface="Arial" panose="020B0604020202020204" pitchFamily="34" charset="0"/>
              <a:buChar char="•"/>
            </a:pPr>
            <a:r>
              <a:rPr lang="en-US" sz="2400" b="1" dirty="0" smtClean="0">
                <a:solidFill>
                  <a:schemeClr val="bg1"/>
                </a:solidFill>
              </a:rPr>
              <a:t>It is a revelation to seven churches in Asia</a:t>
            </a:r>
          </a:p>
          <a:p>
            <a:pPr marL="914400" lvl="1" indent="-457200">
              <a:buFont typeface="Arial" panose="020B0604020202020204" pitchFamily="34" charset="0"/>
              <a:buChar char="•"/>
            </a:pPr>
            <a:r>
              <a:rPr lang="en-US" sz="2400" b="1" dirty="0" smtClean="0">
                <a:solidFill>
                  <a:schemeClr val="bg1"/>
                </a:solidFill>
              </a:rPr>
              <a:t>It is a revelation to seven churches in Asia in signs</a:t>
            </a:r>
          </a:p>
          <a:p>
            <a:pPr marL="914400" lvl="1" indent="-457200">
              <a:buFont typeface="Arial" panose="020B0604020202020204" pitchFamily="34" charset="0"/>
              <a:buChar char="•"/>
            </a:pPr>
            <a:r>
              <a:rPr lang="en-US" sz="2400" b="1" dirty="0" smtClean="0">
                <a:solidFill>
                  <a:schemeClr val="bg1"/>
                </a:solidFill>
              </a:rPr>
              <a:t>It is a revelation to seven churches in signs of things which must shortly happen</a:t>
            </a:r>
          </a:p>
          <a:p>
            <a:pPr marL="457200" indent="-457200">
              <a:buFont typeface="Arial" panose="020B0604020202020204" pitchFamily="34" charset="0"/>
              <a:buChar char="•"/>
            </a:pPr>
            <a:r>
              <a:rPr lang="en-US" sz="2800" b="1" dirty="0" smtClean="0">
                <a:solidFill>
                  <a:schemeClr val="bg1"/>
                </a:solidFill>
              </a:rPr>
              <a:t>It begins with personal letters to each church</a:t>
            </a:r>
          </a:p>
          <a:p>
            <a:pPr marL="457200" indent="-457200">
              <a:buFont typeface="Arial" panose="020B0604020202020204" pitchFamily="34" charset="0"/>
              <a:buChar char="•"/>
            </a:pPr>
            <a:r>
              <a:rPr lang="en-US" sz="2800" b="1" dirty="0" smtClean="0">
                <a:solidFill>
                  <a:schemeClr val="bg1"/>
                </a:solidFill>
              </a:rPr>
              <a:t>The rest of the book shows four enemies </a:t>
            </a:r>
          </a:p>
          <a:p>
            <a:pPr marL="457200" indent="-457200">
              <a:buFont typeface="Arial" panose="020B0604020202020204" pitchFamily="34" charset="0"/>
              <a:buChar char="•"/>
            </a:pPr>
            <a:r>
              <a:rPr lang="en-US" sz="2800" b="1" dirty="0" smtClean="0">
                <a:solidFill>
                  <a:schemeClr val="bg1"/>
                </a:solidFill>
              </a:rPr>
              <a:t>At the end of the book all four are destroyed</a:t>
            </a:r>
          </a:p>
          <a:p>
            <a:pPr marL="457200" indent="-457200">
              <a:buFont typeface="Arial" panose="020B0604020202020204" pitchFamily="34" charset="0"/>
              <a:buChar char="•"/>
            </a:pPr>
            <a:r>
              <a:rPr lang="en-US" sz="2800" b="1" dirty="0" smtClean="0">
                <a:solidFill>
                  <a:schemeClr val="bg1"/>
                </a:solidFill>
              </a:rPr>
              <a:t>The good news is, “We Win”</a:t>
            </a:r>
            <a:endParaRPr lang="en-US" sz="2800" b="1" dirty="0" smtClean="0">
              <a:solidFill>
                <a:srgbClr val="FFFF00"/>
              </a:solidFill>
            </a:endParaRPr>
          </a:p>
          <a:p>
            <a:pPr marL="457200" indent="-457200">
              <a:buFont typeface="Arial" panose="020B0604020202020204" pitchFamily="34" charset="0"/>
              <a:buChar char="•"/>
            </a:pPr>
            <a:r>
              <a:rPr lang="en-US" sz="2800" b="1" dirty="0" smtClean="0">
                <a:solidFill>
                  <a:srgbClr val="FFFF00"/>
                </a:solidFill>
              </a:rPr>
              <a:t>Today’s lesson looks at one of these churches</a:t>
            </a:r>
          </a:p>
          <a:p>
            <a:pPr marL="457200" indent="-457200">
              <a:buFont typeface="Arial" panose="020B0604020202020204" pitchFamily="34" charset="0"/>
              <a:buChar char="•"/>
            </a:pPr>
            <a:endParaRPr lang="en-US" sz="2400" b="1" dirty="0" smtClean="0">
              <a:solidFill>
                <a:srgbClr val="FFFF00"/>
              </a:solidFill>
            </a:endParaRPr>
          </a:p>
          <a:p>
            <a:pPr marL="457200" indent="-457200" algn="r">
              <a:buFont typeface="Arial" panose="020B0604020202020204" pitchFamily="34" charset="0"/>
              <a:buChar char="•"/>
            </a:pPr>
            <a:endParaRPr lang="en-US" sz="2400" b="1" dirty="0">
              <a:solidFill>
                <a:srgbClr val="FFFF00"/>
              </a:solidFill>
            </a:endParaRPr>
          </a:p>
        </p:txBody>
      </p:sp>
    </p:spTree>
    <p:extLst>
      <p:ext uri="{BB962C8B-B14F-4D97-AF65-F5344CB8AC3E}">
        <p14:creationId xmlns:p14="http://schemas.microsoft.com/office/powerpoint/2010/main" val="1973828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128" y="476769"/>
            <a:ext cx="8436998" cy="5878532"/>
          </a:xfrm>
          <a:prstGeom prst="rect">
            <a:avLst/>
          </a:prstGeom>
          <a:noFill/>
        </p:spPr>
        <p:txBody>
          <a:bodyPr wrap="square" rtlCol="0">
            <a:spAutoFit/>
          </a:bodyPr>
          <a:lstStyle/>
          <a:p>
            <a:pPr algn="ctr"/>
            <a:r>
              <a:rPr lang="en-US" sz="3600" b="1" dirty="0" smtClean="0">
                <a:solidFill>
                  <a:srgbClr val="FFFF00"/>
                </a:solidFill>
              </a:rPr>
              <a:t>The Letter to </a:t>
            </a:r>
            <a:r>
              <a:rPr lang="en-US" sz="3600" b="1" dirty="0" err="1" smtClean="0">
                <a:solidFill>
                  <a:srgbClr val="FFFF00"/>
                </a:solidFill>
              </a:rPr>
              <a:t>Pergamos</a:t>
            </a:r>
            <a:endParaRPr lang="en-US" sz="3600" b="1" dirty="0" smtClean="0">
              <a:solidFill>
                <a:srgbClr val="FFFF00"/>
              </a:solidFill>
            </a:endParaRPr>
          </a:p>
          <a:p>
            <a:pPr marL="457200" indent="-457200">
              <a:buFont typeface="Arial" panose="020B0604020202020204" pitchFamily="34" charset="0"/>
              <a:buChar char="•"/>
            </a:pPr>
            <a:r>
              <a:rPr lang="en-US" sz="2800" b="1" dirty="0" err="1" smtClean="0">
                <a:solidFill>
                  <a:schemeClr val="bg1"/>
                </a:solidFill>
              </a:rPr>
              <a:t>Pergamos</a:t>
            </a:r>
            <a:r>
              <a:rPr lang="en-US" sz="2800" b="1" dirty="0" smtClean="0">
                <a:solidFill>
                  <a:schemeClr val="bg1"/>
                </a:solidFill>
              </a:rPr>
              <a:t> was center of pagan worship</a:t>
            </a:r>
          </a:p>
          <a:p>
            <a:pPr marL="457200" indent="-457200">
              <a:buFont typeface="Arial" panose="020B0604020202020204" pitchFamily="34" charset="0"/>
              <a:buChar char="•"/>
            </a:pPr>
            <a:r>
              <a:rPr lang="en-US" sz="2800" b="1" dirty="0" smtClean="0">
                <a:solidFill>
                  <a:schemeClr val="bg1"/>
                </a:solidFill>
              </a:rPr>
              <a:t>Three temples to Rome and one to </a:t>
            </a:r>
            <a:r>
              <a:rPr lang="en-US" sz="2800" b="1" dirty="0" err="1" smtClean="0">
                <a:solidFill>
                  <a:schemeClr val="bg1"/>
                </a:solidFill>
              </a:rPr>
              <a:t>Asklepios</a:t>
            </a:r>
            <a:endParaRPr lang="en-US" sz="2800" b="1" dirty="0" smtClean="0">
              <a:solidFill>
                <a:schemeClr val="bg1"/>
              </a:solidFill>
            </a:endParaRPr>
          </a:p>
          <a:p>
            <a:pPr marL="457200" indent="-457200">
              <a:buFont typeface="Arial" panose="020B0604020202020204" pitchFamily="34" charset="0"/>
              <a:buChar char="•"/>
            </a:pPr>
            <a:r>
              <a:rPr lang="en-US" sz="2800" b="1" dirty="0" smtClean="0">
                <a:solidFill>
                  <a:schemeClr val="bg1"/>
                </a:solidFill>
              </a:rPr>
              <a:t>A library of 200,000 books—many on parchment</a:t>
            </a:r>
          </a:p>
          <a:p>
            <a:pPr marL="457200" indent="-457200">
              <a:buFont typeface="Arial" panose="020B0604020202020204" pitchFamily="34" charset="0"/>
              <a:buChar char="•"/>
            </a:pPr>
            <a:r>
              <a:rPr lang="en-US" sz="2800" b="1" dirty="0" smtClean="0">
                <a:solidFill>
                  <a:schemeClr val="bg1"/>
                </a:solidFill>
              </a:rPr>
              <a:t>The church troubled by many false teachers</a:t>
            </a:r>
          </a:p>
          <a:p>
            <a:pPr marL="914400" lvl="1" indent="-457200">
              <a:buFont typeface="Arial" panose="020B0604020202020204" pitchFamily="34" charset="0"/>
              <a:buChar char="•"/>
            </a:pPr>
            <a:r>
              <a:rPr lang="en-US" sz="2400" b="1" dirty="0" smtClean="0">
                <a:solidFill>
                  <a:schemeClr val="bg1"/>
                </a:solidFill>
              </a:rPr>
              <a:t>Location of Satan’s throne</a:t>
            </a:r>
          </a:p>
          <a:p>
            <a:pPr marL="914400" lvl="1" indent="-457200">
              <a:buFont typeface="Arial" panose="020B0604020202020204" pitchFamily="34" charset="0"/>
              <a:buChar char="•"/>
            </a:pPr>
            <a:r>
              <a:rPr lang="en-US" sz="2400" b="1" dirty="0" smtClean="0">
                <a:solidFill>
                  <a:schemeClr val="bg1"/>
                </a:solidFill>
              </a:rPr>
              <a:t>Some held to doctrine of Balaam &amp; sexual immorality</a:t>
            </a:r>
          </a:p>
          <a:p>
            <a:pPr marL="914400" lvl="1" indent="-457200">
              <a:buFont typeface="Arial" panose="020B0604020202020204" pitchFamily="34" charset="0"/>
              <a:buChar char="•"/>
            </a:pPr>
            <a:r>
              <a:rPr lang="en-US" sz="2400" b="1" dirty="0" smtClean="0">
                <a:solidFill>
                  <a:schemeClr val="bg1"/>
                </a:solidFill>
              </a:rPr>
              <a:t>Some embraced the doctrine of the </a:t>
            </a:r>
            <a:r>
              <a:rPr lang="en-US" sz="2400" b="1" dirty="0" err="1" smtClean="0">
                <a:solidFill>
                  <a:schemeClr val="bg1"/>
                </a:solidFill>
              </a:rPr>
              <a:t>Nicolaitans</a:t>
            </a:r>
            <a:endParaRPr lang="en-US" sz="2400" b="1" dirty="0" smtClean="0">
              <a:solidFill>
                <a:schemeClr val="bg1"/>
              </a:solidFill>
            </a:endParaRPr>
          </a:p>
          <a:p>
            <a:pPr marL="457200" indent="-457200">
              <a:buFont typeface="Arial" panose="020B0604020202020204" pitchFamily="34" charset="0"/>
              <a:buChar char="•"/>
            </a:pPr>
            <a:r>
              <a:rPr lang="en-US" sz="2800" b="1" dirty="0" smtClean="0">
                <a:solidFill>
                  <a:schemeClr val="bg1"/>
                </a:solidFill>
              </a:rPr>
              <a:t>There were some faithful, especially Antipas</a:t>
            </a:r>
            <a:endParaRPr lang="en-US" sz="2800" b="1" dirty="0">
              <a:solidFill>
                <a:schemeClr val="bg1"/>
              </a:solidFill>
            </a:endParaRPr>
          </a:p>
          <a:p>
            <a:pPr marL="457200" indent="-457200">
              <a:buFont typeface="Arial" panose="020B0604020202020204" pitchFamily="34" charset="0"/>
              <a:buChar char="•"/>
            </a:pPr>
            <a:r>
              <a:rPr lang="en-US" sz="2800" b="1" dirty="0">
                <a:solidFill>
                  <a:schemeClr val="bg1"/>
                </a:solidFill>
              </a:rPr>
              <a:t>Two blessing promised to those who overcome</a:t>
            </a:r>
          </a:p>
          <a:p>
            <a:pPr marL="914400" lvl="1" indent="-457200">
              <a:buFont typeface="Arial" panose="020B0604020202020204" pitchFamily="34" charset="0"/>
              <a:buChar char="•"/>
            </a:pPr>
            <a:r>
              <a:rPr lang="en-US" sz="2400" b="1" dirty="0">
                <a:solidFill>
                  <a:schemeClr val="bg1"/>
                </a:solidFill>
              </a:rPr>
              <a:t>The hidden manna (John 6:31-51)</a:t>
            </a:r>
          </a:p>
          <a:p>
            <a:pPr marL="914400" lvl="1" indent="-457200">
              <a:buFont typeface="Arial" panose="020B0604020202020204" pitchFamily="34" charset="0"/>
              <a:buChar char="•"/>
            </a:pPr>
            <a:r>
              <a:rPr lang="en-US" sz="2400" b="1" dirty="0">
                <a:solidFill>
                  <a:schemeClr val="bg1"/>
                </a:solidFill>
              </a:rPr>
              <a:t>The white </a:t>
            </a:r>
            <a:r>
              <a:rPr lang="en-US" sz="2400" b="1" dirty="0" smtClean="0">
                <a:solidFill>
                  <a:schemeClr val="bg1"/>
                </a:solidFill>
              </a:rPr>
              <a:t>stone</a:t>
            </a:r>
            <a:endParaRPr lang="en-US" sz="1200" b="1" dirty="0" smtClean="0">
              <a:solidFill>
                <a:schemeClr val="bg1"/>
              </a:solidFill>
            </a:endParaRPr>
          </a:p>
          <a:p>
            <a:pPr marL="914400" lvl="1" indent="-457200">
              <a:buFont typeface="Arial" panose="020B0604020202020204" pitchFamily="34" charset="0"/>
              <a:buChar char="•"/>
            </a:pPr>
            <a:endParaRPr lang="en-US" sz="1200" b="1" dirty="0">
              <a:solidFill>
                <a:schemeClr val="bg1"/>
              </a:solidFill>
            </a:endParaRPr>
          </a:p>
          <a:p>
            <a:pPr algn="ctr"/>
            <a:r>
              <a:rPr lang="en-US" sz="3600" b="1" i="1" dirty="0">
                <a:solidFill>
                  <a:srgbClr val="FFFF00"/>
                </a:solidFill>
              </a:rPr>
              <a:t>I Want the White Stone</a:t>
            </a:r>
            <a:r>
              <a:rPr lang="en-US" sz="3600" b="1" i="1" dirty="0" smtClean="0">
                <a:solidFill>
                  <a:srgbClr val="FFFF00"/>
                </a:solidFill>
              </a:rPr>
              <a:t>!</a:t>
            </a:r>
            <a:endParaRPr lang="en-US" sz="3600" b="1" dirty="0" smtClean="0">
              <a:solidFill>
                <a:schemeClr val="bg1"/>
              </a:solidFill>
            </a:endParaRPr>
          </a:p>
        </p:txBody>
      </p:sp>
    </p:spTree>
    <p:extLst>
      <p:ext uri="{BB962C8B-B14F-4D97-AF65-F5344CB8AC3E}">
        <p14:creationId xmlns:p14="http://schemas.microsoft.com/office/powerpoint/2010/main" val="8350669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4128" y="362469"/>
            <a:ext cx="8436998" cy="6247864"/>
          </a:xfrm>
          <a:prstGeom prst="rect">
            <a:avLst/>
          </a:prstGeom>
          <a:noFill/>
        </p:spPr>
        <p:txBody>
          <a:bodyPr wrap="square" rtlCol="0">
            <a:spAutoFit/>
          </a:bodyPr>
          <a:lstStyle/>
          <a:p>
            <a:pPr algn="ctr"/>
            <a:r>
              <a:rPr lang="en-US" sz="3600" b="1" dirty="0" smtClean="0">
                <a:solidFill>
                  <a:srgbClr val="FFFF00"/>
                </a:solidFill>
              </a:rPr>
              <a:t>I Want the White Stone</a:t>
            </a:r>
          </a:p>
          <a:p>
            <a:pPr marL="457200" indent="-457200">
              <a:buFont typeface="Arial" panose="020B0604020202020204" pitchFamily="34" charset="0"/>
              <a:buChar char="•"/>
            </a:pPr>
            <a:r>
              <a:rPr lang="en-US" sz="2800" b="1" dirty="0" smtClean="0">
                <a:solidFill>
                  <a:srgbClr val="FFFF00"/>
                </a:solidFill>
              </a:rPr>
              <a:t>White stones given to:</a:t>
            </a:r>
          </a:p>
          <a:p>
            <a:pPr marL="914400" lvl="1" indent="-457200">
              <a:buFont typeface="Arial" panose="020B0604020202020204" pitchFamily="34" charset="0"/>
              <a:buChar char="•"/>
            </a:pPr>
            <a:r>
              <a:rPr lang="en-US" sz="2000" b="1" dirty="0" smtClean="0">
                <a:solidFill>
                  <a:schemeClr val="bg1"/>
                </a:solidFill>
              </a:rPr>
              <a:t>Those acquitted by the jury</a:t>
            </a:r>
          </a:p>
          <a:p>
            <a:pPr marL="914400" lvl="1" indent="-457200">
              <a:buFont typeface="Arial" panose="020B0604020202020204" pitchFamily="34" charset="0"/>
              <a:buChar char="•"/>
            </a:pPr>
            <a:r>
              <a:rPr lang="en-US" sz="2000" b="1" dirty="0" smtClean="0">
                <a:solidFill>
                  <a:schemeClr val="bg1"/>
                </a:solidFill>
              </a:rPr>
              <a:t>Those given freedom from slavery</a:t>
            </a:r>
          </a:p>
          <a:p>
            <a:pPr marL="914400" lvl="1" indent="-457200">
              <a:buFont typeface="Arial" panose="020B0604020202020204" pitchFamily="34" charset="0"/>
              <a:buChar char="•"/>
            </a:pPr>
            <a:r>
              <a:rPr lang="en-US" sz="2000" b="1" dirty="0" smtClean="0">
                <a:solidFill>
                  <a:schemeClr val="bg1"/>
                </a:solidFill>
              </a:rPr>
              <a:t>Those who had been given Roman citizenship</a:t>
            </a:r>
          </a:p>
          <a:p>
            <a:pPr marL="914400" lvl="1" indent="-457200">
              <a:buFont typeface="Arial" panose="020B0604020202020204" pitchFamily="34" charset="0"/>
              <a:buChar char="•"/>
            </a:pPr>
            <a:r>
              <a:rPr lang="en-US" sz="2000" b="1" dirty="0" smtClean="0">
                <a:solidFill>
                  <a:schemeClr val="bg1"/>
                </a:solidFill>
              </a:rPr>
              <a:t>Those who were victorious in the races</a:t>
            </a:r>
          </a:p>
          <a:p>
            <a:pPr marL="914400" lvl="1" indent="-457200">
              <a:buFont typeface="Arial" panose="020B0604020202020204" pitchFamily="34" charset="0"/>
              <a:buChar char="•"/>
            </a:pPr>
            <a:r>
              <a:rPr lang="en-US" sz="2000" b="1" dirty="0" smtClean="0">
                <a:solidFill>
                  <a:schemeClr val="bg1"/>
                </a:solidFill>
              </a:rPr>
              <a:t>Victorious soldiers when they returned home</a:t>
            </a:r>
          </a:p>
          <a:p>
            <a:pPr marL="914400" lvl="1" indent="-457200">
              <a:buFont typeface="Arial" panose="020B0604020202020204" pitchFamily="34" charset="0"/>
              <a:buChar char="•"/>
            </a:pPr>
            <a:r>
              <a:rPr lang="en-US" sz="2000" b="1" dirty="0" smtClean="0">
                <a:solidFill>
                  <a:schemeClr val="bg1"/>
                </a:solidFill>
              </a:rPr>
              <a:t>Symbol of friendship inscribed and exchange</a:t>
            </a:r>
          </a:p>
          <a:p>
            <a:pPr marL="457200" indent="-457200">
              <a:buFont typeface="Arial" panose="020B0604020202020204" pitchFamily="34" charset="0"/>
              <a:buChar char="•"/>
            </a:pPr>
            <a:r>
              <a:rPr lang="en-US" sz="2800" b="1" dirty="0" smtClean="0">
                <a:solidFill>
                  <a:schemeClr val="bg1"/>
                </a:solidFill>
              </a:rPr>
              <a:t>Which one does it mean in Revelation 2</a:t>
            </a:r>
          </a:p>
          <a:p>
            <a:pPr marL="914400" lvl="1" indent="-457200">
              <a:buFont typeface="Arial" panose="020B0604020202020204" pitchFamily="34" charset="0"/>
              <a:buChar char="•"/>
            </a:pPr>
            <a:r>
              <a:rPr lang="en-US" sz="2000" b="1" dirty="0" smtClean="0">
                <a:solidFill>
                  <a:schemeClr val="bg1"/>
                </a:solidFill>
              </a:rPr>
              <a:t>Does it really matter?</a:t>
            </a:r>
          </a:p>
          <a:p>
            <a:pPr marL="914400" lvl="1" indent="-457200">
              <a:buFont typeface="Arial" panose="020B0604020202020204" pitchFamily="34" charset="0"/>
              <a:buChar char="•"/>
            </a:pPr>
            <a:r>
              <a:rPr lang="en-US" sz="2000" b="1" dirty="0" smtClean="0">
                <a:solidFill>
                  <a:schemeClr val="bg1"/>
                </a:solidFill>
              </a:rPr>
              <a:t>It means the one understood by those in </a:t>
            </a:r>
            <a:r>
              <a:rPr lang="en-US" sz="2000" b="1" dirty="0" err="1" smtClean="0">
                <a:solidFill>
                  <a:schemeClr val="bg1"/>
                </a:solidFill>
              </a:rPr>
              <a:t>Pergamos</a:t>
            </a:r>
            <a:endParaRPr lang="en-US" sz="2000" b="1" dirty="0" smtClean="0">
              <a:solidFill>
                <a:srgbClr val="FFFF00"/>
              </a:solidFill>
            </a:endParaRPr>
          </a:p>
          <a:p>
            <a:pPr marL="457200" indent="-457200">
              <a:buFont typeface="Arial" panose="020B0604020202020204" pitchFamily="34" charset="0"/>
              <a:buChar char="•"/>
            </a:pPr>
            <a:r>
              <a:rPr lang="en-US" sz="2800" b="1" dirty="0" smtClean="0">
                <a:solidFill>
                  <a:srgbClr val="FFFF00"/>
                </a:solidFill>
              </a:rPr>
              <a:t>I want the White Stone—”Lord, give it to me!”</a:t>
            </a:r>
          </a:p>
          <a:p>
            <a:pPr marL="914400" lvl="1" indent="-457200">
              <a:buFont typeface="Arial" panose="020B0604020202020204" pitchFamily="34" charset="0"/>
              <a:buChar char="•"/>
            </a:pPr>
            <a:r>
              <a:rPr lang="en-US" sz="2000" b="1" dirty="0" smtClean="0">
                <a:solidFill>
                  <a:schemeClr val="bg1"/>
                </a:solidFill>
              </a:rPr>
              <a:t>I have been acquitted</a:t>
            </a:r>
          </a:p>
          <a:p>
            <a:pPr marL="914400" lvl="1" indent="-457200">
              <a:buFont typeface="Arial" panose="020B0604020202020204" pitchFamily="34" charset="0"/>
              <a:buChar char="•"/>
            </a:pPr>
            <a:r>
              <a:rPr lang="en-US" sz="2000" b="1" dirty="0" smtClean="0">
                <a:solidFill>
                  <a:schemeClr val="bg1"/>
                </a:solidFill>
              </a:rPr>
              <a:t>I have been  set free</a:t>
            </a:r>
          </a:p>
          <a:p>
            <a:pPr marL="914400" lvl="1" indent="-457200">
              <a:buFont typeface="Arial" panose="020B0604020202020204" pitchFamily="34" charset="0"/>
              <a:buChar char="•"/>
            </a:pPr>
            <a:r>
              <a:rPr lang="en-US" sz="2000" b="1" dirty="0" smtClean="0">
                <a:solidFill>
                  <a:schemeClr val="bg1"/>
                </a:solidFill>
              </a:rPr>
              <a:t>I have heavenly citizenship</a:t>
            </a:r>
          </a:p>
          <a:p>
            <a:pPr marL="914400" lvl="1" indent="-457200">
              <a:buFont typeface="Arial" panose="020B0604020202020204" pitchFamily="34" charset="0"/>
              <a:buChar char="•"/>
            </a:pPr>
            <a:r>
              <a:rPr lang="en-US" sz="2000" b="1" dirty="0" smtClean="0">
                <a:solidFill>
                  <a:schemeClr val="bg1"/>
                </a:solidFill>
              </a:rPr>
              <a:t>I have finished the race</a:t>
            </a:r>
          </a:p>
          <a:p>
            <a:pPr marL="914400" lvl="1" indent="-457200">
              <a:buFont typeface="Arial" panose="020B0604020202020204" pitchFamily="34" charset="0"/>
              <a:buChar char="•"/>
            </a:pPr>
            <a:r>
              <a:rPr lang="en-US" sz="2000" b="1" dirty="0" smtClean="0">
                <a:solidFill>
                  <a:schemeClr val="bg1"/>
                </a:solidFill>
              </a:rPr>
              <a:t>I have fought the good fight</a:t>
            </a:r>
            <a:endParaRPr lang="en-US" sz="2000" b="1" dirty="0" smtClean="0">
              <a:solidFill>
                <a:srgbClr val="FFFF00"/>
              </a:solidFill>
            </a:endParaRPr>
          </a:p>
          <a:p>
            <a:pPr marL="914400" lvl="1" indent="-457200">
              <a:buFont typeface="Arial" panose="020B0604020202020204" pitchFamily="34" charset="0"/>
              <a:buChar char="•"/>
            </a:pPr>
            <a:r>
              <a:rPr lang="en-US" sz="2000" b="1" dirty="0" smtClean="0">
                <a:solidFill>
                  <a:srgbClr val="FFFF00"/>
                </a:solidFill>
              </a:rPr>
              <a:t>I have a friend, His name is Jesus</a:t>
            </a:r>
            <a:endParaRPr lang="en-US" sz="2000" b="1" i="1" dirty="0" smtClean="0">
              <a:solidFill>
                <a:srgbClr val="FFFF00"/>
              </a:solidFill>
            </a:endParaRPr>
          </a:p>
        </p:txBody>
      </p:sp>
    </p:spTree>
    <p:extLst>
      <p:ext uri="{BB962C8B-B14F-4D97-AF65-F5344CB8AC3E}">
        <p14:creationId xmlns:p14="http://schemas.microsoft.com/office/powerpoint/2010/main" val="36823892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The Road to the White Stone</a:t>
            </a:r>
            <a:endParaRPr lang="en-US" sz="3600" b="1" dirty="0"/>
          </a:p>
          <a:p>
            <a:pPr marL="457200">
              <a:spcAft>
                <a:spcPts val="1500"/>
              </a:spcAft>
            </a:pPr>
            <a:r>
              <a:rPr lang="en-US" sz="3600" b="1" dirty="0" smtClean="0"/>
              <a:t>  Believe				Mark 16:16</a:t>
            </a:r>
          </a:p>
          <a:p>
            <a:pPr marL="457200">
              <a:spcAft>
                <a:spcPts val="1500"/>
              </a:spcAft>
            </a:pPr>
            <a:r>
              <a:rPr lang="en-US" sz="3600" b="1" dirty="0" smtClean="0"/>
              <a:t>  Repent				Luke 13:3</a:t>
            </a:r>
          </a:p>
          <a:p>
            <a:pPr marL="457200">
              <a:spcAft>
                <a:spcPts val="1500"/>
              </a:spcAft>
            </a:pPr>
            <a:r>
              <a:rPr lang="en-US" sz="3600" b="1" dirty="0" smtClean="0"/>
              <a:t>  Confess </a:t>
            </a:r>
            <a:r>
              <a:rPr lang="en-US" sz="3600" b="1" dirty="0"/>
              <a:t>Faith			</a:t>
            </a:r>
            <a:r>
              <a:rPr lang="en-US" sz="3600" b="1" dirty="0" smtClean="0"/>
              <a:t>Rom. 10:9</a:t>
            </a:r>
            <a:endParaRPr lang="en-US" sz="3600" b="1" dirty="0"/>
          </a:p>
          <a:p>
            <a:pPr marL="457200">
              <a:spcAft>
                <a:spcPts val="1500"/>
              </a:spcAft>
            </a:pPr>
            <a:r>
              <a:rPr lang="en-US" sz="3600" b="1" dirty="0" smtClean="0"/>
              <a:t>  Be </a:t>
            </a:r>
            <a:r>
              <a:rPr lang="en-US" sz="3600" b="1" dirty="0"/>
              <a:t>Baptized Into Him	</a:t>
            </a:r>
            <a:r>
              <a:rPr lang="en-US" sz="3600" b="1" dirty="0" smtClean="0"/>
              <a:t>Gal</a:t>
            </a:r>
            <a:r>
              <a:rPr lang="en-US" sz="3600" b="1" dirty="0"/>
              <a:t>. 3:27</a:t>
            </a:r>
          </a:p>
          <a:p>
            <a:pPr marL="457200" indent="-404813" algn="ctr">
              <a:spcAft>
                <a:spcPts val="1500"/>
              </a:spcAft>
              <a:buNone/>
            </a:pPr>
            <a:r>
              <a:rPr lang="en-US" sz="3500" b="1" dirty="0" smtClean="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smtClean="0"/>
              <a:t>  Be Faithful until death</a:t>
            </a:r>
            <a:r>
              <a:rPr lang="en-US" sz="3600" b="1" dirty="0"/>
              <a:t>	</a:t>
            </a:r>
            <a:r>
              <a:rPr lang="en-US" sz="3600" b="1" dirty="0" smtClean="0"/>
              <a:t>Rev</a:t>
            </a:r>
            <a:r>
              <a:rPr lang="en-US" sz="3600" b="1" dirty="0"/>
              <a:t>. 2:10</a:t>
            </a:r>
          </a:p>
        </p:txBody>
      </p:sp>
    </p:spTree>
    <p:extLst>
      <p:ext uri="{BB962C8B-B14F-4D97-AF65-F5344CB8AC3E}">
        <p14:creationId xmlns:p14="http://schemas.microsoft.com/office/powerpoint/2010/main" val="33429455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800" kern="1200" dirty="0">
            <a:solidFill>
              <a:schemeClr val="tx1"/>
            </a:solidFill>
            <a:latin typeface="+mn-lt"/>
            <a:ea typeface="+mn-ea"/>
            <a:cs typeface="+mn-cs"/>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6142</TotalTime>
  <Words>535</Words>
  <Application>Microsoft Office PowerPoint</Application>
  <PresentationFormat>On-screen Show (4:3)</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Lucida Calligraphy</vt:lpstr>
      <vt:lpstr>Office Theme</vt:lpstr>
      <vt:lpstr>Lessons From Pergamos  “I Want the White Stone” </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Cindy Nelson</cp:lastModifiedBy>
  <cp:revision>260</cp:revision>
  <cp:lastPrinted>2017-11-05T13:39:23Z</cp:lastPrinted>
  <dcterms:created xsi:type="dcterms:W3CDTF">2016-03-27T21:00:01Z</dcterms:created>
  <dcterms:modified xsi:type="dcterms:W3CDTF">2017-11-08T00:52:17Z</dcterms:modified>
</cp:coreProperties>
</file>