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423" r:id="rId3"/>
    <p:sldId id="723" r:id="rId4"/>
    <p:sldId id="994" r:id="rId5"/>
    <p:sldId id="1046" r:id="rId6"/>
    <p:sldId id="998" r:id="rId7"/>
    <p:sldId id="1002" r:id="rId8"/>
    <p:sldId id="1007" r:id="rId9"/>
    <p:sldId id="1025" r:id="rId10"/>
    <p:sldId id="1008" r:id="rId11"/>
    <p:sldId id="1026" r:id="rId12"/>
    <p:sldId id="1009" r:id="rId13"/>
    <p:sldId id="1028" r:id="rId14"/>
    <p:sldId id="1034" r:id="rId15"/>
    <p:sldId id="1029" r:id="rId16"/>
    <p:sldId id="1032" r:id="rId17"/>
    <p:sldId id="1035" r:id="rId18"/>
    <p:sldId id="1038" r:id="rId19"/>
    <p:sldId id="1039" r:id="rId20"/>
    <p:sldId id="1042" r:id="rId21"/>
    <p:sldId id="1041" r:id="rId22"/>
    <p:sldId id="1033" r:id="rId23"/>
    <p:sldId id="891"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53" autoAdjust="0"/>
    <p:restoredTop sz="94660"/>
  </p:normalViewPr>
  <p:slideViewPr>
    <p:cSldViewPr snapToGrid="0">
      <p:cViewPr varScale="1">
        <p:scale>
          <a:sx n="79" d="100"/>
          <a:sy n="79" d="100"/>
        </p:scale>
        <p:origin x="11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11/7/2017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11/7/2017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553" y="1187480"/>
            <a:ext cx="8047567" cy="2550020"/>
          </a:xfrm>
        </p:spPr>
        <p:txBody>
          <a:bodyPr>
            <a:normAutofit fontScale="90000"/>
          </a:bodyPr>
          <a:lstStyle/>
          <a:p>
            <a:pPr>
              <a:lnSpc>
                <a:spcPct val="150000"/>
              </a:lnSpc>
            </a:pPr>
            <a:r>
              <a:rPr lang="en-US" sz="4400" b="1" dirty="0" smtClean="0"/>
              <a:t>At His Cross, </a:t>
            </a:r>
            <a:br>
              <a:rPr lang="en-US" sz="4400" b="1" dirty="0" smtClean="0"/>
            </a:br>
            <a:r>
              <a:rPr lang="en-US" sz="4400" b="1" dirty="0" smtClean="0"/>
              <a:t>I Find Truth</a:t>
            </a:r>
            <a:r>
              <a:rPr lang="en-US" sz="2400" b="1" dirty="0" smtClean="0"/>
              <a:t/>
            </a:r>
            <a:br>
              <a:rPr lang="en-US" sz="2400" b="1" dirty="0" smtClean="0"/>
            </a:br>
            <a:endParaRPr lang="en-US" sz="2400" b="1" dirty="0"/>
          </a:p>
        </p:txBody>
      </p:sp>
      <p:sp>
        <p:nvSpPr>
          <p:cNvPr id="3" name="Subtitle 2"/>
          <p:cNvSpPr>
            <a:spLocks noGrp="1"/>
          </p:cNvSpPr>
          <p:nvPr>
            <p:ph type="subTitle" idx="1"/>
          </p:nvPr>
        </p:nvSpPr>
        <p:spPr/>
        <p:txBody>
          <a:bodyPr/>
          <a:lstStyle/>
          <a:p>
            <a:r>
              <a:rPr lang="en-US" sz="3600" b="1" dirty="0" smtClean="0"/>
              <a:t>Luke 23:32-37</a:t>
            </a:r>
            <a:endParaRPr lang="en-US" sz="3600"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3108543"/>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endParaRPr lang="en-US" sz="2400" b="1" dirty="0" smtClean="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how much God loves me</a:t>
            </a:r>
            <a:endParaRPr lang="en-US" sz="2400" b="1" dirty="0" smtClean="0">
              <a:solidFill>
                <a:srgbClr val="FFFF00"/>
              </a:solidFill>
            </a:endParaRPr>
          </a:p>
          <a:p>
            <a:pPr marL="914400" lvl="1" indent="-457200">
              <a:buFont typeface="Arial" panose="020B0604020202020204" pitchFamily="34" charset="0"/>
              <a:buChar char="•"/>
            </a:pPr>
            <a:r>
              <a:rPr lang="en-US" sz="2400" b="1" dirty="0" smtClean="0">
                <a:solidFill>
                  <a:schemeClr val="bg1"/>
                </a:solidFill>
              </a:rPr>
              <a:t>The “Golden Text” of the Bible is true</a:t>
            </a:r>
          </a:p>
          <a:p>
            <a:pPr marL="914400" lvl="1" indent="-457200">
              <a:buFont typeface="Arial" panose="020B0604020202020204" pitchFamily="34" charset="0"/>
              <a:buChar char="•"/>
            </a:pPr>
            <a:r>
              <a:rPr lang="en-US" sz="2400" b="1" dirty="0" smtClean="0">
                <a:solidFill>
                  <a:srgbClr val="FFFF00"/>
                </a:solidFill>
              </a:rPr>
              <a:t>These words describe me when I was His enemy</a:t>
            </a:r>
            <a:endParaRPr lang="en-US" sz="2800" b="1" dirty="0">
              <a:solidFill>
                <a:srgbClr val="FFFF00"/>
              </a:solidFill>
            </a:endParaRPr>
          </a:p>
        </p:txBody>
      </p:sp>
    </p:spTree>
    <p:extLst>
      <p:ext uri="{BB962C8B-B14F-4D97-AF65-F5344CB8AC3E}">
        <p14:creationId xmlns:p14="http://schemas.microsoft.com/office/powerpoint/2010/main" val="79519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1200329"/>
          </a:xfrm>
          <a:prstGeom prst="rect">
            <a:avLst/>
          </a:prstGeom>
          <a:noFill/>
        </p:spPr>
        <p:txBody>
          <a:bodyPr wrap="square" rtlCol="0">
            <a:spAutoFit/>
          </a:bodyPr>
          <a:lstStyle/>
          <a:p>
            <a:pPr algn="just"/>
            <a:r>
              <a:rPr lang="en-US" sz="2400" b="1" dirty="0" smtClean="0">
                <a:solidFill>
                  <a:schemeClr val="bg1"/>
                </a:solidFill>
              </a:rPr>
              <a:t>  8  </a:t>
            </a:r>
            <a:r>
              <a:rPr lang="en-US" sz="2400" b="1" dirty="0">
                <a:solidFill>
                  <a:schemeClr val="bg1"/>
                </a:solidFill>
              </a:rPr>
              <a:t>But God demonstrates His own love toward us, in that while we were still sinners, Christ died for us. </a:t>
            </a:r>
            <a:r>
              <a:rPr lang="en-US" sz="2400" b="1" dirty="0" smtClean="0">
                <a:solidFill>
                  <a:schemeClr val="bg1"/>
                </a:solidFill>
              </a:rPr>
              <a:t>								Rom. 5:8</a:t>
            </a:r>
          </a:p>
        </p:txBody>
      </p:sp>
    </p:spTree>
    <p:extLst>
      <p:ext uri="{BB962C8B-B14F-4D97-AF65-F5344CB8AC3E}">
        <p14:creationId xmlns:p14="http://schemas.microsoft.com/office/powerpoint/2010/main" val="1214593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3477875"/>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endParaRPr lang="en-US" sz="2400" b="1" dirty="0" smtClean="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how much God loves me</a:t>
            </a:r>
            <a:endParaRPr lang="en-US" sz="2400" b="1" dirty="0" smtClean="0">
              <a:solidFill>
                <a:srgbClr val="FFFF00"/>
              </a:solidFill>
            </a:endParaRPr>
          </a:p>
          <a:p>
            <a:pPr marL="914400" lvl="1" indent="-457200">
              <a:buFont typeface="Arial" panose="020B0604020202020204" pitchFamily="34" charset="0"/>
              <a:buChar char="•"/>
            </a:pPr>
            <a:r>
              <a:rPr lang="en-US" sz="2400" b="1" dirty="0" smtClean="0">
                <a:solidFill>
                  <a:schemeClr val="bg1"/>
                </a:solidFill>
              </a:rPr>
              <a:t>The “Golden Text” of the Bible is true</a:t>
            </a:r>
          </a:p>
          <a:p>
            <a:pPr marL="914400" lvl="1" indent="-457200">
              <a:buFont typeface="Arial" panose="020B0604020202020204" pitchFamily="34" charset="0"/>
              <a:buChar char="•"/>
            </a:pPr>
            <a:r>
              <a:rPr lang="en-US" sz="2400" b="1" dirty="0" smtClean="0">
                <a:solidFill>
                  <a:schemeClr val="bg1"/>
                </a:solidFill>
              </a:rPr>
              <a:t>These words describe me when I was His enemy</a:t>
            </a:r>
            <a:endParaRPr lang="en-US" sz="2400" b="1" dirty="0" smtClean="0">
              <a:solidFill>
                <a:srgbClr val="FFFF00"/>
              </a:solidFill>
            </a:endParaRPr>
          </a:p>
          <a:p>
            <a:pPr marL="914400" lvl="1" indent="-457200">
              <a:buFont typeface="Arial" panose="020B0604020202020204" pitchFamily="34" charset="0"/>
              <a:buChar char="•"/>
            </a:pPr>
            <a:r>
              <a:rPr lang="en-US" sz="2400" b="1" dirty="0" smtClean="0">
                <a:solidFill>
                  <a:srgbClr val="FFFF00"/>
                </a:solidFill>
              </a:rPr>
              <a:t>Behold His love toward me, now that I am His child</a:t>
            </a:r>
            <a:endParaRPr lang="en-US" sz="2800" b="1" dirty="0">
              <a:solidFill>
                <a:srgbClr val="FFFF00"/>
              </a:solidFill>
            </a:endParaRPr>
          </a:p>
        </p:txBody>
      </p:sp>
    </p:spTree>
    <p:extLst>
      <p:ext uri="{BB962C8B-B14F-4D97-AF65-F5344CB8AC3E}">
        <p14:creationId xmlns:p14="http://schemas.microsoft.com/office/powerpoint/2010/main" val="652212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3046988"/>
          </a:xfrm>
          <a:prstGeom prst="rect">
            <a:avLst/>
          </a:prstGeom>
          <a:noFill/>
        </p:spPr>
        <p:txBody>
          <a:bodyPr wrap="square" rtlCol="0">
            <a:spAutoFit/>
          </a:bodyPr>
          <a:lstStyle/>
          <a:p>
            <a:pPr algn="just"/>
            <a:r>
              <a:rPr lang="en-US" sz="2400" b="1" dirty="0" smtClean="0">
                <a:solidFill>
                  <a:schemeClr val="bg1"/>
                </a:solidFill>
              </a:rPr>
              <a:t>  8  </a:t>
            </a:r>
            <a:r>
              <a:rPr lang="en-US" sz="2400" b="1" dirty="0">
                <a:solidFill>
                  <a:schemeClr val="bg1"/>
                </a:solidFill>
              </a:rPr>
              <a:t>But God demonstrates His own love toward us, in that while we were still sinners, Christ died for us. </a:t>
            </a:r>
          </a:p>
          <a:p>
            <a:pPr algn="just"/>
            <a:r>
              <a:rPr lang="en-US" sz="2400" b="1" dirty="0" smtClean="0">
                <a:solidFill>
                  <a:schemeClr val="bg1"/>
                </a:solidFill>
              </a:rPr>
              <a:t>  9  </a:t>
            </a:r>
            <a:r>
              <a:rPr lang="en-US" sz="2400" b="1" dirty="0">
                <a:solidFill>
                  <a:srgbClr val="FFFF00"/>
                </a:solidFill>
              </a:rPr>
              <a:t>Much more </a:t>
            </a:r>
            <a:r>
              <a:rPr lang="en-US" sz="2400" b="1" dirty="0">
                <a:solidFill>
                  <a:schemeClr val="bg1"/>
                </a:solidFill>
              </a:rPr>
              <a:t>then, having now been justified by His blood, we shall be saved from wrath through Him. </a:t>
            </a:r>
          </a:p>
          <a:p>
            <a:pPr algn="just"/>
            <a:r>
              <a:rPr lang="en-US" sz="2400" b="1" dirty="0" smtClean="0">
                <a:solidFill>
                  <a:schemeClr val="bg1"/>
                </a:solidFill>
              </a:rPr>
              <a:t>  10  </a:t>
            </a:r>
            <a:r>
              <a:rPr lang="en-US" sz="2400" b="1" dirty="0">
                <a:solidFill>
                  <a:schemeClr val="bg1"/>
                </a:solidFill>
              </a:rPr>
              <a:t>For if when we were enemies we were reconciled to God through the death of His Son, </a:t>
            </a:r>
            <a:r>
              <a:rPr lang="en-US" sz="2400" b="1" dirty="0">
                <a:solidFill>
                  <a:srgbClr val="FFFF00"/>
                </a:solidFill>
              </a:rPr>
              <a:t>much more</a:t>
            </a:r>
            <a:r>
              <a:rPr lang="en-US" sz="2400" b="1" dirty="0">
                <a:solidFill>
                  <a:schemeClr val="bg1"/>
                </a:solidFill>
              </a:rPr>
              <a:t>, having been reconciled, we shall be saved by His life. </a:t>
            </a:r>
          </a:p>
          <a:p>
            <a:pPr algn="just"/>
            <a:r>
              <a:rPr lang="en-US" sz="2400" b="1" dirty="0" smtClean="0">
                <a:solidFill>
                  <a:schemeClr val="bg1"/>
                </a:solidFill>
              </a:rPr>
              <a:t>					Rom. 5:8-10</a:t>
            </a:r>
          </a:p>
        </p:txBody>
      </p:sp>
    </p:spTree>
    <p:extLst>
      <p:ext uri="{BB962C8B-B14F-4D97-AF65-F5344CB8AC3E}">
        <p14:creationId xmlns:p14="http://schemas.microsoft.com/office/powerpoint/2010/main" val="3186921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4708981"/>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p>
          <a:p>
            <a:pPr marL="457200" indent="-457200">
              <a:buFont typeface="Arial" panose="020B0604020202020204" pitchFamily="34" charset="0"/>
              <a:buChar char="•"/>
            </a:pPr>
            <a:r>
              <a:rPr lang="en-US" sz="3200" b="1" dirty="0" smtClean="0">
                <a:solidFill>
                  <a:schemeClr val="bg1"/>
                </a:solidFill>
              </a:rPr>
              <a:t>The truth about how much God loves me</a:t>
            </a:r>
            <a:endParaRPr lang="en-US" sz="2400" b="1" dirty="0" smtClean="0">
              <a:solidFill>
                <a:schemeClr val="bg1"/>
              </a:solidFill>
            </a:endParaRPr>
          </a:p>
          <a:p>
            <a:pPr marL="914400" lvl="1" indent="-457200">
              <a:buFont typeface="Arial" panose="020B0604020202020204" pitchFamily="34" charset="0"/>
              <a:buChar char="•"/>
            </a:pPr>
            <a:r>
              <a:rPr lang="en-US" sz="2400" b="1" dirty="0" smtClean="0">
                <a:solidFill>
                  <a:schemeClr val="bg1"/>
                </a:solidFill>
              </a:rPr>
              <a:t>The “Golden Text” of the Bible is true</a:t>
            </a:r>
          </a:p>
          <a:p>
            <a:pPr marL="914400" lvl="1" indent="-457200">
              <a:buFont typeface="Arial" panose="020B0604020202020204" pitchFamily="34" charset="0"/>
              <a:buChar char="•"/>
            </a:pPr>
            <a:r>
              <a:rPr lang="en-US" sz="2400" b="1" dirty="0" smtClean="0">
                <a:solidFill>
                  <a:schemeClr val="bg1"/>
                </a:solidFill>
              </a:rPr>
              <a:t>These words describe me when I was His enemy</a:t>
            </a:r>
          </a:p>
          <a:p>
            <a:pPr marL="914400" lvl="1" indent="-457200">
              <a:buFont typeface="Arial" panose="020B0604020202020204" pitchFamily="34" charset="0"/>
              <a:buChar char="•"/>
            </a:pPr>
            <a:r>
              <a:rPr lang="en-US" sz="2400" b="1" dirty="0" smtClean="0">
                <a:solidFill>
                  <a:schemeClr val="bg1"/>
                </a:solidFill>
              </a:rPr>
              <a:t>Behold His love toward me, now that I am His child</a:t>
            </a:r>
          </a:p>
          <a:p>
            <a:pPr marL="914400" lvl="1" indent="-457200">
              <a:buFont typeface="Arial" panose="020B0604020202020204" pitchFamily="34" charset="0"/>
              <a:buChar char="•"/>
            </a:pPr>
            <a:r>
              <a:rPr lang="en-US" sz="2400" b="1" dirty="0" smtClean="0">
                <a:solidFill>
                  <a:schemeClr val="bg1"/>
                </a:solidFill>
              </a:rPr>
              <a:t>He loves thieves on a cross &amp; disciples who deny Him</a:t>
            </a:r>
            <a:endParaRPr lang="en-US" sz="2400" b="1" dirty="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obeying a “form” of His death</a:t>
            </a:r>
          </a:p>
          <a:p>
            <a:pPr marL="1371600" lvl="2" indent="-457200">
              <a:buFont typeface="Arial" panose="020B0604020202020204" pitchFamily="34" charset="0"/>
              <a:buChar char="•"/>
            </a:pPr>
            <a:r>
              <a:rPr lang="en-US" sz="2400" b="1" dirty="0" smtClean="0">
                <a:solidFill>
                  <a:srgbClr val="FFFF00"/>
                </a:solidFill>
              </a:rPr>
              <a:t>The gospel in three facts—I Cor. 15:1-4</a:t>
            </a:r>
            <a:endParaRPr lang="en-US" sz="2800" b="1" dirty="0">
              <a:solidFill>
                <a:srgbClr val="FFFF00"/>
              </a:solidFill>
            </a:endParaRPr>
          </a:p>
        </p:txBody>
      </p:sp>
    </p:spTree>
    <p:extLst>
      <p:ext uri="{BB962C8B-B14F-4D97-AF65-F5344CB8AC3E}">
        <p14:creationId xmlns:p14="http://schemas.microsoft.com/office/powerpoint/2010/main" val="4056088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4062651"/>
          </a:xfrm>
          <a:prstGeom prst="rect">
            <a:avLst/>
          </a:prstGeom>
          <a:noFill/>
        </p:spPr>
        <p:txBody>
          <a:bodyPr wrap="square" rtlCol="0">
            <a:spAutoFit/>
          </a:bodyPr>
          <a:lstStyle/>
          <a:p>
            <a:pPr algn="just"/>
            <a:r>
              <a:rPr lang="en-US" sz="2300" b="1" dirty="0" smtClean="0">
                <a:solidFill>
                  <a:schemeClr val="bg1"/>
                </a:solidFill>
              </a:rPr>
              <a:t>  1  </a:t>
            </a:r>
            <a:r>
              <a:rPr lang="en-US" sz="2300" b="1" dirty="0">
                <a:solidFill>
                  <a:schemeClr val="bg1"/>
                </a:solidFill>
              </a:rPr>
              <a:t>Moreover, brethren, I declare to you the gospel which I preached to you, which also you received and in which you stand, </a:t>
            </a:r>
          </a:p>
          <a:p>
            <a:pPr algn="just"/>
            <a:r>
              <a:rPr lang="en-US" sz="2300" b="1" dirty="0" smtClean="0">
                <a:solidFill>
                  <a:schemeClr val="bg1"/>
                </a:solidFill>
              </a:rPr>
              <a:t>  2  </a:t>
            </a:r>
            <a:r>
              <a:rPr lang="en-US" sz="2300" b="1" dirty="0">
                <a:solidFill>
                  <a:schemeClr val="bg1"/>
                </a:solidFill>
              </a:rPr>
              <a:t>by which also you are saved, if you hold fast that word which I preached to you—unless you believed in vain. </a:t>
            </a:r>
          </a:p>
          <a:p>
            <a:pPr algn="just"/>
            <a:r>
              <a:rPr lang="en-US" sz="2300" b="1" dirty="0" smtClean="0">
                <a:solidFill>
                  <a:schemeClr val="bg1"/>
                </a:solidFill>
              </a:rPr>
              <a:t>  3  </a:t>
            </a:r>
            <a:r>
              <a:rPr lang="en-US" sz="2300" b="1" dirty="0">
                <a:solidFill>
                  <a:schemeClr val="bg1"/>
                </a:solidFill>
              </a:rPr>
              <a:t>For I delivered to you first of all that which I also received: that </a:t>
            </a:r>
            <a:r>
              <a:rPr lang="en-US" sz="2300" b="1" dirty="0">
                <a:solidFill>
                  <a:srgbClr val="FFFF00"/>
                </a:solidFill>
              </a:rPr>
              <a:t>Christ died for our sins </a:t>
            </a:r>
            <a:r>
              <a:rPr lang="en-US" sz="2300" b="1" dirty="0">
                <a:solidFill>
                  <a:schemeClr val="bg1"/>
                </a:solidFill>
              </a:rPr>
              <a:t>according to the Scriptures, </a:t>
            </a:r>
          </a:p>
          <a:p>
            <a:pPr algn="just"/>
            <a:r>
              <a:rPr lang="en-US" sz="2300" b="1" dirty="0">
                <a:solidFill>
                  <a:schemeClr val="bg1"/>
                </a:solidFill>
              </a:rPr>
              <a:t>1Co 15:4  and that </a:t>
            </a:r>
            <a:r>
              <a:rPr lang="en-US" sz="2300" b="1" dirty="0">
                <a:solidFill>
                  <a:srgbClr val="FFFF00"/>
                </a:solidFill>
              </a:rPr>
              <a:t>He was buried</a:t>
            </a:r>
            <a:r>
              <a:rPr lang="en-US" sz="2300" b="1" dirty="0">
                <a:solidFill>
                  <a:schemeClr val="bg1"/>
                </a:solidFill>
              </a:rPr>
              <a:t>, and that </a:t>
            </a:r>
            <a:r>
              <a:rPr lang="en-US" sz="2300" b="1" dirty="0">
                <a:solidFill>
                  <a:srgbClr val="FFFF00"/>
                </a:solidFill>
              </a:rPr>
              <a:t>He rose again </a:t>
            </a:r>
            <a:r>
              <a:rPr lang="en-US" sz="2300" b="1" dirty="0">
                <a:solidFill>
                  <a:schemeClr val="bg1"/>
                </a:solidFill>
              </a:rPr>
              <a:t>the third day according to the </a:t>
            </a:r>
            <a:r>
              <a:rPr lang="en-US" sz="2300" b="1" dirty="0" smtClean="0">
                <a:solidFill>
                  <a:schemeClr val="bg1"/>
                </a:solidFill>
              </a:rPr>
              <a:t>Scriptures.</a:t>
            </a:r>
          </a:p>
          <a:p>
            <a:pPr algn="just"/>
            <a:r>
              <a:rPr lang="en-US" sz="2300" b="1" dirty="0">
                <a:solidFill>
                  <a:schemeClr val="bg1"/>
                </a:solidFill>
              </a:rPr>
              <a:t>	</a:t>
            </a:r>
            <a:r>
              <a:rPr lang="en-US" sz="2300" b="1" dirty="0" smtClean="0">
                <a:solidFill>
                  <a:schemeClr val="bg1"/>
                </a:solidFill>
              </a:rPr>
              <a:t>				1 Cor. 15:1-4</a:t>
            </a:r>
            <a:endParaRPr lang="en-US" sz="2300" b="1" dirty="0">
              <a:solidFill>
                <a:schemeClr val="bg1"/>
              </a:solidFill>
            </a:endParaRPr>
          </a:p>
          <a:p>
            <a:pPr algn="just"/>
            <a:endParaRPr lang="en-US" sz="2300" b="1" dirty="0" smtClean="0">
              <a:solidFill>
                <a:schemeClr val="bg1"/>
              </a:solidFill>
            </a:endParaRPr>
          </a:p>
          <a:p>
            <a:pPr algn="ctr"/>
            <a:r>
              <a:rPr lang="en-US" sz="2800" b="1" dirty="0" smtClean="0">
                <a:solidFill>
                  <a:srgbClr val="FFFF00"/>
                </a:solidFill>
              </a:rPr>
              <a:t>Jesus Died – Jesus was Buried – Jesus was Raised</a:t>
            </a:r>
          </a:p>
        </p:txBody>
      </p:sp>
    </p:spTree>
    <p:extLst>
      <p:ext uri="{BB962C8B-B14F-4D97-AF65-F5344CB8AC3E}">
        <p14:creationId xmlns:p14="http://schemas.microsoft.com/office/powerpoint/2010/main" val="2194067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5078313"/>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p>
          <a:p>
            <a:pPr marL="457200" indent="-457200">
              <a:buFont typeface="Arial" panose="020B0604020202020204" pitchFamily="34" charset="0"/>
              <a:buChar char="•"/>
            </a:pPr>
            <a:r>
              <a:rPr lang="en-US" sz="3200" b="1" dirty="0" smtClean="0">
                <a:solidFill>
                  <a:schemeClr val="bg1"/>
                </a:solidFill>
              </a:rPr>
              <a:t>The truth about how much God loves me</a:t>
            </a:r>
            <a:endParaRPr lang="en-US" sz="2400" b="1" dirty="0" smtClean="0">
              <a:solidFill>
                <a:schemeClr val="bg1"/>
              </a:solidFill>
            </a:endParaRPr>
          </a:p>
          <a:p>
            <a:pPr marL="914400" lvl="1" indent="-457200">
              <a:buFont typeface="Arial" panose="020B0604020202020204" pitchFamily="34" charset="0"/>
              <a:buChar char="•"/>
            </a:pPr>
            <a:r>
              <a:rPr lang="en-US" sz="2400" b="1" dirty="0" smtClean="0">
                <a:solidFill>
                  <a:schemeClr val="bg1"/>
                </a:solidFill>
              </a:rPr>
              <a:t>The “Golden Text” of the Bible is true</a:t>
            </a:r>
          </a:p>
          <a:p>
            <a:pPr marL="914400" lvl="1" indent="-457200">
              <a:buFont typeface="Arial" panose="020B0604020202020204" pitchFamily="34" charset="0"/>
              <a:buChar char="•"/>
            </a:pPr>
            <a:r>
              <a:rPr lang="en-US" sz="2400" b="1" dirty="0" smtClean="0">
                <a:solidFill>
                  <a:schemeClr val="bg1"/>
                </a:solidFill>
              </a:rPr>
              <a:t>These words describe me when I was His enemy</a:t>
            </a:r>
          </a:p>
          <a:p>
            <a:pPr marL="914400" lvl="1" indent="-457200">
              <a:buFont typeface="Arial" panose="020B0604020202020204" pitchFamily="34" charset="0"/>
              <a:buChar char="•"/>
            </a:pPr>
            <a:r>
              <a:rPr lang="en-US" sz="2400" b="1" dirty="0" smtClean="0">
                <a:solidFill>
                  <a:schemeClr val="bg1"/>
                </a:solidFill>
              </a:rPr>
              <a:t>Behold His love toward me, now that I am His child</a:t>
            </a:r>
          </a:p>
          <a:p>
            <a:pPr marL="914400" lvl="1" indent="-457200">
              <a:buFont typeface="Arial" panose="020B0604020202020204" pitchFamily="34" charset="0"/>
              <a:buChar char="•"/>
            </a:pPr>
            <a:r>
              <a:rPr lang="en-US" sz="2400" b="1" dirty="0" smtClean="0">
                <a:solidFill>
                  <a:schemeClr val="bg1"/>
                </a:solidFill>
              </a:rPr>
              <a:t>He loves thieves on a cross &amp; disciples who deny Him</a:t>
            </a:r>
            <a:endParaRPr lang="en-US" sz="2400" b="1" dirty="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obeying a “form” of His death</a:t>
            </a:r>
          </a:p>
          <a:p>
            <a:pPr marL="1371600" lvl="2" indent="-457200">
              <a:buFont typeface="Arial" panose="020B0604020202020204" pitchFamily="34" charset="0"/>
              <a:buChar char="•"/>
            </a:pPr>
            <a:r>
              <a:rPr lang="en-US" sz="2400" b="1" dirty="0" smtClean="0">
                <a:solidFill>
                  <a:schemeClr val="bg1"/>
                </a:solidFill>
              </a:rPr>
              <a:t>The gospel in three facts—I Cor. 15:1-4</a:t>
            </a:r>
          </a:p>
          <a:p>
            <a:pPr marL="1371600" lvl="2" indent="-457200">
              <a:buFont typeface="Arial" panose="020B0604020202020204" pitchFamily="34" charset="0"/>
              <a:buChar char="•"/>
            </a:pPr>
            <a:r>
              <a:rPr lang="en-US" sz="2400" b="1" dirty="0" smtClean="0">
                <a:solidFill>
                  <a:srgbClr val="FFFF00"/>
                </a:solidFill>
              </a:rPr>
              <a:t>Salvation comes at point of obeying form of death</a:t>
            </a:r>
            <a:endParaRPr lang="en-US" sz="2800" b="1" dirty="0">
              <a:solidFill>
                <a:srgbClr val="FFFF00"/>
              </a:solidFill>
            </a:endParaRPr>
          </a:p>
        </p:txBody>
      </p:sp>
    </p:spTree>
    <p:extLst>
      <p:ext uri="{BB962C8B-B14F-4D97-AF65-F5344CB8AC3E}">
        <p14:creationId xmlns:p14="http://schemas.microsoft.com/office/powerpoint/2010/main" val="36218769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2215991"/>
          </a:xfrm>
          <a:prstGeom prst="rect">
            <a:avLst/>
          </a:prstGeom>
          <a:noFill/>
        </p:spPr>
        <p:txBody>
          <a:bodyPr wrap="square" rtlCol="0">
            <a:spAutoFit/>
          </a:bodyPr>
          <a:lstStyle/>
          <a:p>
            <a:pPr algn="just"/>
            <a:r>
              <a:rPr lang="en-US" sz="2300" b="1" dirty="0" smtClean="0">
                <a:solidFill>
                  <a:schemeClr val="bg1"/>
                </a:solidFill>
              </a:rPr>
              <a:t>  17  </a:t>
            </a:r>
            <a:r>
              <a:rPr lang="en-US" sz="2300" b="1" dirty="0">
                <a:solidFill>
                  <a:schemeClr val="bg1"/>
                </a:solidFill>
              </a:rPr>
              <a:t>But God be thanked that though you were slaves of sin, yet </a:t>
            </a:r>
            <a:r>
              <a:rPr lang="en-US" sz="2300" b="1" dirty="0">
                <a:solidFill>
                  <a:srgbClr val="FFFF00"/>
                </a:solidFill>
              </a:rPr>
              <a:t>you obeyed from the heart that form of doctrine </a:t>
            </a:r>
            <a:r>
              <a:rPr lang="en-US" sz="2300" b="1" dirty="0">
                <a:solidFill>
                  <a:schemeClr val="bg1"/>
                </a:solidFill>
              </a:rPr>
              <a:t>to which you were delivered. </a:t>
            </a:r>
          </a:p>
          <a:p>
            <a:pPr algn="just"/>
            <a:r>
              <a:rPr lang="en-US" sz="2300" b="1" dirty="0" smtClean="0">
                <a:solidFill>
                  <a:schemeClr val="bg1"/>
                </a:solidFill>
              </a:rPr>
              <a:t>  18  </a:t>
            </a:r>
            <a:r>
              <a:rPr lang="en-US" sz="2300" b="1" dirty="0">
                <a:solidFill>
                  <a:schemeClr val="bg1"/>
                </a:solidFill>
              </a:rPr>
              <a:t>And having been </a:t>
            </a:r>
            <a:r>
              <a:rPr lang="en-US" sz="2300" b="1" dirty="0">
                <a:solidFill>
                  <a:srgbClr val="FFFF00"/>
                </a:solidFill>
              </a:rPr>
              <a:t>set free from sin</a:t>
            </a:r>
            <a:r>
              <a:rPr lang="en-US" sz="2300" b="1" dirty="0">
                <a:solidFill>
                  <a:schemeClr val="bg1"/>
                </a:solidFill>
              </a:rPr>
              <a:t>, you became slaves of righteousness</a:t>
            </a:r>
            <a:r>
              <a:rPr lang="en-US" sz="2300" b="1" dirty="0" smtClean="0">
                <a:solidFill>
                  <a:schemeClr val="bg1"/>
                </a:solidFill>
              </a:rPr>
              <a:t>.		</a:t>
            </a:r>
          </a:p>
          <a:p>
            <a:pPr algn="just"/>
            <a:r>
              <a:rPr lang="en-US" sz="2300" b="1" dirty="0">
                <a:solidFill>
                  <a:schemeClr val="bg1"/>
                </a:solidFill>
              </a:rPr>
              <a:t>	</a:t>
            </a:r>
            <a:r>
              <a:rPr lang="en-US" sz="2300" b="1" dirty="0" smtClean="0">
                <a:solidFill>
                  <a:schemeClr val="bg1"/>
                </a:solidFill>
              </a:rPr>
              <a:t>				Rom. 6:17-18</a:t>
            </a:r>
          </a:p>
        </p:txBody>
      </p:sp>
    </p:spTree>
    <p:extLst>
      <p:ext uri="{BB962C8B-B14F-4D97-AF65-F5344CB8AC3E}">
        <p14:creationId xmlns:p14="http://schemas.microsoft.com/office/powerpoint/2010/main" val="950315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078313"/>
          </a:xfrm>
          <a:prstGeom prst="rect">
            <a:avLst/>
          </a:prstGeom>
          <a:noFill/>
        </p:spPr>
        <p:txBody>
          <a:bodyPr wrap="square" rtlCol="0">
            <a:spAutoFit/>
          </a:bodyPr>
          <a:lstStyle/>
          <a:p>
            <a:pPr algn="just"/>
            <a:r>
              <a:rPr lang="en-US" sz="2300" b="1" dirty="0" smtClean="0">
                <a:solidFill>
                  <a:schemeClr val="bg1"/>
                </a:solidFill>
              </a:rPr>
              <a:t>  3  </a:t>
            </a:r>
            <a:r>
              <a:rPr lang="en-US" sz="2300" b="1" dirty="0">
                <a:solidFill>
                  <a:schemeClr val="bg1"/>
                </a:solidFill>
              </a:rPr>
              <a:t>Or do you not know that as many of us as were baptized into Christ Jesus were baptized into His death? </a:t>
            </a:r>
          </a:p>
          <a:p>
            <a:pPr algn="just"/>
            <a:r>
              <a:rPr lang="en-US" sz="2300" b="1" dirty="0" smtClean="0">
                <a:solidFill>
                  <a:schemeClr val="bg1"/>
                </a:solidFill>
              </a:rPr>
              <a:t>  4  </a:t>
            </a:r>
            <a:r>
              <a:rPr lang="en-US" sz="2300" b="1" dirty="0">
                <a:solidFill>
                  <a:schemeClr val="bg1"/>
                </a:solidFill>
              </a:rPr>
              <a:t>Therefore we were buried with Him through baptism into death, that just as Christ was raised from the dead by the glory of the Father, even so we also should walk in newness of life. </a:t>
            </a:r>
          </a:p>
          <a:p>
            <a:pPr algn="just"/>
            <a:r>
              <a:rPr lang="en-US" sz="2300" b="1" dirty="0" smtClean="0">
                <a:solidFill>
                  <a:schemeClr val="bg1"/>
                </a:solidFill>
              </a:rPr>
              <a:t>  5  </a:t>
            </a:r>
            <a:r>
              <a:rPr lang="en-US" sz="2300" b="1" dirty="0">
                <a:solidFill>
                  <a:schemeClr val="bg1"/>
                </a:solidFill>
              </a:rPr>
              <a:t>For if we have been united together in the likeness of His death, certainly we also shall be in the likeness of His resurrection, </a:t>
            </a:r>
          </a:p>
          <a:p>
            <a:pPr algn="just"/>
            <a:r>
              <a:rPr lang="en-US" sz="2300" b="1" dirty="0" smtClean="0">
                <a:solidFill>
                  <a:schemeClr val="bg1"/>
                </a:solidFill>
              </a:rPr>
              <a:t>  6  knowing </a:t>
            </a:r>
            <a:r>
              <a:rPr lang="en-US" sz="2300" b="1" dirty="0">
                <a:solidFill>
                  <a:schemeClr val="bg1"/>
                </a:solidFill>
              </a:rPr>
              <a:t>this, that our old man was crucified with Him, that the body of sin might be done away with, that we should no longer be slaves of sin. </a:t>
            </a:r>
            <a:r>
              <a:rPr lang="en-US" sz="2300" b="1" dirty="0" smtClean="0">
                <a:solidFill>
                  <a:schemeClr val="bg1"/>
                </a:solidFill>
              </a:rPr>
              <a:t>more</a:t>
            </a:r>
            <a:r>
              <a:rPr lang="en-US" sz="2300" b="1" dirty="0">
                <a:solidFill>
                  <a:schemeClr val="bg1"/>
                </a:solidFill>
              </a:rPr>
              <a:t>, having been reconciled, we shall be saved by His life. </a:t>
            </a:r>
            <a:endParaRPr lang="en-US" sz="2300" b="1" dirty="0" smtClean="0">
              <a:solidFill>
                <a:schemeClr val="bg1"/>
              </a:solidFill>
            </a:endParaRPr>
          </a:p>
          <a:p>
            <a:pPr algn="just"/>
            <a:r>
              <a:rPr lang="en-US" sz="2300" b="1" dirty="0">
                <a:solidFill>
                  <a:schemeClr val="bg1"/>
                </a:solidFill>
              </a:rPr>
              <a:t>	</a:t>
            </a:r>
            <a:r>
              <a:rPr lang="en-US" sz="2300" b="1" dirty="0" smtClean="0">
                <a:solidFill>
                  <a:schemeClr val="bg1"/>
                </a:solidFill>
              </a:rPr>
              <a:t>				Rom. 6:3-6</a:t>
            </a:r>
          </a:p>
          <a:p>
            <a:pPr algn="just"/>
            <a:endParaRPr lang="en-US" sz="2000" b="1" dirty="0">
              <a:solidFill>
                <a:schemeClr val="bg1"/>
              </a:solidFill>
            </a:endParaRPr>
          </a:p>
          <a:p>
            <a:pPr algn="ctr"/>
            <a:r>
              <a:rPr lang="en-US" sz="2800" b="1" dirty="0">
                <a:solidFill>
                  <a:srgbClr val="FFFF00"/>
                </a:solidFill>
              </a:rPr>
              <a:t>Jesus </a:t>
            </a:r>
            <a:r>
              <a:rPr lang="en-US" sz="2800" b="1" dirty="0" smtClean="0">
                <a:solidFill>
                  <a:srgbClr val="FFFF00"/>
                </a:solidFill>
              </a:rPr>
              <a:t>Died – Jesus was Buried – Jesus was Raised</a:t>
            </a:r>
            <a:endParaRPr lang="en-US" sz="2400" b="1" dirty="0" smtClean="0">
              <a:solidFill>
                <a:schemeClr val="bg1"/>
              </a:solidFill>
            </a:endParaRPr>
          </a:p>
        </p:txBody>
      </p:sp>
    </p:spTree>
    <p:extLst>
      <p:ext uri="{BB962C8B-B14F-4D97-AF65-F5344CB8AC3E}">
        <p14:creationId xmlns:p14="http://schemas.microsoft.com/office/powerpoint/2010/main" val="3754441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509200"/>
          </a:xfrm>
          <a:prstGeom prst="rect">
            <a:avLst/>
          </a:prstGeom>
          <a:noFill/>
        </p:spPr>
        <p:txBody>
          <a:bodyPr wrap="square" rtlCol="0">
            <a:spAutoFit/>
          </a:bodyPr>
          <a:lstStyle/>
          <a:p>
            <a:pPr algn="just"/>
            <a:r>
              <a:rPr lang="en-US" sz="2300" b="1" dirty="0" smtClean="0">
                <a:solidFill>
                  <a:schemeClr val="bg1"/>
                </a:solidFill>
              </a:rPr>
              <a:t>  3  </a:t>
            </a:r>
            <a:r>
              <a:rPr lang="en-US" sz="2300" b="1" dirty="0">
                <a:solidFill>
                  <a:schemeClr val="bg1"/>
                </a:solidFill>
              </a:rPr>
              <a:t>Or do you not know that as many of us as were baptized into Christ Jesus were baptized into His death? </a:t>
            </a:r>
          </a:p>
          <a:p>
            <a:pPr algn="just"/>
            <a:r>
              <a:rPr lang="en-US" sz="2300" b="1" dirty="0" smtClean="0">
                <a:solidFill>
                  <a:schemeClr val="bg1"/>
                </a:solidFill>
              </a:rPr>
              <a:t>  4  </a:t>
            </a:r>
            <a:r>
              <a:rPr lang="en-US" sz="2300" b="1" dirty="0">
                <a:solidFill>
                  <a:schemeClr val="bg1"/>
                </a:solidFill>
              </a:rPr>
              <a:t>Therefore we were buried with Him through baptism into death, that just as Christ was raised from the dead by the glory of the Father, even so we also should walk in newness of life. </a:t>
            </a:r>
          </a:p>
          <a:p>
            <a:pPr algn="just"/>
            <a:r>
              <a:rPr lang="en-US" sz="2300" b="1" dirty="0" smtClean="0">
                <a:solidFill>
                  <a:schemeClr val="bg1"/>
                </a:solidFill>
              </a:rPr>
              <a:t>  5  </a:t>
            </a:r>
            <a:r>
              <a:rPr lang="en-US" sz="2300" b="1" dirty="0">
                <a:solidFill>
                  <a:schemeClr val="bg1"/>
                </a:solidFill>
              </a:rPr>
              <a:t>For if we have been united together in the likeness of His death, certainly we also shall be in the likeness of His resurrection, </a:t>
            </a:r>
          </a:p>
          <a:p>
            <a:pPr algn="just"/>
            <a:r>
              <a:rPr lang="en-US" sz="2300" b="1" dirty="0" smtClean="0">
                <a:solidFill>
                  <a:schemeClr val="bg1"/>
                </a:solidFill>
              </a:rPr>
              <a:t>  6  knowing </a:t>
            </a:r>
            <a:r>
              <a:rPr lang="en-US" sz="2300" b="1" dirty="0">
                <a:solidFill>
                  <a:schemeClr val="bg1"/>
                </a:solidFill>
              </a:rPr>
              <a:t>this, that </a:t>
            </a:r>
            <a:r>
              <a:rPr lang="en-US" sz="2300" b="1" dirty="0">
                <a:solidFill>
                  <a:srgbClr val="FFFF00"/>
                </a:solidFill>
              </a:rPr>
              <a:t>our old man was crucified with Him</a:t>
            </a:r>
            <a:r>
              <a:rPr lang="en-US" sz="2300" b="1" dirty="0">
                <a:solidFill>
                  <a:schemeClr val="bg1"/>
                </a:solidFill>
              </a:rPr>
              <a:t>, that the body of sin might be done away with, that we should no longer be slaves of sin. </a:t>
            </a:r>
            <a:r>
              <a:rPr lang="en-US" sz="2300" b="1" dirty="0" smtClean="0">
                <a:solidFill>
                  <a:schemeClr val="bg1"/>
                </a:solidFill>
              </a:rPr>
              <a:t>more</a:t>
            </a:r>
            <a:r>
              <a:rPr lang="en-US" sz="2300" b="1" dirty="0">
                <a:solidFill>
                  <a:schemeClr val="bg1"/>
                </a:solidFill>
              </a:rPr>
              <a:t>, having been reconciled, we shall be saved by His life. </a:t>
            </a:r>
            <a:endParaRPr lang="en-US" sz="2300" b="1" dirty="0" smtClean="0">
              <a:solidFill>
                <a:schemeClr val="bg1"/>
              </a:solidFill>
            </a:endParaRPr>
          </a:p>
          <a:p>
            <a:pPr algn="just"/>
            <a:r>
              <a:rPr lang="en-US" sz="2300" b="1" dirty="0">
                <a:solidFill>
                  <a:schemeClr val="bg1"/>
                </a:solidFill>
              </a:rPr>
              <a:t>	</a:t>
            </a:r>
            <a:r>
              <a:rPr lang="en-US" sz="2300" b="1" dirty="0" smtClean="0">
                <a:solidFill>
                  <a:schemeClr val="bg1"/>
                </a:solidFill>
              </a:rPr>
              <a:t>				Rom. 6:3-6</a:t>
            </a:r>
          </a:p>
          <a:p>
            <a:pPr algn="just"/>
            <a:endParaRPr lang="en-US" sz="2000" b="1" dirty="0">
              <a:solidFill>
                <a:schemeClr val="bg1"/>
              </a:solidFill>
            </a:endParaRPr>
          </a:p>
          <a:p>
            <a:pPr algn="ctr"/>
            <a:r>
              <a:rPr lang="en-US" sz="2800" b="1" dirty="0">
                <a:solidFill>
                  <a:srgbClr val="FFFF00"/>
                </a:solidFill>
              </a:rPr>
              <a:t>Jesus </a:t>
            </a:r>
            <a:r>
              <a:rPr lang="en-US" sz="2800" b="1" dirty="0" smtClean="0">
                <a:solidFill>
                  <a:srgbClr val="FFFF00"/>
                </a:solidFill>
              </a:rPr>
              <a:t>Died – Jesus was Buried – Jesus was Raised</a:t>
            </a:r>
          </a:p>
          <a:p>
            <a:pPr algn="ctr"/>
            <a:r>
              <a:rPr lang="en-US" sz="2800" b="1" dirty="0" smtClean="0">
                <a:solidFill>
                  <a:srgbClr val="FFFF00"/>
                </a:solidFill>
              </a:rPr>
              <a:t>I Died</a:t>
            </a:r>
            <a:endParaRPr lang="en-US" sz="2400" b="1" dirty="0" smtClean="0">
              <a:solidFill>
                <a:schemeClr val="bg1"/>
              </a:solidFill>
            </a:endParaRPr>
          </a:p>
        </p:txBody>
      </p:sp>
    </p:spTree>
    <p:extLst>
      <p:ext uri="{BB962C8B-B14F-4D97-AF65-F5344CB8AC3E}">
        <p14:creationId xmlns:p14="http://schemas.microsoft.com/office/powerpoint/2010/main" val="178171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632311"/>
          </a:xfrm>
          <a:prstGeom prst="rect">
            <a:avLst/>
          </a:prstGeom>
          <a:noFill/>
        </p:spPr>
        <p:txBody>
          <a:bodyPr wrap="square" rtlCol="0">
            <a:spAutoFit/>
          </a:bodyPr>
          <a:lstStyle/>
          <a:p>
            <a:pPr algn="just"/>
            <a:r>
              <a:rPr lang="en-US" sz="2400" b="1" dirty="0" smtClean="0">
                <a:solidFill>
                  <a:schemeClr val="bg1"/>
                </a:solidFill>
              </a:rPr>
              <a:t>  32  </a:t>
            </a:r>
            <a:r>
              <a:rPr lang="en-US" sz="2400" b="1" dirty="0">
                <a:solidFill>
                  <a:schemeClr val="bg1"/>
                </a:solidFill>
              </a:rPr>
              <a:t>There were also two others, criminals, led with Him to be put to death. </a:t>
            </a:r>
          </a:p>
          <a:p>
            <a:pPr algn="just"/>
            <a:r>
              <a:rPr lang="en-US" sz="2400" b="1" dirty="0" smtClean="0">
                <a:solidFill>
                  <a:schemeClr val="bg1"/>
                </a:solidFill>
              </a:rPr>
              <a:t>  33  </a:t>
            </a:r>
            <a:r>
              <a:rPr lang="en-US" sz="2400" b="1" dirty="0">
                <a:solidFill>
                  <a:schemeClr val="bg1"/>
                </a:solidFill>
              </a:rPr>
              <a:t>And when they had come to the place called Calvary, there they crucified Him, and the criminals, one on the right hand and the other on the left. </a:t>
            </a:r>
          </a:p>
          <a:p>
            <a:pPr algn="just"/>
            <a:r>
              <a:rPr lang="en-US" sz="2400" b="1" dirty="0" smtClean="0">
                <a:solidFill>
                  <a:schemeClr val="bg1"/>
                </a:solidFill>
              </a:rPr>
              <a:t>  34  </a:t>
            </a:r>
            <a:r>
              <a:rPr lang="en-US" sz="2400" b="1" dirty="0">
                <a:solidFill>
                  <a:schemeClr val="bg1"/>
                </a:solidFill>
              </a:rPr>
              <a:t>Then Jesus said, "Father, forgive them, for they do not know what they do." And they divided His garments and cast lots. </a:t>
            </a:r>
          </a:p>
          <a:p>
            <a:pPr algn="just"/>
            <a:r>
              <a:rPr lang="en-US" sz="2400" b="1" dirty="0" smtClean="0">
                <a:solidFill>
                  <a:schemeClr val="bg1"/>
                </a:solidFill>
              </a:rPr>
              <a:t>  35  </a:t>
            </a:r>
            <a:r>
              <a:rPr lang="en-US" sz="2400" b="1" dirty="0">
                <a:solidFill>
                  <a:schemeClr val="bg1"/>
                </a:solidFill>
              </a:rPr>
              <a:t>And the people stood looking on. But even the rulers with them sneered, saying, "He saved others; let Him save Himself if He is the Christ, the chosen of God." </a:t>
            </a:r>
          </a:p>
          <a:p>
            <a:pPr algn="just"/>
            <a:r>
              <a:rPr lang="en-US" sz="2400" b="1" dirty="0" smtClean="0">
                <a:solidFill>
                  <a:schemeClr val="bg1"/>
                </a:solidFill>
              </a:rPr>
              <a:t>  36  </a:t>
            </a:r>
            <a:r>
              <a:rPr lang="en-US" sz="2400" b="1" dirty="0">
                <a:solidFill>
                  <a:schemeClr val="bg1"/>
                </a:solidFill>
              </a:rPr>
              <a:t>The soldiers also mocked Him, coming and offering Him sour wine, </a:t>
            </a:r>
          </a:p>
          <a:p>
            <a:pPr algn="just"/>
            <a:r>
              <a:rPr lang="en-US" sz="2400" b="1" dirty="0" smtClean="0">
                <a:solidFill>
                  <a:schemeClr val="bg1"/>
                </a:solidFill>
              </a:rPr>
              <a:t>  37  </a:t>
            </a:r>
            <a:r>
              <a:rPr lang="en-US" sz="2400" b="1" dirty="0">
                <a:solidFill>
                  <a:schemeClr val="bg1"/>
                </a:solidFill>
              </a:rPr>
              <a:t>and saying, "If You are the King of the Jews, save Yourself</a:t>
            </a:r>
            <a:r>
              <a:rPr lang="en-US" sz="2400" b="1" dirty="0" smtClean="0">
                <a:solidFill>
                  <a:schemeClr val="bg1"/>
                </a:solidFill>
              </a:rPr>
              <a:t>.“</a:t>
            </a:r>
          </a:p>
          <a:p>
            <a:pPr algn="just"/>
            <a:r>
              <a:rPr lang="en-US" sz="2400" b="1" dirty="0">
                <a:solidFill>
                  <a:schemeClr val="bg1"/>
                </a:solidFill>
              </a:rPr>
              <a:t>	</a:t>
            </a:r>
            <a:r>
              <a:rPr lang="en-US" sz="2400" b="1" dirty="0" smtClean="0">
                <a:solidFill>
                  <a:schemeClr val="bg1"/>
                </a:solidFill>
              </a:rPr>
              <a:t>				Luke 23:32-37</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878532"/>
          </a:xfrm>
          <a:prstGeom prst="rect">
            <a:avLst/>
          </a:prstGeom>
          <a:noFill/>
        </p:spPr>
        <p:txBody>
          <a:bodyPr wrap="square" rtlCol="0">
            <a:spAutoFit/>
          </a:bodyPr>
          <a:lstStyle/>
          <a:p>
            <a:pPr algn="just"/>
            <a:r>
              <a:rPr lang="en-US" sz="2300" b="1" dirty="0" smtClean="0">
                <a:solidFill>
                  <a:schemeClr val="bg1"/>
                </a:solidFill>
              </a:rPr>
              <a:t>  3  </a:t>
            </a:r>
            <a:r>
              <a:rPr lang="en-US" sz="2300" b="1" dirty="0">
                <a:solidFill>
                  <a:schemeClr val="bg1"/>
                </a:solidFill>
              </a:rPr>
              <a:t>Or do you not know that as many of us as were baptized into Christ Jesus were baptized into His death? </a:t>
            </a:r>
          </a:p>
          <a:p>
            <a:pPr algn="just"/>
            <a:r>
              <a:rPr lang="en-US" sz="2300" b="1" dirty="0" smtClean="0">
                <a:solidFill>
                  <a:schemeClr val="bg1"/>
                </a:solidFill>
              </a:rPr>
              <a:t>  4  </a:t>
            </a:r>
            <a:r>
              <a:rPr lang="en-US" sz="2300" b="1" dirty="0">
                <a:solidFill>
                  <a:schemeClr val="bg1"/>
                </a:solidFill>
              </a:rPr>
              <a:t>Therefore </a:t>
            </a:r>
            <a:r>
              <a:rPr lang="en-US" sz="2300" b="1" dirty="0">
                <a:solidFill>
                  <a:srgbClr val="FFFF00"/>
                </a:solidFill>
              </a:rPr>
              <a:t>we were buried with Him through baptism </a:t>
            </a:r>
            <a:r>
              <a:rPr lang="en-US" sz="2300" b="1" dirty="0">
                <a:solidFill>
                  <a:schemeClr val="bg1"/>
                </a:solidFill>
              </a:rPr>
              <a:t>into death, that just as Christ was raised from the dead by the glory of the Father, even so we also should walk in newness of life. </a:t>
            </a:r>
          </a:p>
          <a:p>
            <a:pPr algn="just"/>
            <a:r>
              <a:rPr lang="en-US" sz="2300" b="1" dirty="0" smtClean="0">
                <a:solidFill>
                  <a:schemeClr val="bg1"/>
                </a:solidFill>
              </a:rPr>
              <a:t>  5  </a:t>
            </a:r>
            <a:r>
              <a:rPr lang="en-US" sz="2300" b="1" dirty="0">
                <a:solidFill>
                  <a:schemeClr val="bg1"/>
                </a:solidFill>
              </a:rPr>
              <a:t>For if we have been united together in the likeness of His death, certainly we also shall be in the likeness of His resurrection, </a:t>
            </a:r>
          </a:p>
          <a:p>
            <a:pPr algn="just"/>
            <a:r>
              <a:rPr lang="en-US" sz="2300" b="1" dirty="0" smtClean="0">
                <a:solidFill>
                  <a:schemeClr val="bg1"/>
                </a:solidFill>
              </a:rPr>
              <a:t>  6  knowing </a:t>
            </a:r>
            <a:r>
              <a:rPr lang="en-US" sz="2300" b="1" dirty="0">
                <a:solidFill>
                  <a:schemeClr val="bg1"/>
                </a:solidFill>
              </a:rPr>
              <a:t>this, that our old man was crucified with Him, that the body of sin might be done away with, that we should no longer be slaves of sin. </a:t>
            </a:r>
            <a:r>
              <a:rPr lang="en-US" sz="2300" b="1" dirty="0" smtClean="0">
                <a:solidFill>
                  <a:schemeClr val="bg1"/>
                </a:solidFill>
              </a:rPr>
              <a:t>more</a:t>
            </a:r>
            <a:r>
              <a:rPr lang="en-US" sz="2300" b="1" dirty="0">
                <a:solidFill>
                  <a:schemeClr val="bg1"/>
                </a:solidFill>
              </a:rPr>
              <a:t>, having been reconciled, we shall be saved by His life. </a:t>
            </a:r>
            <a:endParaRPr lang="en-US" sz="2300" b="1" dirty="0" smtClean="0">
              <a:solidFill>
                <a:schemeClr val="bg1"/>
              </a:solidFill>
            </a:endParaRPr>
          </a:p>
          <a:p>
            <a:pPr algn="just"/>
            <a:r>
              <a:rPr lang="en-US" sz="2300" b="1" dirty="0">
                <a:solidFill>
                  <a:schemeClr val="bg1"/>
                </a:solidFill>
              </a:rPr>
              <a:t>	</a:t>
            </a:r>
            <a:r>
              <a:rPr lang="en-US" sz="2300" b="1" dirty="0" smtClean="0">
                <a:solidFill>
                  <a:schemeClr val="bg1"/>
                </a:solidFill>
              </a:rPr>
              <a:t>				Rom. 6:3-6</a:t>
            </a:r>
          </a:p>
          <a:p>
            <a:pPr algn="just"/>
            <a:endParaRPr lang="en-US" sz="2000" b="1" dirty="0">
              <a:solidFill>
                <a:schemeClr val="bg1"/>
              </a:solidFill>
            </a:endParaRPr>
          </a:p>
          <a:p>
            <a:pPr algn="ctr"/>
            <a:r>
              <a:rPr lang="en-US" sz="2800" b="1" dirty="0">
                <a:solidFill>
                  <a:srgbClr val="FFFF00"/>
                </a:solidFill>
              </a:rPr>
              <a:t>Jesus </a:t>
            </a:r>
            <a:r>
              <a:rPr lang="en-US" sz="2800" b="1" dirty="0" smtClean="0">
                <a:solidFill>
                  <a:srgbClr val="FFFF00"/>
                </a:solidFill>
              </a:rPr>
              <a:t>Died – Jesus was Buried – Jesus was Raised</a:t>
            </a:r>
          </a:p>
          <a:p>
            <a:pPr algn="ctr"/>
            <a:r>
              <a:rPr lang="en-US" sz="2800" b="1" dirty="0" smtClean="0">
                <a:solidFill>
                  <a:srgbClr val="FFFF00"/>
                </a:solidFill>
              </a:rPr>
              <a:t>I Died – I was Buried</a:t>
            </a:r>
            <a:endParaRPr lang="en-US" sz="2800" b="1" dirty="0">
              <a:solidFill>
                <a:srgbClr val="FFFF00"/>
              </a:solidFill>
            </a:endParaRPr>
          </a:p>
          <a:p>
            <a:pPr algn="just"/>
            <a:endParaRPr lang="en-US" sz="2400" b="1" dirty="0" smtClean="0">
              <a:solidFill>
                <a:schemeClr val="bg1"/>
              </a:solidFill>
            </a:endParaRPr>
          </a:p>
        </p:txBody>
      </p:sp>
    </p:spTree>
    <p:extLst>
      <p:ext uri="{BB962C8B-B14F-4D97-AF65-F5344CB8AC3E}">
        <p14:creationId xmlns:p14="http://schemas.microsoft.com/office/powerpoint/2010/main" val="38389662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5878532"/>
          </a:xfrm>
          <a:prstGeom prst="rect">
            <a:avLst/>
          </a:prstGeom>
          <a:noFill/>
        </p:spPr>
        <p:txBody>
          <a:bodyPr wrap="square" rtlCol="0">
            <a:spAutoFit/>
          </a:bodyPr>
          <a:lstStyle/>
          <a:p>
            <a:pPr algn="just"/>
            <a:r>
              <a:rPr lang="en-US" sz="2300" b="1" dirty="0" smtClean="0">
                <a:solidFill>
                  <a:schemeClr val="bg1"/>
                </a:solidFill>
              </a:rPr>
              <a:t>  3  </a:t>
            </a:r>
            <a:r>
              <a:rPr lang="en-US" sz="2300" b="1" dirty="0">
                <a:solidFill>
                  <a:schemeClr val="bg1"/>
                </a:solidFill>
              </a:rPr>
              <a:t>Or do you not know that as many of us as were baptized into Christ Jesus were baptized into His death? </a:t>
            </a:r>
          </a:p>
          <a:p>
            <a:pPr algn="just"/>
            <a:r>
              <a:rPr lang="en-US" sz="2300" b="1" dirty="0" smtClean="0">
                <a:solidFill>
                  <a:schemeClr val="bg1"/>
                </a:solidFill>
              </a:rPr>
              <a:t>  4  </a:t>
            </a:r>
            <a:r>
              <a:rPr lang="en-US" sz="2300" b="1" dirty="0">
                <a:solidFill>
                  <a:schemeClr val="bg1"/>
                </a:solidFill>
              </a:rPr>
              <a:t>Therefore we were buried with Him through baptism into death, that just as Christ was raised from the dead by the glory of the Father, even </a:t>
            </a:r>
            <a:r>
              <a:rPr lang="en-US" sz="2300" b="1" dirty="0">
                <a:solidFill>
                  <a:srgbClr val="FFFF00"/>
                </a:solidFill>
              </a:rPr>
              <a:t>so we also should walk in newness of life</a:t>
            </a:r>
            <a:r>
              <a:rPr lang="en-US" sz="2300" b="1" dirty="0">
                <a:solidFill>
                  <a:schemeClr val="bg1"/>
                </a:solidFill>
              </a:rPr>
              <a:t>. </a:t>
            </a:r>
          </a:p>
          <a:p>
            <a:pPr algn="just"/>
            <a:r>
              <a:rPr lang="en-US" sz="2300" b="1" dirty="0" smtClean="0">
                <a:solidFill>
                  <a:schemeClr val="bg1"/>
                </a:solidFill>
              </a:rPr>
              <a:t>  5  </a:t>
            </a:r>
            <a:r>
              <a:rPr lang="en-US" sz="2300" b="1" dirty="0">
                <a:solidFill>
                  <a:schemeClr val="bg1"/>
                </a:solidFill>
              </a:rPr>
              <a:t>For if we have been united together in the likeness of His death, certainly we also shall be in the likeness of His resurrection, </a:t>
            </a:r>
          </a:p>
          <a:p>
            <a:pPr algn="just"/>
            <a:r>
              <a:rPr lang="en-US" sz="2300" b="1" dirty="0" smtClean="0">
                <a:solidFill>
                  <a:schemeClr val="bg1"/>
                </a:solidFill>
              </a:rPr>
              <a:t>  6  knowing </a:t>
            </a:r>
            <a:r>
              <a:rPr lang="en-US" sz="2300" b="1" dirty="0">
                <a:solidFill>
                  <a:schemeClr val="bg1"/>
                </a:solidFill>
              </a:rPr>
              <a:t>this, that our old man was crucified with Him, that the body of sin might be done away with, that we should no longer be slaves of sin. </a:t>
            </a:r>
            <a:r>
              <a:rPr lang="en-US" sz="2300" b="1" dirty="0" smtClean="0">
                <a:solidFill>
                  <a:schemeClr val="bg1"/>
                </a:solidFill>
              </a:rPr>
              <a:t>more</a:t>
            </a:r>
            <a:r>
              <a:rPr lang="en-US" sz="2300" b="1" dirty="0">
                <a:solidFill>
                  <a:schemeClr val="bg1"/>
                </a:solidFill>
              </a:rPr>
              <a:t>, having been reconciled, we shall be saved by His life. </a:t>
            </a:r>
            <a:endParaRPr lang="en-US" sz="2300" b="1" dirty="0" smtClean="0">
              <a:solidFill>
                <a:schemeClr val="bg1"/>
              </a:solidFill>
            </a:endParaRPr>
          </a:p>
          <a:p>
            <a:pPr algn="just"/>
            <a:r>
              <a:rPr lang="en-US" sz="2300" b="1" dirty="0">
                <a:solidFill>
                  <a:schemeClr val="bg1"/>
                </a:solidFill>
              </a:rPr>
              <a:t>	</a:t>
            </a:r>
            <a:r>
              <a:rPr lang="en-US" sz="2300" b="1" dirty="0" smtClean="0">
                <a:solidFill>
                  <a:schemeClr val="bg1"/>
                </a:solidFill>
              </a:rPr>
              <a:t>				Rom. 6:3-6</a:t>
            </a:r>
          </a:p>
          <a:p>
            <a:pPr algn="just"/>
            <a:endParaRPr lang="en-US" sz="2000" b="1" dirty="0">
              <a:solidFill>
                <a:schemeClr val="bg1"/>
              </a:solidFill>
            </a:endParaRPr>
          </a:p>
          <a:p>
            <a:pPr algn="ctr"/>
            <a:r>
              <a:rPr lang="en-US" sz="2800" b="1" dirty="0">
                <a:solidFill>
                  <a:srgbClr val="FFFF00"/>
                </a:solidFill>
              </a:rPr>
              <a:t>Jesus </a:t>
            </a:r>
            <a:r>
              <a:rPr lang="en-US" sz="2800" b="1" dirty="0" smtClean="0">
                <a:solidFill>
                  <a:srgbClr val="FFFF00"/>
                </a:solidFill>
              </a:rPr>
              <a:t>Died – Jesus was Buried – Jesus was Raised</a:t>
            </a:r>
          </a:p>
          <a:p>
            <a:pPr algn="ctr"/>
            <a:r>
              <a:rPr lang="en-US" sz="2800" b="1" dirty="0" smtClean="0">
                <a:solidFill>
                  <a:srgbClr val="FFFF00"/>
                </a:solidFill>
              </a:rPr>
              <a:t>I Died – I was Buried – I was Raised</a:t>
            </a:r>
            <a:endParaRPr lang="en-US" sz="2800" b="1" dirty="0">
              <a:solidFill>
                <a:srgbClr val="FFFF00"/>
              </a:solidFill>
            </a:endParaRPr>
          </a:p>
          <a:p>
            <a:pPr algn="just"/>
            <a:endParaRPr lang="en-US" sz="2400" b="1" dirty="0" smtClean="0">
              <a:solidFill>
                <a:schemeClr val="bg1"/>
              </a:solidFill>
            </a:endParaRPr>
          </a:p>
        </p:txBody>
      </p:sp>
    </p:spTree>
    <p:extLst>
      <p:ext uri="{BB962C8B-B14F-4D97-AF65-F5344CB8AC3E}">
        <p14:creationId xmlns:p14="http://schemas.microsoft.com/office/powerpoint/2010/main" val="647833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5447645"/>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p>
          <a:p>
            <a:pPr marL="457200" indent="-457200">
              <a:buFont typeface="Arial" panose="020B0604020202020204" pitchFamily="34" charset="0"/>
              <a:buChar char="•"/>
            </a:pPr>
            <a:r>
              <a:rPr lang="en-US" sz="3200" b="1" dirty="0" smtClean="0">
                <a:solidFill>
                  <a:schemeClr val="bg1"/>
                </a:solidFill>
              </a:rPr>
              <a:t>The truth about how much God loves me</a:t>
            </a:r>
            <a:endParaRPr lang="en-US" sz="2400" b="1" dirty="0" smtClean="0">
              <a:solidFill>
                <a:schemeClr val="bg1"/>
              </a:solidFill>
            </a:endParaRPr>
          </a:p>
          <a:p>
            <a:pPr marL="914400" lvl="1" indent="-457200">
              <a:buFont typeface="Arial" panose="020B0604020202020204" pitchFamily="34" charset="0"/>
              <a:buChar char="•"/>
            </a:pPr>
            <a:r>
              <a:rPr lang="en-US" sz="2400" b="1" dirty="0" smtClean="0">
                <a:solidFill>
                  <a:schemeClr val="bg1"/>
                </a:solidFill>
              </a:rPr>
              <a:t>The “Golden Text” of the Bible is true</a:t>
            </a:r>
          </a:p>
          <a:p>
            <a:pPr marL="914400" lvl="1" indent="-457200">
              <a:buFont typeface="Arial" panose="020B0604020202020204" pitchFamily="34" charset="0"/>
              <a:buChar char="•"/>
            </a:pPr>
            <a:r>
              <a:rPr lang="en-US" sz="2400" b="1" dirty="0" smtClean="0">
                <a:solidFill>
                  <a:schemeClr val="bg1"/>
                </a:solidFill>
              </a:rPr>
              <a:t>These words describe me when I was His enemy</a:t>
            </a:r>
          </a:p>
          <a:p>
            <a:pPr marL="914400" lvl="1" indent="-457200">
              <a:buFont typeface="Arial" panose="020B0604020202020204" pitchFamily="34" charset="0"/>
              <a:buChar char="•"/>
            </a:pPr>
            <a:r>
              <a:rPr lang="en-US" sz="2400" b="1" dirty="0" smtClean="0">
                <a:solidFill>
                  <a:schemeClr val="bg1"/>
                </a:solidFill>
              </a:rPr>
              <a:t>Behold His love toward me, now that I am His child</a:t>
            </a:r>
          </a:p>
          <a:p>
            <a:pPr marL="914400" lvl="1" indent="-457200">
              <a:buFont typeface="Arial" panose="020B0604020202020204" pitchFamily="34" charset="0"/>
              <a:buChar char="•"/>
            </a:pPr>
            <a:r>
              <a:rPr lang="en-US" sz="2400" b="1" dirty="0" smtClean="0">
                <a:solidFill>
                  <a:schemeClr val="bg1"/>
                </a:solidFill>
              </a:rPr>
              <a:t>He loves thieves on a cross &amp; disciples who deny Him</a:t>
            </a:r>
            <a:endParaRPr lang="en-US" sz="2400" b="1" dirty="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obeying a “form” of His death</a:t>
            </a:r>
          </a:p>
          <a:p>
            <a:pPr marL="1371600" lvl="2" indent="-457200">
              <a:buFont typeface="Arial" panose="020B0604020202020204" pitchFamily="34" charset="0"/>
              <a:buChar char="•"/>
            </a:pPr>
            <a:r>
              <a:rPr lang="en-US" sz="2400" b="1" dirty="0" smtClean="0">
                <a:solidFill>
                  <a:schemeClr val="bg1"/>
                </a:solidFill>
              </a:rPr>
              <a:t>The gospel in three facts—I Cor. 15:1-4</a:t>
            </a:r>
          </a:p>
          <a:p>
            <a:pPr marL="1371600" lvl="2" indent="-457200">
              <a:buFont typeface="Arial" panose="020B0604020202020204" pitchFamily="34" charset="0"/>
              <a:buChar char="•"/>
            </a:pPr>
            <a:r>
              <a:rPr lang="en-US" sz="2400" b="1" dirty="0" smtClean="0">
                <a:solidFill>
                  <a:schemeClr val="bg1"/>
                </a:solidFill>
              </a:rPr>
              <a:t>Salvation comes at point of obeying form of death</a:t>
            </a:r>
          </a:p>
          <a:p>
            <a:pPr marL="1371600" lvl="2" indent="-457200">
              <a:buFont typeface="Arial" panose="020B0604020202020204" pitchFamily="34" charset="0"/>
              <a:buChar char="•"/>
            </a:pPr>
            <a:r>
              <a:rPr lang="en-US" sz="2400" b="1" dirty="0" smtClean="0">
                <a:solidFill>
                  <a:schemeClr val="bg1"/>
                </a:solidFill>
              </a:rPr>
              <a:t>There is truth about those who do not obey</a:t>
            </a:r>
            <a:endParaRPr lang="en-US" sz="2800" b="1" dirty="0">
              <a:solidFill>
                <a:srgbClr val="FFFF00"/>
              </a:solidFill>
            </a:endParaRPr>
          </a:p>
        </p:txBody>
      </p:sp>
    </p:spTree>
    <p:extLst>
      <p:ext uri="{BB962C8B-B14F-4D97-AF65-F5344CB8AC3E}">
        <p14:creationId xmlns:p14="http://schemas.microsoft.com/office/powerpoint/2010/main" val="4239691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Obeying the Form of the Gospel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a:t>
            </a:r>
            <a:r>
              <a:rPr lang="en-US" sz="3600" b="1" dirty="0" smtClean="0"/>
              <a:t>Acts 8:36-37</a:t>
            </a:r>
            <a:endParaRPr lang="en-US" sz="3600" b="1" dirty="0"/>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2986622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3188" y="1859110"/>
            <a:ext cx="8296556" cy="3170099"/>
          </a:xfrm>
          <a:prstGeom prst="rect">
            <a:avLst/>
          </a:prstGeom>
          <a:noFill/>
        </p:spPr>
        <p:txBody>
          <a:bodyPr wrap="square" rtlCol="0">
            <a:spAutoFit/>
          </a:bodyPr>
          <a:lstStyle/>
          <a:p>
            <a:pPr algn="ctr"/>
            <a:endParaRPr lang="en-US" sz="4000" b="1" dirty="0" smtClean="0">
              <a:solidFill>
                <a:schemeClr val="bg1"/>
              </a:solidFill>
            </a:endParaRPr>
          </a:p>
          <a:p>
            <a:pPr algn="ctr"/>
            <a:r>
              <a:rPr lang="en-US" sz="4000" b="1" dirty="0" smtClean="0">
                <a:solidFill>
                  <a:schemeClr val="bg1"/>
                </a:solidFill>
              </a:rPr>
              <a:t>This Year’s Theme:  </a:t>
            </a:r>
            <a:r>
              <a:rPr lang="en-US" sz="4000" b="1" i="1" dirty="0" smtClean="0">
                <a:solidFill>
                  <a:schemeClr val="bg1"/>
                </a:solidFill>
              </a:rPr>
              <a:t>At His Cross</a:t>
            </a:r>
          </a:p>
          <a:p>
            <a:pPr algn="ctr"/>
            <a:endParaRPr lang="en-US" sz="4000" b="1" i="1" dirty="0" smtClean="0">
              <a:solidFill>
                <a:schemeClr val="bg1"/>
              </a:solidFill>
            </a:endParaRPr>
          </a:p>
          <a:p>
            <a:pPr algn="ctr"/>
            <a:r>
              <a:rPr lang="en-US" sz="4000" b="1" dirty="0" smtClean="0">
                <a:solidFill>
                  <a:schemeClr val="bg1"/>
                </a:solidFill>
              </a:rPr>
              <a:t>October’s </a:t>
            </a:r>
            <a:r>
              <a:rPr lang="en-US" sz="4000" b="1" dirty="0">
                <a:solidFill>
                  <a:schemeClr val="bg1"/>
                </a:solidFill>
              </a:rPr>
              <a:t>T</a:t>
            </a:r>
            <a:r>
              <a:rPr lang="en-US" sz="4000" b="1" dirty="0" smtClean="0">
                <a:solidFill>
                  <a:schemeClr val="bg1"/>
                </a:solidFill>
              </a:rPr>
              <a:t>heme:  </a:t>
            </a:r>
            <a:r>
              <a:rPr lang="en-US" sz="4000" b="1" i="1" dirty="0" smtClean="0">
                <a:solidFill>
                  <a:schemeClr val="bg1"/>
                </a:solidFill>
              </a:rPr>
              <a:t>I Find Truth</a:t>
            </a:r>
          </a:p>
          <a:p>
            <a:pPr algn="ctr"/>
            <a:endParaRPr lang="en-US" sz="4000" b="1" i="1" dirty="0">
              <a:solidFill>
                <a:schemeClr val="bg1"/>
              </a:solidFill>
            </a:endParaRPr>
          </a:p>
        </p:txBody>
      </p:sp>
    </p:spTree>
    <p:extLst>
      <p:ext uri="{BB962C8B-B14F-4D97-AF65-F5344CB8AC3E}">
        <p14:creationId xmlns:p14="http://schemas.microsoft.com/office/powerpoint/2010/main" val="479659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1508105"/>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rgbClr val="FFFF00"/>
                </a:solidFill>
              </a:rPr>
              <a:t>The truth about the Bible</a:t>
            </a:r>
          </a:p>
          <a:p>
            <a:pPr marL="914400" lvl="1" indent="-457200">
              <a:buFont typeface="Arial" panose="020B0604020202020204" pitchFamily="34" charset="0"/>
              <a:buChar char="•"/>
            </a:pPr>
            <a:r>
              <a:rPr lang="en-US" sz="2400" b="1" dirty="0" smtClean="0">
                <a:solidFill>
                  <a:srgbClr val="FFFF00"/>
                </a:solidFill>
              </a:rPr>
              <a:t>The importance of fulfilled prophesy</a:t>
            </a:r>
            <a:endParaRPr lang="en-US" sz="2800" b="1" dirty="0">
              <a:solidFill>
                <a:srgbClr val="FFFF00"/>
              </a:solidFill>
            </a:endParaRPr>
          </a:p>
        </p:txBody>
      </p:sp>
    </p:spTree>
    <p:extLst>
      <p:ext uri="{BB962C8B-B14F-4D97-AF65-F5344CB8AC3E}">
        <p14:creationId xmlns:p14="http://schemas.microsoft.com/office/powerpoint/2010/main" val="3950082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5632311"/>
          </a:xfrm>
          <a:prstGeom prst="rect">
            <a:avLst/>
          </a:prstGeom>
          <a:noFill/>
        </p:spPr>
        <p:txBody>
          <a:bodyPr wrap="square" rtlCol="0">
            <a:spAutoFit/>
          </a:bodyPr>
          <a:lstStyle/>
          <a:p>
            <a:pPr marL="914400" lvl="1" indent="-457200">
              <a:buFont typeface="Arial" panose="020B0604020202020204" pitchFamily="34" charset="0"/>
              <a:buChar char="•"/>
            </a:pPr>
            <a:r>
              <a:rPr lang="en-US" sz="2400" b="1" dirty="0" smtClean="0">
                <a:solidFill>
                  <a:srgbClr val="FFFF00"/>
                </a:solidFill>
              </a:rPr>
              <a:t>The importance of fulfilled prophesy</a:t>
            </a:r>
          </a:p>
          <a:p>
            <a:pPr marL="1371600" lvl="2" indent="-457200">
              <a:buFont typeface="Arial" panose="020B0604020202020204" pitchFamily="34" charset="0"/>
              <a:buChar char="•"/>
            </a:pPr>
            <a:r>
              <a:rPr lang="en-US" sz="2400" b="1" dirty="0" smtClean="0">
                <a:solidFill>
                  <a:schemeClr val="bg1"/>
                </a:solidFill>
              </a:rPr>
              <a:t>The triumphant entry—</a:t>
            </a:r>
            <a:r>
              <a:rPr lang="en-US" sz="2400" b="1" dirty="0" err="1" smtClean="0">
                <a:solidFill>
                  <a:schemeClr val="bg1"/>
                </a:solidFill>
              </a:rPr>
              <a:t>Zec</a:t>
            </a:r>
            <a:r>
              <a:rPr lang="en-US" sz="2400" b="1" dirty="0" smtClean="0">
                <a:solidFill>
                  <a:schemeClr val="bg1"/>
                </a:solidFill>
              </a:rPr>
              <a:t>. 9:9</a:t>
            </a:r>
          </a:p>
          <a:p>
            <a:pPr marL="1371600" lvl="2" indent="-457200">
              <a:buFont typeface="Arial" panose="020B0604020202020204" pitchFamily="34" charset="0"/>
              <a:buChar char="•"/>
            </a:pPr>
            <a:r>
              <a:rPr lang="en-US" sz="2400" b="1" dirty="0" smtClean="0">
                <a:solidFill>
                  <a:schemeClr val="bg1"/>
                </a:solidFill>
              </a:rPr>
              <a:t>Betrayal by a friend—Psa. 41:9</a:t>
            </a:r>
          </a:p>
          <a:p>
            <a:pPr marL="1371600" lvl="2" indent="-457200">
              <a:buFont typeface="Arial" panose="020B0604020202020204" pitchFamily="34" charset="0"/>
              <a:buChar char="•"/>
            </a:pPr>
            <a:r>
              <a:rPr lang="en-US" sz="2400" b="1" dirty="0" smtClean="0">
                <a:solidFill>
                  <a:schemeClr val="bg1"/>
                </a:solidFill>
              </a:rPr>
              <a:t>Betrayal price, thirty pieces of silver—</a:t>
            </a:r>
            <a:r>
              <a:rPr lang="en-US" sz="2400" b="1" dirty="0" err="1" smtClean="0">
                <a:solidFill>
                  <a:schemeClr val="bg1"/>
                </a:solidFill>
              </a:rPr>
              <a:t>Zec</a:t>
            </a:r>
            <a:r>
              <a:rPr lang="en-US" sz="2400" b="1" dirty="0" smtClean="0">
                <a:solidFill>
                  <a:schemeClr val="bg1"/>
                </a:solidFill>
              </a:rPr>
              <a:t>. 11:12</a:t>
            </a:r>
          </a:p>
          <a:p>
            <a:pPr marL="1371600" lvl="2" indent="-457200">
              <a:buFont typeface="Arial" panose="020B0604020202020204" pitchFamily="34" charset="0"/>
              <a:buChar char="•"/>
            </a:pPr>
            <a:r>
              <a:rPr lang="en-US" sz="2400" b="1" dirty="0" smtClean="0">
                <a:solidFill>
                  <a:schemeClr val="bg1"/>
                </a:solidFill>
              </a:rPr>
              <a:t>Silver used to buy a potter’s field—</a:t>
            </a:r>
            <a:r>
              <a:rPr lang="en-US" sz="2400" b="1" dirty="0" err="1" smtClean="0">
                <a:solidFill>
                  <a:schemeClr val="bg1"/>
                </a:solidFill>
              </a:rPr>
              <a:t>Zec</a:t>
            </a:r>
            <a:r>
              <a:rPr lang="en-US" sz="2400" b="1" dirty="0" smtClean="0">
                <a:solidFill>
                  <a:schemeClr val="bg1"/>
                </a:solidFill>
              </a:rPr>
              <a:t>. 11:13</a:t>
            </a:r>
          </a:p>
          <a:p>
            <a:pPr marL="1371600" lvl="2" indent="-457200">
              <a:buFont typeface="Arial" panose="020B0604020202020204" pitchFamily="34" charset="0"/>
              <a:buChar char="•"/>
            </a:pPr>
            <a:r>
              <a:rPr lang="en-US" sz="2400" b="1" dirty="0" smtClean="0">
                <a:solidFill>
                  <a:schemeClr val="bg1"/>
                </a:solidFill>
              </a:rPr>
              <a:t>False witnesses used to convict Him—Psa. 27:12</a:t>
            </a:r>
          </a:p>
          <a:p>
            <a:pPr marL="1371600" lvl="2" indent="-457200">
              <a:buFont typeface="Arial" panose="020B0604020202020204" pitchFamily="34" charset="0"/>
              <a:buChar char="•"/>
            </a:pPr>
            <a:r>
              <a:rPr lang="en-US" sz="2400" b="1" dirty="0" smtClean="0">
                <a:solidFill>
                  <a:schemeClr val="bg1"/>
                </a:solidFill>
              </a:rPr>
              <a:t>Silent when accused—Isa. 53:7</a:t>
            </a:r>
          </a:p>
          <a:p>
            <a:pPr marL="1371600" lvl="2" indent="-457200">
              <a:buFont typeface="Arial" panose="020B0604020202020204" pitchFamily="34" charset="0"/>
              <a:buChar char="•"/>
            </a:pPr>
            <a:r>
              <a:rPr lang="en-US" sz="2400" b="1" dirty="0" smtClean="0">
                <a:solidFill>
                  <a:schemeClr val="bg1"/>
                </a:solidFill>
              </a:rPr>
              <a:t>Spat upon &amp; beaten—Isa. 50:6</a:t>
            </a:r>
          </a:p>
          <a:p>
            <a:pPr marL="1371600" lvl="2" indent="-457200">
              <a:buFont typeface="Arial" panose="020B0604020202020204" pitchFamily="34" charset="0"/>
              <a:buChar char="•"/>
            </a:pPr>
            <a:r>
              <a:rPr lang="en-US" sz="2400" b="1" dirty="0" smtClean="0">
                <a:solidFill>
                  <a:schemeClr val="bg1"/>
                </a:solidFill>
              </a:rPr>
              <a:t>Crucified with sinner—Isa. 53:12</a:t>
            </a:r>
          </a:p>
          <a:p>
            <a:pPr marL="1371600" lvl="2" indent="-457200">
              <a:buFont typeface="Arial" panose="020B0604020202020204" pitchFamily="34" charset="0"/>
              <a:buChar char="•"/>
            </a:pPr>
            <a:r>
              <a:rPr lang="en-US" sz="2400" b="1" dirty="0" smtClean="0">
                <a:solidFill>
                  <a:schemeClr val="bg1"/>
                </a:solidFill>
              </a:rPr>
              <a:t>Buried with rich—Isa. 53:9</a:t>
            </a:r>
          </a:p>
          <a:p>
            <a:pPr marL="1371600" lvl="2" indent="-457200">
              <a:buFont typeface="Arial" panose="020B0604020202020204" pitchFamily="34" charset="0"/>
              <a:buChar char="•"/>
            </a:pPr>
            <a:r>
              <a:rPr lang="en-US" sz="2400" b="1" dirty="0" smtClean="0">
                <a:solidFill>
                  <a:schemeClr val="bg1"/>
                </a:solidFill>
              </a:rPr>
              <a:t>Hands and feet pierced—Psa. 22:16</a:t>
            </a:r>
          </a:p>
          <a:p>
            <a:pPr marL="1371600" lvl="2" indent="-457200">
              <a:buFont typeface="Arial" panose="020B0604020202020204" pitchFamily="34" charset="0"/>
              <a:buChar char="•"/>
            </a:pPr>
            <a:r>
              <a:rPr lang="en-US" sz="2400" b="1" dirty="0" smtClean="0">
                <a:solidFill>
                  <a:schemeClr val="bg1"/>
                </a:solidFill>
              </a:rPr>
              <a:t>Precise words used in mocking Him—Psa. 22:6-8</a:t>
            </a:r>
          </a:p>
          <a:p>
            <a:pPr marL="1371600" lvl="2" indent="-457200">
              <a:buFont typeface="Arial" panose="020B0604020202020204" pitchFamily="34" charset="0"/>
              <a:buChar char="•"/>
            </a:pPr>
            <a:r>
              <a:rPr lang="en-US" sz="2400" b="1" dirty="0" smtClean="0">
                <a:solidFill>
                  <a:schemeClr val="bg1"/>
                </a:solidFill>
              </a:rPr>
              <a:t>Given gall &amp; vinegar to drink—Psa. 69:12</a:t>
            </a:r>
          </a:p>
          <a:p>
            <a:pPr marL="1371600" lvl="2" indent="-457200">
              <a:buFont typeface="Arial" panose="020B0604020202020204" pitchFamily="34" charset="0"/>
              <a:buChar char="•"/>
            </a:pPr>
            <a:r>
              <a:rPr lang="en-US" sz="2400" b="1" dirty="0" smtClean="0">
                <a:solidFill>
                  <a:schemeClr val="bg1"/>
                </a:solidFill>
              </a:rPr>
              <a:t>Casting lots for His garments—Psa. 22:18</a:t>
            </a:r>
          </a:p>
          <a:p>
            <a:pPr marL="1371600" lvl="2" indent="-457200">
              <a:buFont typeface="Arial" panose="020B0604020202020204" pitchFamily="34" charset="0"/>
              <a:buChar char="•"/>
            </a:pPr>
            <a:r>
              <a:rPr lang="en-US" sz="2400" b="1" dirty="0" smtClean="0">
                <a:solidFill>
                  <a:schemeClr val="bg1"/>
                </a:solidFill>
              </a:rPr>
              <a:t>No bones to be broken—Psa. 34:20</a:t>
            </a:r>
            <a:endParaRPr lang="en-US" sz="2800" b="1" dirty="0">
              <a:solidFill>
                <a:srgbClr val="FFFF00"/>
              </a:solidFill>
            </a:endParaRPr>
          </a:p>
        </p:txBody>
      </p:sp>
    </p:spTree>
    <p:extLst>
      <p:ext uri="{BB962C8B-B14F-4D97-AF65-F5344CB8AC3E}">
        <p14:creationId xmlns:p14="http://schemas.microsoft.com/office/powerpoint/2010/main" val="2319759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3354765"/>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p>
          <a:p>
            <a:pPr marL="1371600" lvl="2" indent="-457200">
              <a:buFont typeface="Arial" panose="020B0604020202020204" pitchFamily="34" charset="0"/>
              <a:buChar char="•"/>
            </a:pPr>
            <a:r>
              <a:rPr lang="en-US" sz="2400" b="1" dirty="0" smtClean="0">
                <a:solidFill>
                  <a:schemeClr val="bg1"/>
                </a:solidFill>
              </a:rPr>
              <a:t>There is absolute truth</a:t>
            </a:r>
          </a:p>
          <a:p>
            <a:pPr marL="1371600" lvl="2" indent="-457200">
              <a:buFont typeface="Arial" panose="020B0604020202020204" pitchFamily="34" charset="0"/>
              <a:buChar char="•"/>
            </a:pPr>
            <a:r>
              <a:rPr lang="en-US" sz="2400" b="1" dirty="0" smtClean="0">
                <a:solidFill>
                  <a:schemeClr val="bg1"/>
                </a:solidFill>
              </a:rPr>
              <a:t>There is eternal truth</a:t>
            </a:r>
          </a:p>
          <a:p>
            <a:pPr marL="1371600" lvl="2" indent="-457200">
              <a:buFont typeface="Arial" panose="020B0604020202020204" pitchFamily="34" charset="0"/>
              <a:buChar char="•"/>
            </a:pPr>
            <a:r>
              <a:rPr lang="en-US" sz="2400" b="1" dirty="0" smtClean="0">
                <a:solidFill>
                  <a:schemeClr val="bg1"/>
                </a:solidFill>
              </a:rPr>
              <a:t>There is universal truth</a:t>
            </a:r>
            <a:endParaRPr lang="en-US" sz="2400" b="1" dirty="0" smtClean="0">
              <a:solidFill>
                <a:srgbClr val="FFFF00"/>
              </a:solidFill>
            </a:endParaRPr>
          </a:p>
          <a:p>
            <a:pPr marL="1371600" lvl="2" indent="-457200">
              <a:buFont typeface="Arial" panose="020B0604020202020204" pitchFamily="34" charset="0"/>
              <a:buChar char="•"/>
            </a:pPr>
            <a:r>
              <a:rPr lang="en-US" sz="2400" b="1" dirty="0" smtClean="0">
                <a:solidFill>
                  <a:srgbClr val="FFFF00"/>
                </a:solidFill>
              </a:rPr>
              <a:t>There is not one error in the Bible</a:t>
            </a:r>
            <a:endParaRPr lang="en-US" sz="2800" b="1" dirty="0">
              <a:solidFill>
                <a:srgbClr val="FFFF00"/>
              </a:solidFill>
            </a:endParaRPr>
          </a:p>
        </p:txBody>
      </p:sp>
    </p:spTree>
    <p:extLst>
      <p:ext uri="{BB962C8B-B14F-4D97-AF65-F5344CB8AC3E}">
        <p14:creationId xmlns:p14="http://schemas.microsoft.com/office/powerpoint/2010/main" val="3568805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2246769"/>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endParaRPr lang="en-US" sz="2400" b="1" dirty="0" smtClean="0">
              <a:solidFill>
                <a:srgbClr val="FFFF00"/>
              </a:solidFill>
            </a:endParaRPr>
          </a:p>
          <a:p>
            <a:pPr marL="914400" lvl="1" indent="-457200">
              <a:buFont typeface="Arial" panose="020B0604020202020204" pitchFamily="34" charset="0"/>
              <a:buChar char="•"/>
            </a:pPr>
            <a:r>
              <a:rPr lang="en-US" sz="2400" b="1" dirty="0" smtClean="0">
                <a:solidFill>
                  <a:srgbClr val="FFFF00"/>
                </a:solidFill>
              </a:rPr>
              <a:t>The truth about the Author of the Bible</a:t>
            </a:r>
            <a:endParaRPr lang="en-US" sz="2800" b="1" dirty="0">
              <a:solidFill>
                <a:srgbClr val="FFFF00"/>
              </a:solidFill>
            </a:endParaRPr>
          </a:p>
        </p:txBody>
      </p:sp>
    </p:spTree>
    <p:extLst>
      <p:ext uri="{BB962C8B-B14F-4D97-AF65-F5344CB8AC3E}">
        <p14:creationId xmlns:p14="http://schemas.microsoft.com/office/powerpoint/2010/main" val="1008041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2739211"/>
          </a:xfrm>
          <a:prstGeom prst="rect">
            <a:avLst/>
          </a:prstGeom>
          <a:noFill/>
        </p:spPr>
        <p:txBody>
          <a:bodyPr wrap="square" rtlCol="0">
            <a:spAutoFit/>
          </a:bodyPr>
          <a:lstStyle/>
          <a:p>
            <a:pPr algn="ctr"/>
            <a:r>
              <a:rPr lang="en-US" sz="3600" b="1" dirty="0" smtClean="0">
                <a:solidFill>
                  <a:srgbClr val="FFFF00"/>
                </a:solidFill>
              </a:rPr>
              <a:t>THREE TRUTHS I FIND AT THE CROSS</a:t>
            </a:r>
            <a:endParaRPr lang="en-US" sz="3200" b="1" dirty="0" smtClean="0">
              <a:solidFill>
                <a:schemeClr val="bg1"/>
              </a:solidFill>
            </a:endParaRPr>
          </a:p>
          <a:p>
            <a:pPr marL="457200" indent="-457200">
              <a:buFont typeface="Arial" panose="020B0604020202020204" pitchFamily="34" charset="0"/>
              <a:buChar char="•"/>
            </a:pPr>
            <a:r>
              <a:rPr lang="en-US" sz="3200" b="1" dirty="0" smtClean="0">
                <a:solidFill>
                  <a:schemeClr val="bg1"/>
                </a:solidFill>
              </a:rPr>
              <a:t>The truth about the Bible</a:t>
            </a:r>
          </a:p>
          <a:p>
            <a:pPr marL="914400" lvl="1" indent="-457200">
              <a:buFont typeface="Arial" panose="020B0604020202020204" pitchFamily="34" charset="0"/>
              <a:buChar char="•"/>
            </a:pPr>
            <a:r>
              <a:rPr lang="en-US" sz="2400" b="1" dirty="0" smtClean="0">
                <a:solidFill>
                  <a:schemeClr val="bg1"/>
                </a:solidFill>
              </a:rPr>
              <a:t>The importance of fulfilled prophesy</a:t>
            </a:r>
          </a:p>
          <a:p>
            <a:pPr marL="914400" lvl="1" indent="-457200">
              <a:buFont typeface="Arial" panose="020B0604020202020204" pitchFamily="34" charset="0"/>
              <a:buChar char="•"/>
            </a:pPr>
            <a:r>
              <a:rPr lang="en-US" sz="2400" b="1" dirty="0" smtClean="0">
                <a:solidFill>
                  <a:schemeClr val="bg1"/>
                </a:solidFill>
              </a:rPr>
              <a:t>The truth about the Bible’s trustworthiness</a:t>
            </a:r>
            <a:endParaRPr lang="en-US" sz="2400" b="1" dirty="0" smtClean="0">
              <a:solidFill>
                <a:srgbClr val="FFFF00"/>
              </a:solidFill>
            </a:endParaRPr>
          </a:p>
          <a:p>
            <a:pPr marL="457200" indent="-457200">
              <a:buFont typeface="Arial" panose="020B0604020202020204" pitchFamily="34" charset="0"/>
              <a:buChar char="•"/>
            </a:pPr>
            <a:r>
              <a:rPr lang="en-US" sz="3200" b="1" dirty="0" smtClean="0">
                <a:solidFill>
                  <a:srgbClr val="FFFF00"/>
                </a:solidFill>
              </a:rPr>
              <a:t>The truth about how much God loves me</a:t>
            </a:r>
            <a:endParaRPr lang="en-US" sz="2400" b="1" dirty="0" smtClean="0">
              <a:solidFill>
                <a:srgbClr val="FFFF00"/>
              </a:solidFill>
            </a:endParaRPr>
          </a:p>
          <a:p>
            <a:pPr marL="914400" lvl="1" indent="-457200">
              <a:buFont typeface="Arial" panose="020B0604020202020204" pitchFamily="34" charset="0"/>
              <a:buChar char="•"/>
            </a:pPr>
            <a:r>
              <a:rPr lang="en-US" sz="2400" b="1" dirty="0" smtClean="0">
                <a:solidFill>
                  <a:srgbClr val="FFFF00"/>
                </a:solidFill>
              </a:rPr>
              <a:t>The “Golden Text” of the Bible is true</a:t>
            </a:r>
            <a:endParaRPr lang="en-US" sz="2800" b="1" dirty="0">
              <a:solidFill>
                <a:srgbClr val="FFFF00"/>
              </a:solidFill>
            </a:endParaRPr>
          </a:p>
        </p:txBody>
      </p:sp>
    </p:spTree>
    <p:extLst>
      <p:ext uri="{BB962C8B-B14F-4D97-AF65-F5344CB8AC3E}">
        <p14:creationId xmlns:p14="http://schemas.microsoft.com/office/powerpoint/2010/main" val="1661305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405485"/>
            <a:ext cx="8296556" cy="1569660"/>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16  </a:t>
            </a:r>
            <a:r>
              <a:rPr lang="en-US" sz="2400" b="1" dirty="0">
                <a:solidFill>
                  <a:schemeClr val="bg1"/>
                </a:solidFill>
              </a:rPr>
              <a:t>For God so loved the world that He gave His only begotten Son, that whoever believes in Him should not perish but have everlasting life.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John 3:16</a:t>
            </a:r>
          </a:p>
        </p:txBody>
      </p:sp>
    </p:spTree>
    <p:extLst>
      <p:ext uri="{BB962C8B-B14F-4D97-AF65-F5344CB8AC3E}">
        <p14:creationId xmlns:p14="http://schemas.microsoft.com/office/powerpoint/2010/main" val="653785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5673</TotalTime>
  <Words>1673</Words>
  <Application>Microsoft Office PowerPoint</Application>
  <PresentationFormat>On-screen Show (4:3)</PresentationFormat>
  <Paragraphs>156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Lucida Calligraphy</vt:lpstr>
      <vt:lpstr>Office Theme</vt:lpstr>
      <vt:lpstr>At His Cross,  I Find Truth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248</cp:revision>
  <cp:lastPrinted>2017-10-22T12:39:31Z</cp:lastPrinted>
  <dcterms:created xsi:type="dcterms:W3CDTF">2016-03-27T21:00:01Z</dcterms:created>
  <dcterms:modified xsi:type="dcterms:W3CDTF">2017-11-08T00:50:03Z</dcterms:modified>
</cp:coreProperties>
</file>