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2AC"/>
    <a:srgbClr val="F5D5F7"/>
    <a:srgbClr val="FFFE90"/>
    <a:srgbClr val="F3CAF6"/>
    <a:srgbClr val="F2C7F5"/>
    <a:srgbClr val="EBA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7F7F2-D8D8-4421-94F6-1A7B67B76D1B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422EF-DA5C-4422-AE57-DE1FB44E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4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22EF-DA5C-4422-AE57-DE1FB44E83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9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8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30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6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6152"/>
            <a:ext cx="5093855" cy="1922673"/>
          </a:xfrm>
          <a:noFill/>
          <a:effectLst>
            <a:softEdge rad="63500"/>
          </a:effectLst>
        </p:spPr>
        <p:txBody>
          <a:bodyPr/>
          <a:lstStyle>
            <a:lvl1pPr algn="ctr">
              <a:defRPr b="1">
                <a:ln w="19050">
                  <a:solidFill>
                    <a:schemeClr val="bg1"/>
                  </a:solidFill>
                </a:ln>
                <a:solidFill>
                  <a:srgbClr val="F5D5F7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206171"/>
            <a:ext cx="8927869" cy="4651829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  <a:lvl2pPr marL="515938" indent="-228600">
              <a:buFont typeface="Calibri" panose="020F0502020204030204" pitchFamily="34" charset="0"/>
              <a:buChar char="−"/>
              <a:defRPr b="1">
                <a:solidFill>
                  <a:schemeClr val="tx1"/>
                </a:solidFill>
              </a:defRPr>
            </a:lvl2pPr>
            <a:lvl3pPr marL="855663" indent="-228600"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1" y="1164788"/>
            <a:ext cx="78867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562226"/>
            <a:ext cx="8927869" cy="429577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7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7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2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6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0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4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F33DD-79E5-4C4E-8B5E-131A97BF0CFC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7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1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96" y="-75651"/>
            <a:ext cx="5464570" cy="1152174"/>
          </a:xfrm>
        </p:spPr>
        <p:txBody>
          <a:bodyPr>
            <a:normAutofit/>
          </a:bodyPr>
          <a:lstStyle/>
          <a:p>
            <a:r>
              <a:rPr lang="en-US" dirty="0" smtClean="0">
                <a:ln w="9525"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</a:rPr>
              <a:t>Live Outside of Christ</a:t>
            </a:r>
            <a:endParaRPr lang="en-US" dirty="0">
              <a:ln w="9525"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254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317071"/>
            <a:ext cx="8927869" cy="45409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“In the world” (</a:t>
            </a:r>
            <a:r>
              <a:rPr lang="en-US" dirty="0" smtClean="0"/>
              <a:t>2:12)</a:t>
            </a:r>
          </a:p>
          <a:p>
            <a:pPr lvl="1"/>
            <a:r>
              <a:rPr lang="en-US" dirty="0" smtClean="0"/>
              <a:t>“Without </a:t>
            </a:r>
            <a:r>
              <a:rPr lang="en-US" dirty="0"/>
              <a:t>Christ” + </a:t>
            </a:r>
            <a:r>
              <a:rPr lang="en-US" dirty="0" smtClean="0"/>
              <a:t>“Without </a:t>
            </a:r>
            <a:r>
              <a:rPr lang="en-US" dirty="0"/>
              <a:t>God” + </a:t>
            </a:r>
            <a:r>
              <a:rPr lang="en-US" dirty="0" smtClean="0"/>
              <a:t>“No </a:t>
            </a:r>
            <a:r>
              <a:rPr lang="en-US" dirty="0"/>
              <a:t>hope”</a:t>
            </a:r>
            <a:endParaRPr lang="en-US" sz="3600" dirty="0"/>
          </a:p>
          <a:p>
            <a:r>
              <a:rPr lang="en-US" dirty="0"/>
              <a:t>HOW can I turn “no hope” into “hope”?</a:t>
            </a:r>
            <a:endParaRPr lang="en-US" sz="4000" dirty="0"/>
          </a:p>
          <a:p>
            <a:pPr lvl="1"/>
            <a:r>
              <a:rPr lang="en-US" dirty="0"/>
              <a:t>Obtain the forgiveness of sins (through the blood of Jesus) (2:13)</a:t>
            </a:r>
            <a:endParaRPr lang="en-US" sz="3600" dirty="0"/>
          </a:p>
          <a:p>
            <a:pPr lvl="2"/>
            <a:r>
              <a:rPr lang="en-US" sz="2400" dirty="0" smtClean="0"/>
              <a:t>The blood of Jesus redeems us (1 Pet. 1:18-19)</a:t>
            </a:r>
            <a:endParaRPr lang="en-US" sz="3800" dirty="0" smtClean="0"/>
          </a:p>
          <a:p>
            <a:pPr lvl="2"/>
            <a:r>
              <a:rPr lang="en-US" sz="2400" dirty="0" smtClean="0"/>
              <a:t>The blood of Jesus forgives us (Eph. 1:7)</a:t>
            </a:r>
            <a:endParaRPr lang="en-US" sz="3800" dirty="0" smtClean="0"/>
          </a:p>
          <a:p>
            <a:pPr lvl="2"/>
            <a:r>
              <a:rPr lang="en-US" sz="2400" dirty="0" smtClean="0"/>
              <a:t>The </a:t>
            </a:r>
            <a:r>
              <a:rPr lang="en-US" sz="2400" dirty="0"/>
              <a:t>blood of Jesus washes us (Rev. 1:5)</a:t>
            </a:r>
            <a:endParaRPr lang="en-US" sz="3800" dirty="0"/>
          </a:p>
          <a:p>
            <a:pPr lvl="2"/>
            <a:r>
              <a:rPr lang="en-US" sz="2400" dirty="0" smtClean="0"/>
              <a:t>Condition: Only when </a:t>
            </a:r>
            <a:r>
              <a:rPr lang="en-US" sz="2400" dirty="0"/>
              <a:t>we are baptized for that purpose (Acts 2:38; 22:16)</a:t>
            </a:r>
            <a:endParaRPr lang="en-US" sz="3800" dirty="0"/>
          </a:p>
          <a:p>
            <a:pPr lvl="1">
              <a:spcBef>
                <a:spcPts val="1000"/>
              </a:spcBef>
            </a:pPr>
            <a:r>
              <a:rPr lang="en-US" dirty="0"/>
              <a:t>Sustain a relationship with God (through the blood of Jesus) (2:18-22)</a:t>
            </a:r>
            <a:endParaRPr lang="en-US" sz="3600" dirty="0"/>
          </a:p>
          <a:p>
            <a:pPr lvl="2"/>
            <a:r>
              <a:rPr lang="en-US" sz="2400" dirty="0"/>
              <a:t>The blood of Jesus gives us access to God (Eph. 2:18)</a:t>
            </a:r>
            <a:endParaRPr lang="en-US" sz="3800" dirty="0"/>
          </a:p>
          <a:p>
            <a:pPr lvl="2"/>
            <a:r>
              <a:rPr lang="en-US" sz="2400" dirty="0"/>
              <a:t>The blood of Jesus makes us a dwelling place of God (Eph. 2:22)</a:t>
            </a:r>
            <a:endParaRPr lang="en-US" sz="3800" dirty="0"/>
          </a:p>
          <a:p>
            <a:pPr lvl="2"/>
            <a:r>
              <a:rPr lang="en-US" sz="2400" dirty="0"/>
              <a:t>The blood of Jesus continually cleanses us from our sins (1 John 1:7, 9)</a:t>
            </a:r>
            <a:endParaRPr lang="en-US" sz="3800" dirty="0"/>
          </a:p>
          <a:p>
            <a:pPr lvl="2"/>
            <a:r>
              <a:rPr lang="en-US" sz="2400" dirty="0" smtClean="0"/>
              <a:t>Condition: Only when </a:t>
            </a:r>
            <a:r>
              <a:rPr lang="en-US" sz="2400" dirty="0"/>
              <a:t>we faithfully live for that purpose (1 </a:t>
            </a:r>
            <a:r>
              <a:rPr lang="en-US" sz="2400" dirty="0" smtClean="0"/>
              <a:t>John 2:1-3)</a:t>
            </a:r>
            <a:endParaRPr lang="en-US" sz="3800" dirty="0"/>
          </a:p>
          <a:p>
            <a:r>
              <a:rPr lang="en-US" dirty="0"/>
              <a:t>WHERE is this hope exclusively located?</a:t>
            </a:r>
            <a:endParaRPr lang="en-US" sz="4000" dirty="0"/>
          </a:p>
          <a:p>
            <a:pPr lvl="1"/>
            <a:r>
              <a:rPr lang="en-US" dirty="0"/>
              <a:t>“In Christ” (2:13a</a:t>
            </a:r>
            <a:r>
              <a:rPr lang="en-US" dirty="0" smtClean="0"/>
              <a:t>) AND only if “baptized into Christ” (</a:t>
            </a:r>
            <a:r>
              <a:rPr lang="en-US" dirty="0"/>
              <a:t>Rom. 6:3; Gal. 3:27)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1442" y="752420"/>
            <a:ext cx="4846199" cy="468185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F5D5F7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ln w="3175"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“in the world”</a:t>
            </a:r>
            <a:endParaRPr lang="en-US" sz="3200" i="1" dirty="0">
              <a:ln w="3175"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25400" dir="2700000" algn="ctr" rotWithShape="0">
                  <a:schemeClr val="tx1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2256" y="1114070"/>
            <a:ext cx="5464570" cy="719501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F5D5F7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952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</a:rPr>
              <a:t>= NO HOPE!</a:t>
            </a:r>
            <a:endParaRPr lang="en-US" dirty="0">
              <a:ln w="9525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50800" dist="254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1442" y="1783712"/>
            <a:ext cx="4846199" cy="468185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F5D5F7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(Ephesians 2:11-13)</a:t>
            </a:r>
            <a:endParaRPr lang="en-US" sz="240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ctr" rotWithShape="0">
                  <a:schemeClr val="tx1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96" y="-75651"/>
            <a:ext cx="5464570" cy="1152174"/>
          </a:xfrm>
        </p:spPr>
        <p:txBody>
          <a:bodyPr>
            <a:normAutofit/>
          </a:bodyPr>
          <a:lstStyle/>
          <a:p>
            <a:r>
              <a:rPr lang="en-US" dirty="0" smtClean="0">
                <a:ln w="9525"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</a:rPr>
              <a:t>Die Outside of Christ</a:t>
            </a:r>
            <a:endParaRPr lang="en-US" dirty="0">
              <a:ln w="9525"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254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2" y="2313432"/>
            <a:ext cx="8847970" cy="4449507"/>
          </a:xfrm>
        </p:spPr>
        <p:txBody>
          <a:bodyPr>
            <a:normAutofit/>
          </a:bodyPr>
          <a:lstStyle/>
          <a:p>
            <a:r>
              <a:rPr lang="en-US" dirty="0"/>
              <a:t>The world faces death with no hope (1 Thess. 4:13)</a:t>
            </a:r>
            <a:endParaRPr lang="en-US" sz="4000" dirty="0"/>
          </a:p>
          <a:p>
            <a:pPr lvl="1"/>
            <a:r>
              <a:rPr lang="en-US" dirty="0"/>
              <a:t>They have no hope </a:t>
            </a:r>
            <a:r>
              <a:rPr lang="en-US" u="sng" dirty="0"/>
              <a:t>in</a:t>
            </a:r>
            <a:r>
              <a:rPr lang="en-US" dirty="0"/>
              <a:t> death!  They have no hope </a:t>
            </a:r>
            <a:r>
              <a:rPr lang="en-US" u="sng" dirty="0"/>
              <a:t>after</a:t>
            </a:r>
            <a:r>
              <a:rPr lang="en-US" dirty="0"/>
              <a:t> death!</a:t>
            </a:r>
            <a:endParaRPr lang="en-US" sz="3600" dirty="0"/>
          </a:p>
          <a:p>
            <a:r>
              <a:rPr lang="en-US" dirty="0"/>
              <a:t>HOW can I turn “no hope” into “hope”?</a:t>
            </a:r>
            <a:endParaRPr lang="en-US" sz="4000" dirty="0"/>
          </a:p>
          <a:p>
            <a:pPr lvl="1"/>
            <a:r>
              <a:rPr lang="en-US" dirty="0"/>
              <a:t>Attain unto eternal life (Phil. </a:t>
            </a:r>
            <a:r>
              <a:rPr lang="en-US" dirty="0" smtClean="0"/>
              <a:t>3:12-14; 1 Thess. 4:13-17)</a:t>
            </a:r>
            <a:endParaRPr lang="en-US" sz="3600" dirty="0"/>
          </a:p>
          <a:p>
            <a:pPr lvl="2"/>
            <a:r>
              <a:rPr lang="en-US" dirty="0"/>
              <a:t>The blood of Jesus allows us to forget the past and reach for prize </a:t>
            </a:r>
            <a:r>
              <a:rPr lang="en-US" dirty="0" smtClean="0"/>
              <a:t>ahead</a:t>
            </a:r>
            <a:endParaRPr lang="en-US" sz="3000" dirty="0"/>
          </a:p>
          <a:p>
            <a:pPr lvl="2"/>
            <a:r>
              <a:rPr lang="en-US" dirty="0" smtClean="0"/>
              <a:t>Condition: Only when </a:t>
            </a:r>
            <a:r>
              <a:rPr lang="en-US" dirty="0"/>
              <a:t>we are baptized and live as His heirs (Tit. 3:4-7)</a:t>
            </a:r>
            <a:endParaRPr lang="en-US" sz="3000" dirty="0"/>
          </a:p>
          <a:p>
            <a:r>
              <a:rPr lang="en-US" dirty="0"/>
              <a:t>WHERE is this hope exclusively located?</a:t>
            </a:r>
            <a:endParaRPr lang="en-US" sz="4000" dirty="0"/>
          </a:p>
          <a:p>
            <a:pPr lvl="1"/>
            <a:r>
              <a:rPr lang="en-US" dirty="0"/>
              <a:t>“In Jesus” (4:14), “in Christ (4:16</a:t>
            </a:r>
            <a:r>
              <a:rPr lang="en-US" dirty="0" smtClean="0"/>
              <a:t>), “in Christ Jesus” (Phil. 3:14)</a:t>
            </a:r>
            <a:endParaRPr lang="en-US" sz="3600" dirty="0"/>
          </a:p>
          <a:p>
            <a:pPr lvl="1"/>
            <a:r>
              <a:rPr lang="en-US" dirty="0" smtClean="0"/>
              <a:t>AND only if “baptized </a:t>
            </a:r>
            <a:r>
              <a:rPr lang="en-US" dirty="0"/>
              <a:t>into Christ” (Rom. 6:3; Gal. 3:27)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1442" y="752420"/>
            <a:ext cx="4846199" cy="468185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F5D5F7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ln w="3175"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“in the world”</a:t>
            </a:r>
            <a:endParaRPr lang="en-US" sz="3200" i="1" dirty="0">
              <a:ln w="3175"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25400" dir="2700000" algn="ctr" rotWithShape="0">
                  <a:schemeClr val="tx1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2256" y="1114070"/>
            <a:ext cx="5464570" cy="719501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F5D5F7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952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</a:rPr>
              <a:t>= NO HOPE!</a:t>
            </a:r>
            <a:endParaRPr lang="en-US" dirty="0">
              <a:ln w="9525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50800" dist="254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1442" y="1783712"/>
            <a:ext cx="4846199" cy="468185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F5D5F7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(1 Thessalonians 4:13-17)</a:t>
            </a:r>
            <a:endParaRPr lang="en-US" sz="240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ctr" rotWithShape="0">
                  <a:schemeClr val="tx1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6" y="4854"/>
            <a:ext cx="5464570" cy="1152174"/>
          </a:xfrm>
        </p:spPr>
        <p:txBody>
          <a:bodyPr>
            <a:normAutofit/>
          </a:bodyPr>
          <a:lstStyle/>
          <a:p>
            <a:r>
              <a:rPr lang="en-US" dirty="0" smtClean="0">
                <a:ln w="9525"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</a:rPr>
              <a:t>Are You “In Christ”?</a:t>
            </a:r>
            <a:endParaRPr lang="en-US" dirty="0">
              <a:ln w="9525"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254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2" y="2313432"/>
            <a:ext cx="8847970" cy="4449507"/>
          </a:xfrm>
        </p:spPr>
        <p:txBody>
          <a:bodyPr>
            <a:normAutofit/>
          </a:bodyPr>
          <a:lstStyle/>
          <a:p>
            <a:r>
              <a:rPr lang="en-US" dirty="0"/>
              <a:t>Believe Jesus is God’s Son – John 8:24</a:t>
            </a:r>
          </a:p>
          <a:p>
            <a:r>
              <a:rPr lang="en-US" dirty="0"/>
              <a:t>Repent of your sins and turn to God – Luke 13:3</a:t>
            </a:r>
          </a:p>
          <a:p>
            <a:r>
              <a:rPr lang="en-US" dirty="0"/>
              <a:t>Confess your faith in Jesus – Matthew 10:32</a:t>
            </a:r>
          </a:p>
          <a:p>
            <a:r>
              <a:rPr lang="en-US" dirty="0"/>
              <a:t>Be immersed into Christ – </a:t>
            </a:r>
            <a:r>
              <a:rPr lang="en-US" dirty="0" smtClean="0"/>
              <a:t>Galatians 3:27</a:t>
            </a:r>
            <a:endParaRPr lang="en-US" dirty="0"/>
          </a:p>
          <a:p>
            <a:pPr lvl="1"/>
            <a:r>
              <a:rPr lang="en-US" dirty="0"/>
              <a:t>God will forgive you of all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enroll you in heaven – Hebrews 12:23</a:t>
            </a:r>
          </a:p>
          <a:p>
            <a:r>
              <a:rPr lang="en-US" dirty="0"/>
              <a:t>Faithfully walk </a:t>
            </a:r>
            <a:r>
              <a:rPr lang="en-US" dirty="0" smtClean="0"/>
              <a:t>in Christ each </a:t>
            </a:r>
            <a:r>
              <a:rPr lang="en-US" dirty="0"/>
              <a:t>day – 1 John 1:7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43" y="899646"/>
            <a:ext cx="5641596" cy="719501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F5D5F7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952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</a:rPr>
              <a:t>Do You Have His Hope?</a:t>
            </a:r>
            <a:endParaRPr lang="en-US" dirty="0">
              <a:ln w="9525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50800" dist="254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1442" y="1702235"/>
            <a:ext cx="4846199" cy="468185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F5D5F7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(Colossians 1:27)</a:t>
            </a:r>
            <a:endParaRPr lang="en-US" sz="240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ctr" rotWithShape="0">
                  <a:schemeClr val="tx1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6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152"/>
            <a:ext cx="5255581" cy="2148773"/>
          </a:xfrm>
        </p:spPr>
        <p:txBody>
          <a:bodyPr>
            <a:normAutofit/>
          </a:bodyPr>
          <a:lstStyle/>
          <a:p>
            <a:r>
              <a:rPr lang="en-US" sz="4600" dirty="0" smtClean="0"/>
              <a:t>Is the Peace of God Ruling in Your Heart Today?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334827"/>
            <a:ext cx="8927869" cy="4523173"/>
          </a:xfrm>
        </p:spPr>
        <p:txBody>
          <a:bodyPr>
            <a:normAutofit/>
          </a:bodyPr>
          <a:lstStyle/>
          <a:p>
            <a:r>
              <a:rPr lang="en-US" dirty="0" smtClean="0"/>
              <a:t>Believe Jesus is God’s Son – John 8:24</a:t>
            </a:r>
          </a:p>
          <a:p>
            <a:r>
              <a:rPr lang="en-US" dirty="0" smtClean="0"/>
              <a:t>Repent of your sins and turn to God – Luke 13:3</a:t>
            </a:r>
          </a:p>
          <a:p>
            <a:r>
              <a:rPr lang="en-US" dirty="0" smtClean="0"/>
              <a:t>Confess your faith in Jesus – Matthew 10:32</a:t>
            </a:r>
          </a:p>
          <a:p>
            <a:r>
              <a:rPr lang="en-US" dirty="0" smtClean="0"/>
              <a:t>Be immersed into Christ – Mark 16:16</a:t>
            </a:r>
          </a:p>
          <a:p>
            <a:pPr lvl="1"/>
            <a:r>
              <a:rPr lang="en-US" dirty="0" smtClean="0">
                <a:solidFill>
                  <a:srgbClr val="F5D5F7"/>
                </a:solidFill>
              </a:rPr>
              <a:t>God will forgive you of all sins – Acts 2:38</a:t>
            </a:r>
          </a:p>
          <a:p>
            <a:pPr lvl="1"/>
            <a:r>
              <a:rPr lang="en-US" dirty="0" smtClean="0">
                <a:solidFill>
                  <a:srgbClr val="F5D5F7"/>
                </a:solidFill>
              </a:rPr>
              <a:t>God will add you to His church – Acts 2:47</a:t>
            </a:r>
          </a:p>
          <a:p>
            <a:pPr lvl="1"/>
            <a:r>
              <a:rPr lang="en-US" dirty="0" smtClean="0">
                <a:solidFill>
                  <a:srgbClr val="F5D5F7"/>
                </a:solidFill>
              </a:rPr>
              <a:t>God will enroll you in heaven – Hebrews 12:23</a:t>
            </a:r>
          </a:p>
          <a:p>
            <a:r>
              <a:rPr lang="en-US" dirty="0" smtClean="0"/>
              <a:t>Faithfully walk with Him each day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30880782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2962</TotalTime>
  <Words>548</Words>
  <Application>Microsoft Office PowerPoint</Application>
  <PresentationFormat>On-screen Show (4:3)</PresentationFormat>
  <Paragraphs>53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 Antiqua</vt:lpstr>
      <vt:lpstr>Calibri</vt:lpstr>
      <vt:lpstr>Calibri Light</vt:lpstr>
      <vt:lpstr>Times New Roman</vt:lpstr>
      <vt:lpstr>Office Theme</vt:lpstr>
      <vt:lpstr>PowerPoint Presentation</vt:lpstr>
      <vt:lpstr>Live Outside of Christ</vt:lpstr>
      <vt:lpstr>Die Outside of Christ</vt:lpstr>
      <vt:lpstr>Are You “In Christ”?</vt:lpstr>
      <vt:lpstr>Is the Peace of God Ruling in Your Heart Today?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49</cp:revision>
  <dcterms:created xsi:type="dcterms:W3CDTF">2017-02-10T16:44:53Z</dcterms:created>
  <dcterms:modified xsi:type="dcterms:W3CDTF">2017-09-03T12:41:18Z</dcterms:modified>
</cp:coreProperties>
</file>