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5F7"/>
    <a:srgbClr val="FFFE90"/>
    <a:srgbClr val="F3CAF6"/>
    <a:srgbClr val="F2C7F5"/>
    <a:srgbClr val="EBA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7F7F2-D8D8-4421-94F6-1A7B67B76D1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22EF-DA5C-4422-AE57-DE1FB44E8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22EF-DA5C-4422-AE57-DE1FB44E83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8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6152"/>
            <a:ext cx="5093855" cy="1922673"/>
          </a:xfrm>
          <a:noFill/>
          <a:effectLst>
            <a:softEdge rad="63500"/>
          </a:effectLst>
        </p:spPr>
        <p:txBody>
          <a:bodyPr/>
          <a:lstStyle>
            <a:lvl1pPr algn="ctr">
              <a:defRPr b="1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206171"/>
            <a:ext cx="8927869" cy="46518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1164788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562226"/>
            <a:ext cx="8927869" cy="42957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7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33DD-79E5-4C4E-8B5E-131A97BF0CFC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580C-EB00-4C58-9AEF-0D7FDA15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6" y="66397"/>
            <a:ext cx="5093855" cy="1417848"/>
          </a:xfrm>
        </p:spPr>
        <p:txBody>
          <a:bodyPr>
            <a:normAutofit/>
          </a:bodyPr>
          <a:lstStyle/>
          <a:p>
            <a:r>
              <a:rPr lang="en-US" dirty="0" smtClean="0"/>
              <a:t>The AVENUE of</a:t>
            </a:r>
            <a:br>
              <a:rPr lang="en-US" dirty="0" smtClean="0"/>
            </a:br>
            <a:r>
              <a:rPr lang="en-US" dirty="0" smtClean="0"/>
              <a:t>God’s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822713"/>
            <a:ext cx="8927869" cy="4035288"/>
          </a:xfrm>
        </p:spPr>
        <p:txBody>
          <a:bodyPr>
            <a:normAutofit/>
          </a:bodyPr>
          <a:lstStyle/>
          <a:p>
            <a:r>
              <a:rPr lang="en-US" dirty="0" smtClean="0"/>
              <a:t>True </a:t>
            </a:r>
            <a:r>
              <a:rPr lang="en-US" dirty="0"/>
              <a:t>peace comes only “through” Jesus Christ and His cross (5:8-21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Jesus</a:t>
            </a:r>
            <a:r>
              <a:rPr lang="en-US" dirty="0"/>
              <a:t>’ peace is not from or likened to the world’s peace (John 14:27)</a:t>
            </a:r>
          </a:p>
          <a:p>
            <a:r>
              <a:rPr lang="en-US" dirty="0" smtClean="0"/>
              <a:t>Jesus</a:t>
            </a:r>
            <a:r>
              <a:rPr lang="en-US" dirty="0"/>
              <a:t>’ peace is independent of worldly circumstance (John 16:33)</a:t>
            </a:r>
          </a:p>
          <a:p>
            <a:r>
              <a:rPr lang="en-US" dirty="0" smtClean="0"/>
              <a:t>Jesus </a:t>
            </a:r>
            <a:r>
              <a:rPr lang="en-US" dirty="0"/>
              <a:t>truly is the “Prince of Peace” (Isa. 9:6)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131" y="1311718"/>
            <a:ext cx="4846199" cy="141784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FFFE9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“through our Lord Jesus Christ” (5:1)</a:t>
            </a:r>
            <a:endParaRPr lang="en-US" sz="3600" i="1" dirty="0">
              <a:solidFill>
                <a:srgbClr val="FFFE9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6" y="66397"/>
            <a:ext cx="5093855" cy="1417848"/>
          </a:xfrm>
        </p:spPr>
        <p:txBody>
          <a:bodyPr>
            <a:normAutofit/>
          </a:bodyPr>
          <a:lstStyle/>
          <a:p>
            <a:r>
              <a:rPr lang="en-US" dirty="0" smtClean="0"/>
              <a:t>The BESTOWAL of</a:t>
            </a:r>
            <a:br>
              <a:rPr lang="en-US" dirty="0" smtClean="0"/>
            </a:br>
            <a:r>
              <a:rPr lang="en-US" dirty="0" smtClean="0"/>
              <a:t>God’s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822713"/>
            <a:ext cx="8927869" cy="4035288"/>
          </a:xfrm>
        </p:spPr>
        <p:txBody>
          <a:bodyPr>
            <a:normAutofit/>
          </a:bodyPr>
          <a:lstStyle/>
          <a:p>
            <a:r>
              <a:rPr lang="en-US" dirty="0" smtClean="0"/>
              <a:t>Justification </a:t>
            </a:r>
            <a:r>
              <a:rPr lang="en-US" dirty="0"/>
              <a:t>is a legal/judicial term</a:t>
            </a:r>
          </a:p>
          <a:p>
            <a:pPr lvl="1"/>
            <a:r>
              <a:rPr lang="en-US" sz="2600" dirty="0" smtClean="0"/>
              <a:t>Sin = transgressing </a:t>
            </a:r>
            <a:r>
              <a:rPr lang="en-US" sz="2600" dirty="0"/>
              <a:t>the law (1 John 3:4) </a:t>
            </a:r>
            <a:endParaRPr lang="en-US" sz="2600" dirty="0" smtClean="0"/>
          </a:p>
          <a:p>
            <a:pPr lvl="1"/>
            <a:r>
              <a:rPr lang="en-US" sz="2600" dirty="0" smtClean="0"/>
              <a:t>Transgressing </a:t>
            </a:r>
            <a:r>
              <a:rPr lang="en-US" sz="2600" dirty="0" smtClean="0">
                <a:sym typeface="Wingdings" panose="05000000000000000000" pitchFamily="2" charset="2"/>
              </a:rPr>
              <a:t> guilty &amp; </a:t>
            </a:r>
            <a:r>
              <a:rPr lang="en-US" sz="2600" dirty="0" smtClean="0"/>
              <a:t>deserving </a:t>
            </a:r>
            <a:r>
              <a:rPr lang="en-US" sz="2600" dirty="0"/>
              <a:t>of </a:t>
            </a:r>
            <a:r>
              <a:rPr lang="en-US" sz="2600" dirty="0" smtClean="0"/>
              <a:t>death (Rom</a:t>
            </a:r>
            <a:r>
              <a:rPr lang="en-US" sz="2600" dirty="0"/>
              <a:t>. 6:23)</a:t>
            </a:r>
          </a:p>
          <a:p>
            <a:pPr lvl="1"/>
            <a:r>
              <a:rPr lang="en-US" sz="2600" dirty="0" smtClean="0"/>
              <a:t>By God’s grace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/>
              <a:t>can </a:t>
            </a:r>
            <a:r>
              <a:rPr lang="en-US" sz="2600" dirty="0"/>
              <a:t>be free from that guilt </a:t>
            </a:r>
            <a:r>
              <a:rPr lang="en-US" sz="2600" dirty="0" smtClean="0"/>
              <a:t>(</a:t>
            </a:r>
            <a:r>
              <a:rPr lang="en-US" sz="2600" dirty="0"/>
              <a:t>Rom. </a:t>
            </a:r>
            <a:r>
              <a:rPr lang="en-US" sz="2600" dirty="0" smtClean="0"/>
              <a:t>3:23-26</a:t>
            </a:r>
            <a:r>
              <a:rPr lang="en-US" sz="2600" dirty="0"/>
              <a:t>)</a:t>
            </a:r>
          </a:p>
          <a:p>
            <a:pPr lvl="1"/>
            <a:r>
              <a:rPr lang="en-US" sz="2600" dirty="0" smtClean="0"/>
              <a:t>Pronounced “justified” (i.e., “Not guilty” &amp; free from sin):</a:t>
            </a:r>
          </a:p>
          <a:p>
            <a:pPr marL="857250" lvl="2"/>
            <a:r>
              <a:rPr lang="en-US" sz="2600" dirty="0" smtClean="0"/>
              <a:t>Upon “faith” (Rom. 3:22, 25, 26)</a:t>
            </a:r>
          </a:p>
          <a:p>
            <a:pPr marL="857250" lvl="2"/>
            <a:r>
              <a:rPr lang="en-US" sz="2600" dirty="0" smtClean="0"/>
              <a:t>That “obeys” Christ’s pattern of teaching (6:17-18, 3-4)</a:t>
            </a:r>
            <a:endParaRPr lang="en-US" sz="2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131" y="1311718"/>
            <a:ext cx="4846199" cy="141784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FFFE9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“having been justified by faith” (5:1)</a:t>
            </a:r>
            <a:endParaRPr lang="en-US" sz="3600" i="1" dirty="0">
              <a:solidFill>
                <a:srgbClr val="FFFE9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786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6" y="66397"/>
            <a:ext cx="5093855" cy="1417848"/>
          </a:xfrm>
        </p:spPr>
        <p:txBody>
          <a:bodyPr>
            <a:normAutofit/>
          </a:bodyPr>
          <a:lstStyle/>
          <a:p>
            <a:r>
              <a:rPr lang="en-US" dirty="0" smtClean="0"/>
              <a:t>The BESTOWAL of</a:t>
            </a:r>
            <a:br>
              <a:rPr lang="en-US" dirty="0" smtClean="0"/>
            </a:br>
            <a:r>
              <a:rPr lang="en-US" dirty="0" smtClean="0"/>
              <a:t>God’s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822713"/>
            <a:ext cx="8927869" cy="4035288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you are a </a:t>
            </a:r>
            <a:r>
              <a:rPr lang="en-US" dirty="0" smtClean="0"/>
              <a:t>New Testament </a:t>
            </a:r>
            <a:r>
              <a:rPr lang="en-US" dirty="0"/>
              <a:t>Christian: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no longer bear the guilt of </a:t>
            </a:r>
            <a:r>
              <a:rPr lang="en-US" dirty="0" smtClean="0"/>
              <a:t>ANY sin</a:t>
            </a:r>
            <a:r>
              <a:rPr lang="en-US" dirty="0"/>
              <a:t>!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has forgiven you of ALL past sins!</a:t>
            </a:r>
          </a:p>
          <a:p>
            <a:pPr lvl="1"/>
            <a:r>
              <a:rPr lang="en-US" dirty="0" smtClean="0"/>
              <a:t>God remembers your sins no more (</a:t>
            </a:r>
            <a:r>
              <a:rPr lang="en-US" dirty="0"/>
              <a:t>Heb. 8:12)!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“have peace with God”!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131" y="1311718"/>
            <a:ext cx="4846199" cy="141784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FFFE9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“having been justified by faith” (5:1)</a:t>
            </a:r>
            <a:endParaRPr lang="en-US" sz="3600" i="1" dirty="0">
              <a:solidFill>
                <a:srgbClr val="FFFE9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6" y="66397"/>
            <a:ext cx="5093855" cy="1417848"/>
          </a:xfrm>
        </p:spPr>
        <p:txBody>
          <a:bodyPr>
            <a:normAutofit/>
          </a:bodyPr>
          <a:lstStyle/>
          <a:p>
            <a:r>
              <a:rPr lang="en-US" dirty="0" smtClean="0"/>
              <a:t>The CONSTANCY of</a:t>
            </a:r>
            <a:br>
              <a:rPr lang="en-US" dirty="0" smtClean="0"/>
            </a:br>
            <a:r>
              <a:rPr lang="en-US" dirty="0" smtClean="0"/>
              <a:t>God’s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822713"/>
            <a:ext cx="8927869" cy="4035288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/>
              <a:t>faithful living, we have continual and abiding access:</a:t>
            </a:r>
          </a:p>
          <a:p>
            <a:pPr lvl="1"/>
            <a:r>
              <a:rPr lang="en-US" sz="2500" dirty="0" smtClean="0"/>
              <a:t>To </a:t>
            </a:r>
            <a:r>
              <a:rPr lang="en-US" sz="2500" dirty="0"/>
              <a:t>God Himself (Eph. 2:18; 3:12)</a:t>
            </a:r>
          </a:p>
          <a:p>
            <a:pPr lvl="1"/>
            <a:r>
              <a:rPr lang="en-US" sz="2500" dirty="0" smtClean="0"/>
              <a:t>To </a:t>
            </a:r>
            <a:r>
              <a:rPr lang="en-US" sz="2500" dirty="0"/>
              <a:t>His throne (Heb. 4:14)</a:t>
            </a:r>
          </a:p>
          <a:p>
            <a:pPr lvl="1"/>
            <a:r>
              <a:rPr lang="en-US" sz="2500" dirty="0" smtClean="0"/>
              <a:t>To </a:t>
            </a:r>
            <a:r>
              <a:rPr lang="en-US" sz="2500" dirty="0"/>
              <a:t>His continual grace and forgiveness (Rom. 5:2; cf. 1 </a:t>
            </a:r>
            <a:r>
              <a:rPr lang="en-US" sz="2500" dirty="0" smtClean="0"/>
              <a:t>Jn. </a:t>
            </a:r>
            <a:r>
              <a:rPr lang="en-US" sz="2500" dirty="0"/>
              <a:t>1:7)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131" y="1311718"/>
            <a:ext cx="4846199" cy="1417848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 w="19050">
                  <a:solidFill>
                    <a:schemeClr val="bg1"/>
                  </a:solidFill>
                </a:ln>
                <a:solidFill>
                  <a:srgbClr val="F5D5F7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i="1" dirty="0" smtClean="0">
                <a:solidFill>
                  <a:srgbClr val="FFFE9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“we have access…</a:t>
            </a:r>
            <a:br>
              <a:rPr lang="en-US" sz="3600" i="1" dirty="0" smtClean="0">
                <a:solidFill>
                  <a:srgbClr val="FFFE9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3600" i="1" dirty="0" smtClean="0">
                <a:solidFill>
                  <a:srgbClr val="FFFE9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into this grace” (5:2)</a:t>
            </a:r>
            <a:endParaRPr lang="en-US" sz="3600" i="1" dirty="0">
              <a:solidFill>
                <a:srgbClr val="FFFE9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49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152"/>
            <a:ext cx="5255581" cy="2148773"/>
          </a:xfrm>
        </p:spPr>
        <p:txBody>
          <a:bodyPr>
            <a:normAutofit/>
          </a:bodyPr>
          <a:lstStyle/>
          <a:p>
            <a:r>
              <a:rPr lang="en-US" sz="4600" dirty="0" smtClean="0"/>
              <a:t>Is the Peace of God Ruling in Your Heart Today?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2334827"/>
            <a:ext cx="8927869" cy="4523173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Mark 16:16</a:t>
            </a:r>
          </a:p>
          <a:p>
            <a:pPr lvl="1"/>
            <a:r>
              <a:rPr lang="en-US" dirty="0" smtClean="0">
                <a:solidFill>
                  <a:srgbClr val="F5D5F7"/>
                </a:solidFill>
              </a:rPr>
              <a:t>God will forgive you of all sins – Acts 2:38</a:t>
            </a:r>
          </a:p>
          <a:p>
            <a:pPr lvl="1"/>
            <a:r>
              <a:rPr lang="en-US" dirty="0" smtClean="0">
                <a:solidFill>
                  <a:srgbClr val="F5D5F7"/>
                </a:solidFill>
              </a:rPr>
              <a:t>God will add you to His church – Acts 2:47</a:t>
            </a:r>
          </a:p>
          <a:p>
            <a:pPr lvl="1"/>
            <a:r>
              <a:rPr lang="en-US" dirty="0" smtClean="0">
                <a:solidFill>
                  <a:srgbClr val="F5D5F7"/>
                </a:solidFill>
              </a:rPr>
              <a:t>God will enroll you in heaven – Hebrews 12:23</a:t>
            </a:r>
          </a:p>
          <a:p>
            <a:r>
              <a:rPr lang="en-US" dirty="0" smtClean="0"/>
              <a:t>Faithfully walk with Him each day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088078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</TotalTime>
  <Words>365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The AVENUE of God’s Peace</vt:lpstr>
      <vt:lpstr>The BESTOWAL of God’s Peace</vt:lpstr>
      <vt:lpstr>The BESTOWAL of God’s Peace</vt:lpstr>
      <vt:lpstr>The CONSTANCY of God’s Peace</vt:lpstr>
      <vt:lpstr>Is the Peace of God Ruling in Your Heart Today?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39</cp:revision>
  <dcterms:created xsi:type="dcterms:W3CDTF">2017-02-10T16:44:53Z</dcterms:created>
  <dcterms:modified xsi:type="dcterms:W3CDTF">2017-07-09T12:41:13Z</dcterms:modified>
</cp:coreProperties>
</file>