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723" r:id="rId3"/>
    <p:sldId id="975" r:id="rId4"/>
    <p:sldId id="1000" r:id="rId5"/>
    <p:sldId id="1003" r:id="rId6"/>
    <p:sldId id="1010" r:id="rId7"/>
    <p:sldId id="1012" r:id="rId8"/>
    <p:sldId id="904" r:id="rId9"/>
    <p:sldId id="982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>
      <p:cViewPr varScale="1">
        <p:scale>
          <a:sx n="97" d="100"/>
          <a:sy n="97" d="100"/>
        </p:scale>
        <p:origin x="154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633" y="1187480"/>
            <a:ext cx="8450733" cy="255002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200" b="1" dirty="0" smtClean="0"/>
              <a:t>Finding Peace in the One Body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 smtClean="0"/>
              <a:t>Eph. </a:t>
            </a:r>
            <a:r>
              <a:rPr lang="en-US" sz="3600" b="1" smtClean="0"/>
              <a:t>2:13-17</a:t>
            </a:r>
            <a:endParaRPr lang="en-US" sz="36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8178" y="674889"/>
            <a:ext cx="82965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This Year’s Theme:  </a:t>
            </a:r>
            <a:r>
              <a:rPr lang="en-US" sz="4000" b="1" i="1" dirty="0" smtClean="0">
                <a:solidFill>
                  <a:schemeClr val="bg1"/>
                </a:solidFill>
              </a:rPr>
              <a:t>At His Cross</a:t>
            </a:r>
          </a:p>
          <a:p>
            <a:pPr algn="ctr"/>
            <a:endParaRPr lang="en-US" sz="40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July’s </a:t>
            </a:r>
            <a:r>
              <a:rPr lang="en-US" sz="4000" b="1" dirty="0">
                <a:solidFill>
                  <a:schemeClr val="bg1"/>
                </a:solidFill>
              </a:rPr>
              <a:t>T</a:t>
            </a:r>
            <a:r>
              <a:rPr lang="en-US" sz="4000" b="1" dirty="0" smtClean="0">
                <a:solidFill>
                  <a:schemeClr val="bg1"/>
                </a:solidFill>
              </a:rPr>
              <a:t>heme:  </a:t>
            </a:r>
            <a:r>
              <a:rPr lang="en-US" sz="4000" b="1" i="1" dirty="0" smtClean="0">
                <a:solidFill>
                  <a:schemeClr val="bg1"/>
                </a:solidFill>
              </a:rPr>
              <a:t>I Find Peace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65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938" y="405485"/>
            <a:ext cx="82965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13  </a:t>
            </a:r>
            <a:r>
              <a:rPr lang="en-US" sz="2600" b="1" dirty="0">
                <a:solidFill>
                  <a:schemeClr val="bg1"/>
                </a:solidFill>
              </a:rPr>
              <a:t>But now in Christ Jesus you who once were far off have been brought near by the blood of Christ.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14  </a:t>
            </a:r>
            <a:r>
              <a:rPr lang="en-US" sz="2600" b="1" dirty="0">
                <a:solidFill>
                  <a:srgbClr val="FFFF00"/>
                </a:solidFill>
              </a:rPr>
              <a:t>For He Himself is our peace</a:t>
            </a:r>
            <a:r>
              <a:rPr lang="en-US" sz="2600" b="1" dirty="0">
                <a:solidFill>
                  <a:schemeClr val="bg1"/>
                </a:solidFill>
              </a:rPr>
              <a:t>, who has made both one, and has broken down the middle wall of separation,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15  </a:t>
            </a:r>
            <a:r>
              <a:rPr lang="en-US" sz="2600" b="1" dirty="0">
                <a:solidFill>
                  <a:schemeClr val="bg1"/>
                </a:solidFill>
              </a:rPr>
              <a:t>having abolished in His flesh the enmity, that is, the law of commandments contained in ordinances, so as to create in Himself one new man from the two</a:t>
            </a:r>
            <a:r>
              <a:rPr lang="en-US" sz="2600" b="1" dirty="0">
                <a:solidFill>
                  <a:srgbClr val="FFFF00"/>
                </a:solidFill>
              </a:rPr>
              <a:t>, thus making peace,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16  </a:t>
            </a:r>
            <a:r>
              <a:rPr lang="en-US" sz="2600" b="1" dirty="0">
                <a:solidFill>
                  <a:schemeClr val="bg1"/>
                </a:solidFill>
              </a:rPr>
              <a:t>and that He might </a:t>
            </a:r>
            <a:r>
              <a:rPr lang="en-US" sz="2600" b="1" dirty="0">
                <a:solidFill>
                  <a:srgbClr val="FFFF00"/>
                </a:solidFill>
              </a:rPr>
              <a:t>reconcile them both to God in one body</a:t>
            </a:r>
            <a:r>
              <a:rPr lang="en-US" sz="2600" b="1" dirty="0">
                <a:solidFill>
                  <a:schemeClr val="bg1"/>
                </a:solidFill>
              </a:rPr>
              <a:t> through the cross, thereby putting to death the enmity.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17  </a:t>
            </a:r>
            <a:r>
              <a:rPr lang="en-US" sz="2600" b="1" dirty="0">
                <a:solidFill>
                  <a:schemeClr val="bg1"/>
                </a:solidFill>
              </a:rPr>
              <a:t>And </a:t>
            </a:r>
            <a:r>
              <a:rPr lang="en-US" sz="2600" b="1" dirty="0">
                <a:solidFill>
                  <a:srgbClr val="FFFF00"/>
                </a:solidFill>
              </a:rPr>
              <a:t>He came and preached peace </a:t>
            </a:r>
            <a:r>
              <a:rPr lang="en-US" sz="2600" b="1" dirty="0">
                <a:solidFill>
                  <a:schemeClr val="bg1"/>
                </a:solidFill>
              </a:rPr>
              <a:t>to you who were afar off and to those who were near. </a:t>
            </a:r>
            <a:endParaRPr lang="en-US" sz="26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600" b="1" dirty="0">
                <a:solidFill>
                  <a:schemeClr val="bg1"/>
                </a:solidFill>
              </a:rPr>
              <a:t>	</a:t>
            </a:r>
            <a:r>
              <a:rPr lang="en-US" sz="2600" b="1" dirty="0" smtClean="0">
                <a:solidFill>
                  <a:schemeClr val="bg1"/>
                </a:solidFill>
              </a:rPr>
              <a:t>				Eph. 2:13-17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4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77019"/>
            <a:ext cx="829655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First Century World of the Prince of Peace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He came as the Prince of Peace—Isa. 9:7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At His birth  “On earth peace, goodwill…” Luke 2:14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peace is not worldly peace—John 14:27; 16:33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need for two kinds of peace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All true peace comes from God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Personal peace, freedom from anxiety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Peace with others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There is no respect of persons with God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All have sinned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Christ died for all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The cross removes self—self denial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The ground is level at the foot of the cross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lvl="1" algn="just"/>
            <a:r>
              <a:rPr lang="en-US" sz="2800" b="1" dirty="0" smtClean="0">
                <a:solidFill>
                  <a:schemeClr val="bg1"/>
                </a:solidFill>
              </a:rPr>
              <a:t>That peace found in the one body, the church</a:t>
            </a:r>
          </a:p>
          <a:p>
            <a:pPr lvl="1" algn="just"/>
            <a:r>
              <a:rPr lang="en-US" sz="2800" b="1" dirty="0" smtClean="0">
                <a:solidFill>
                  <a:schemeClr val="bg1"/>
                </a:solidFill>
              </a:rPr>
              <a:t>A common greeting of the early Christians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62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77019"/>
            <a:ext cx="829655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A Common Greeting of Early Christians</a:t>
            </a:r>
          </a:p>
          <a:p>
            <a:r>
              <a:rPr lang="x-none" sz="2000" b="1" dirty="0" smtClean="0">
                <a:solidFill>
                  <a:schemeClr val="bg1"/>
                </a:solidFill>
              </a:rPr>
              <a:t>Rom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r>
              <a:rPr lang="x-none" sz="2000" b="1" dirty="0" smtClean="0">
                <a:solidFill>
                  <a:schemeClr val="bg1"/>
                </a:solidFill>
              </a:rPr>
              <a:t> 1:7  Grace </a:t>
            </a:r>
            <a:r>
              <a:rPr lang="x-none" sz="2000" b="1" dirty="0">
                <a:solidFill>
                  <a:schemeClr val="bg1"/>
                </a:solidFill>
              </a:rPr>
              <a:t>to you and peace from God our Father and the Lord Jesus Christ. 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x-none" sz="2000" b="1" dirty="0" smtClean="0">
                <a:solidFill>
                  <a:schemeClr val="bg1"/>
                </a:solidFill>
              </a:rPr>
              <a:t>1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x-none" sz="2000" b="1" dirty="0" smtClean="0">
                <a:solidFill>
                  <a:schemeClr val="bg1"/>
                </a:solidFill>
              </a:rPr>
              <a:t>Co</a:t>
            </a:r>
            <a:r>
              <a:rPr lang="en-US" sz="2000" b="1" dirty="0" smtClean="0">
                <a:solidFill>
                  <a:schemeClr val="bg1"/>
                </a:solidFill>
              </a:rPr>
              <a:t>r.</a:t>
            </a:r>
            <a:r>
              <a:rPr lang="x-none" sz="2000" b="1" dirty="0" smtClean="0">
                <a:solidFill>
                  <a:schemeClr val="bg1"/>
                </a:solidFill>
              </a:rPr>
              <a:t> 1:3  </a:t>
            </a:r>
            <a:r>
              <a:rPr lang="x-none" sz="2000" b="1" dirty="0">
                <a:solidFill>
                  <a:schemeClr val="bg1"/>
                </a:solidFill>
              </a:rPr>
              <a:t>Grace to you and peace from God our Father and the Lord Jesus Christ. 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x-none" sz="2000" b="1" dirty="0" smtClean="0">
                <a:solidFill>
                  <a:schemeClr val="bg1"/>
                </a:solidFill>
              </a:rPr>
              <a:t>2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x-none" sz="2000" b="1" dirty="0" smtClean="0">
                <a:solidFill>
                  <a:schemeClr val="bg1"/>
                </a:solidFill>
              </a:rPr>
              <a:t>Co</a:t>
            </a:r>
            <a:r>
              <a:rPr lang="en-US" sz="2000" b="1" dirty="0" smtClean="0">
                <a:solidFill>
                  <a:schemeClr val="bg1"/>
                </a:solidFill>
              </a:rPr>
              <a:t>r.</a:t>
            </a:r>
            <a:r>
              <a:rPr lang="x-none" sz="2000" b="1" dirty="0" smtClean="0">
                <a:solidFill>
                  <a:schemeClr val="bg1"/>
                </a:solidFill>
              </a:rPr>
              <a:t> 1:2  </a:t>
            </a:r>
            <a:r>
              <a:rPr lang="x-none" sz="2000" b="1" dirty="0">
                <a:solidFill>
                  <a:schemeClr val="bg1"/>
                </a:solidFill>
              </a:rPr>
              <a:t>Grace to you and peace from God our Father and the Lord Jesus Christ.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Gal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r>
              <a:rPr lang="x-none" sz="2000" b="1" dirty="0" smtClean="0">
                <a:solidFill>
                  <a:schemeClr val="bg1"/>
                </a:solidFill>
              </a:rPr>
              <a:t> 1:3  </a:t>
            </a:r>
            <a:r>
              <a:rPr lang="x-none" sz="2000" b="1" dirty="0">
                <a:solidFill>
                  <a:schemeClr val="bg1"/>
                </a:solidFill>
              </a:rPr>
              <a:t>Grace to you and peace from God the Father and our Lord Jesus Christ,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Eph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r>
              <a:rPr lang="x-none" sz="2000" b="1" dirty="0" smtClean="0">
                <a:solidFill>
                  <a:schemeClr val="bg1"/>
                </a:solidFill>
              </a:rPr>
              <a:t> 1:2  </a:t>
            </a:r>
            <a:r>
              <a:rPr lang="x-none" sz="2000" b="1" dirty="0">
                <a:solidFill>
                  <a:schemeClr val="bg1"/>
                </a:solidFill>
              </a:rPr>
              <a:t>Grace to you and peace from God our Father and the Lord Jesus Christ.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Ph</a:t>
            </a:r>
            <a:r>
              <a:rPr lang="en-US" sz="2000" b="1" dirty="0" err="1" smtClean="0">
                <a:solidFill>
                  <a:schemeClr val="bg1"/>
                </a:solidFill>
              </a:rPr>
              <a:t>il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r>
              <a:rPr lang="x-none" sz="2000" b="1" dirty="0" smtClean="0">
                <a:solidFill>
                  <a:schemeClr val="bg1"/>
                </a:solidFill>
              </a:rPr>
              <a:t> 1:2  </a:t>
            </a:r>
            <a:r>
              <a:rPr lang="x-none" sz="2000" b="1" dirty="0">
                <a:solidFill>
                  <a:schemeClr val="bg1"/>
                </a:solidFill>
              </a:rPr>
              <a:t>Grace to you and peace from God our Father and the Lord Jesus Christ.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Col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r>
              <a:rPr lang="x-none" sz="2000" b="1" dirty="0" smtClean="0">
                <a:solidFill>
                  <a:schemeClr val="bg1"/>
                </a:solidFill>
              </a:rPr>
              <a:t> 1:2  </a:t>
            </a:r>
            <a:r>
              <a:rPr lang="x-none" sz="2000" b="1" dirty="0">
                <a:solidFill>
                  <a:schemeClr val="bg1"/>
                </a:solidFill>
              </a:rPr>
              <a:t>Grace to you and peace from God our Father and the Lord Jesus Christ.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1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x-none" sz="2000" b="1" dirty="0" smtClean="0">
                <a:solidFill>
                  <a:schemeClr val="bg1"/>
                </a:solidFill>
              </a:rPr>
              <a:t>Th</a:t>
            </a:r>
            <a:r>
              <a:rPr lang="en-US" sz="2000" b="1" dirty="0" err="1" smtClean="0">
                <a:solidFill>
                  <a:schemeClr val="bg1"/>
                </a:solidFill>
              </a:rPr>
              <a:t>ess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r>
              <a:rPr lang="x-none" sz="2000" b="1" dirty="0" smtClean="0">
                <a:solidFill>
                  <a:schemeClr val="bg1"/>
                </a:solidFill>
              </a:rPr>
              <a:t> 1:1  </a:t>
            </a:r>
            <a:r>
              <a:rPr lang="x-none" sz="2000" b="1" dirty="0">
                <a:solidFill>
                  <a:schemeClr val="bg1"/>
                </a:solidFill>
              </a:rPr>
              <a:t>Grace to you and peace from God our Father and the Lord Jesus Christ.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2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x-none" sz="2000" b="1" dirty="0" smtClean="0">
                <a:solidFill>
                  <a:schemeClr val="bg1"/>
                </a:solidFill>
              </a:rPr>
              <a:t>Th</a:t>
            </a:r>
            <a:r>
              <a:rPr lang="en-US" sz="2000" b="1" dirty="0" err="1" smtClean="0">
                <a:solidFill>
                  <a:schemeClr val="bg1"/>
                </a:solidFill>
              </a:rPr>
              <a:t>ess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r>
              <a:rPr lang="x-none" sz="2000" b="1" dirty="0" smtClean="0">
                <a:solidFill>
                  <a:schemeClr val="bg1"/>
                </a:solidFill>
              </a:rPr>
              <a:t> 1:2  </a:t>
            </a:r>
            <a:r>
              <a:rPr lang="x-none" sz="2000" b="1" dirty="0">
                <a:solidFill>
                  <a:schemeClr val="bg1"/>
                </a:solidFill>
              </a:rPr>
              <a:t>Grace to you and peace from God our Father and the Lord Jesus Christ. 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14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78404"/>
            <a:ext cx="82965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A Common Greeting of Early Christians</a:t>
            </a: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1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x-none" sz="2000" b="1" dirty="0">
                <a:solidFill>
                  <a:schemeClr val="bg1"/>
                </a:solidFill>
              </a:rPr>
              <a:t>Ti</a:t>
            </a:r>
            <a:r>
              <a:rPr lang="en-US" sz="2000" b="1" dirty="0">
                <a:solidFill>
                  <a:schemeClr val="bg1"/>
                </a:solidFill>
              </a:rPr>
              <a:t>m.</a:t>
            </a:r>
            <a:r>
              <a:rPr lang="x-none" sz="2000" b="1" dirty="0">
                <a:solidFill>
                  <a:schemeClr val="bg1"/>
                </a:solidFill>
              </a:rPr>
              <a:t> 1:2  Grace, mercy, </a:t>
            </a:r>
            <a:r>
              <a:rPr lang="x-none" sz="2000" b="1" i="1" dirty="0">
                <a:solidFill>
                  <a:schemeClr val="bg1"/>
                </a:solidFill>
              </a:rPr>
              <a:t>and</a:t>
            </a:r>
            <a:r>
              <a:rPr lang="x-none" sz="2000" b="1" dirty="0">
                <a:solidFill>
                  <a:schemeClr val="bg1"/>
                </a:solidFill>
              </a:rPr>
              <a:t> peace from God our Father and Jesus Christ our Lord.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>
                <a:solidFill>
                  <a:schemeClr val="bg1"/>
                </a:solidFill>
              </a:rPr>
              <a:t>2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x-none" sz="2000" b="1" dirty="0">
                <a:solidFill>
                  <a:schemeClr val="bg1"/>
                </a:solidFill>
              </a:rPr>
              <a:t>Ti</a:t>
            </a:r>
            <a:r>
              <a:rPr lang="en-US" sz="2000" b="1" dirty="0">
                <a:solidFill>
                  <a:schemeClr val="bg1"/>
                </a:solidFill>
              </a:rPr>
              <a:t>m.</a:t>
            </a:r>
            <a:r>
              <a:rPr lang="x-none" sz="2000" b="1" dirty="0">
                <a:solidFill>
                  <a:schemeClr val="bg1"/>
                </a:solidFill>
              </a:rPr>
              <a:t> 1:2  Grace, mercy, </a:t>
            </a:r>
            <a:r>
              <a:rPr lang="x-none" sz="2000" b="1" i="1" dirty="0">
                <a:solidFill>
                  <a:schemeClr val="bg1"/>
                </a:solidFill>
              </a:rPr>
              <a:t>and</a:t>
            </a:r>
            <a:r>
              <a:rPr lang="x-none" sz="2000" b="1" dirty="0">
                <a:solidFill>
                  <a:schemeClr val="bg1"/>
                </a:solidFill>
              </a:rPr>
              <a:t> peace from God the Father and Christ Jesus our Lord.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>
                <a:solidFill>
                  <a:schemeClr val="bg1"/>
                </a:solidFill>
              </a:rPr>
              <a:t>Tit</a:t>
            </a:r>
            <a:r>
              <a:rPr lang="en-US" sz="2000" b="1" dirty="0">
                <a:solidFill>
                  <a:schemeClr val="bg1"/>
                </a:solidFill>
              </a:rPr>
              <a:t>us</a:t>
            </a:r>
            <a:r>
              <a:rPr lang="x-none" sz="2000" b="1" dirty="0">
                <a:solidFill>
                  <a:schemeClr val="bg1"/>
                </a:solidFill>
              </a:rPr>
              <a:t> 1:4  Grace, mercy, </a:t>
            </a:r>
            <a:r>
              <a:rPr lang="x-none" sz="2000" b="1" i="1" dirty="0">
                <a:solidFill>
                  <a:schemeClr val="bg1"/>
                </a:solidFill>
              </a:rPr>
              <a:t>and</a:t>
            </a:r>
            <a:r>
              <a:rPr lang="x-none" sz="2000" b="1" dirty="0">
                <a:solidFill>
                  <a:schemeClr val="bg1"/>
                </a:solidFill>
              </a:rPr>
              <a:t> peace from God the Father and the Lord Jesus Christ our Savior.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Ph</a:t>
            </a:r>
            <a:r>
              <a:rPr lang="en-US" sz="2000" b="1" dirty="0" err="1" smtClean="0">
                <a:solidFill>
                  <a:schemeClr val="bg1"/>
                </a:solidFill>
              </a:rPr>
              <a:t>ile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r>
              <a:rPr lang="x-none" sz="2000" b="1" dirty="0" smtClean="0">
                <a:solidFill>
                  <a:schemeClr val="bg1"/>
                </a:solidFill>
              </a:rPr>
              <a:t> 1:3  </a:t>
            </a:r>
            <a:r>
              <a:rPr lang="x-none" sz="2000" b="1" dirty="0">
                <a:solidFill>
                  <a:schemeClr val="bg1"/>
                </a:solidFill>
              </a:rPr>
              <a:t>Grace to you and peace from God our Father and the Lord Jesus Christ.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1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x-none" sz="2000" b="1" dirty="0" smtClean="0">
                <a:solidFill>
                  <a:schemeClr val="bg1"/>
                </a:solidFill>
              </a:rPr>
              <a:t>Pe</a:t>
            </a:r>
            <a:r>
              <a:rPr lang="en-US" sz="2000" b="1" dirty="0" err="1" smtClean="0">
                <a:solidFill>
                  <a:schemeClr val="bg1"/>
                </a:solidFill>
              </a:rPr>
              <a:t>ter</a:t>
            </a:r>
            <a:r>
              <a:rPr lang="x-none" sz="2000" b="1" dirty="0" smtClean="0">
                <a:solidFill>
                  <a:schemeClr val="bg1"/>
                </a:solidFill>
              </a:rPr>
              <a:t> 1:2  </a:t>
            </a:r>
            <a:r>
              <a:rPr lang="x-none" sz="2000" b="1" dirty="0">
                <a:solidFill>
                  <a:schemeClr val="bg1"/>
                </a:solidFill>
              </a:rPr>
              <a:t>Grace to you and peace be multiplied.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2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x-none" sz="2000" b="1" dirty="0" smtClean="0">
                <a:solidFill>
                  <a:schemeClr val="bg1"/>
                </a:solidFill>
              </a:rPr>
              <a:t>Pe</a:t>
            </a:r>
            <a:r>
              <a:rPr lang="en-US" sz="2000" b="1" dirty="0" err="1" smtClean="0">
                <a:solidFill>
                  <a:schemeClr val="bg1"/>
                </a:solidFill>
              </a:rPr>
              <a:t>ter</a:t>
            </a:r>
            <a:r>
              <a:rPr lang="x-none" sz="2000" b="1" dirty="0" smtClean="0">
                <a:solidFill>
                  <a:schemeClr val="bg1"/>
                </a:solidFill>
              </a:rPr>
              <a:t> 1:2  </a:t>
            </a:r>
            <a:r>
              <a:rPr lang="x-none" sz="2000" b="1" dirty="0">
                <a:solidFill>
                  <a:schemeClr val="bg1"/>
                </a:solidFill>
              </a:rPr>
              <a:t>Grace and peace be multiplied to you in the knowledge of God and of Jesus our Lord, 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2</a:t>
            </a:r>
            <a:r>
              <a:rPr lang="en-US" sz="2000" b="1" dirty="0" smtClean="0">
                <a:solidFill>
                  <a:schemeClr val="bg1"/>
                </a:solidFill>
              </a:rPr>
              <a:t> John </a:t>
            </a:r>
            <a:r>
              <a:rPr lang="x-none" sz="2000" b="1" dirty="0" smtClean="0">
                <a:solidFill>
                  <a:schemeClr val="bg1"/>
                </a:solidFill>
              </a:rPr>
              <a:t>1:3  </a:t>
            </a:r>
            <a:r>
              <a:rPr lang="x-none" sz="2000" b="1" dirty="0">
                <a:solidFill>
                  <a:schemeClr val="bg1"/>
                </a:solidFill>
              </a:rPr>
              <a:t>Grace, mercy, </a:t>
            </a:r>
            <a:r>
              <a:rPr lang="x-none" sz="2000" b="1" i="1" dirty="0">
                <a:solidFill>
                  <a:schemeClr val="bg1"/>
                </a:solidFill>
              </a:rPr>
              <a:t>and</a:t>
            </a:r>
            <a:r>
              <a:rPr lang="x-none" sz="2000" b="1" dirty="0">
                <a:solidFill>
                  <a:schemeClr val="bg1"/>
                </a:solidFill>
              </a:rPr>
              <a:t> peace will be with you from God the Father and from the Lord Jesus Christ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x-none" sz="2000" b="1" dirty="0" smtClean="0">
                <a:solidFill>
                  <a:schemeClr val="bg1"/>
                </a:solidFill>
              </a:rPr>
              <a:t>Rev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r>
              <a:rPr lang="x-none" sz="2000" b="1" dirty="0" smtClean="0">
                <a:solidFill>
                  <a:schemeClr val="bg1"/>
                </a:solidFill>
              </a:rPr>
              <a:t> 1:4   </a:t>
            </a:r>
            <a:r>
              <a:rPr lang="x-none" sz="2000" b="1" dirty="0">
                <a:solidFill>
                  <a:schemeClr val="bg1"/>
                </a:solidFill>
              </a:rPr>
              <a:t>Grace to you and peace from Him who is and who was and who is to come</a:t>
            </a:r>
            <a:r>
              <a:rPr lang="en-US" sz="2000" b="1" dirty="0">
                <a:solidFill>
                  <a:schemeClr val="bg1"/>
                </a:solidFill>
              </a:rPr>
              <a:t>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20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77019"/>
            <a:ext cx="8296556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Barriers Removed in Christ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2200" b="1" dirty="0">
                <a:solidFill>
                  <a:schemeClr val="bg1"/>
                </a:solidFill>
              </a:rPr>
              <a:t>8  But now you yourselves are to put off all these: anger, wrath, malice, blasphemy, filthy language out of your mouth. 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</a:rPr>
              <a:t>  9  Do not lie to one another, since you have put off the old man with his deeds, 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</a:rPr>
              <a:t>  10  and have put on the new man who is renewed in knowledge according to the image of Him who created him, 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</a:rPr>
              <a:t>  11  where there is neither Greek nor Jew</a:t>
            </a:r>
            <a:r>
              <a:rPr lang="en-US" sz="2200" b="1" dirty="0" smtClean="0">
                <a:solidFill>
                  <a:schemeClr val="bg1"/>
                </a:solidFill>
              </a:rPr>
              <a:t>, circumcised nor uncircumcised, </a:t>
            </a:r>
            <a:r>
              <a:rPr lang="en-US" sz="2200" b="1" dirty="0">
                <a:solidFill>
                  <a:schemeClr val="bg1"/>
                </a:solidFill>
              </a:rPr>
              <a:t>barbarian, Scythian, slave nor free, but Christ is all and in all. 	</a:t>
            </a:r>
            <a:r>
              <a:rPr lang="en-US" sz="2200" b="1" dirty="0" smtClean="0">
                <a:solidFill>
                  <a:schemeClr val="bg1"/>
                </a:solidFill>
              </a:rPr>
              <a:t>				Col. 3:8-11</a:t>
            </a:r>
          </a:p>
          <a:p>
            <a:pPr algn="just"/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8909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Barriers of birth and nationality </a:t>
            </a:r>
            <a:r>
              <a:rPr lang="en-US" sz="2600" b="1" dirty="0" smtClean="0">
                <a:solidFill>
                  <a:schemeClr val="bg1"/>
                </a:solidFill>
              </a:rPr>
              <a:t>(Gentiles &amp; Jew)</a:t>
            </a:r>
            <a:endParaRPr lang="en-US" sz="2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Barriers of world religious </a:t>
            </a:r>
            <a:r>
              <a:rPr lang="en-US" sz="2600" b="1" dirty="0" smtClean="0">
                <a:solidFill>
                  <a:schemeClr val="bg1"/>
                </a:solidFill>
              </a:rPr>
              <a:t>division (circumcision)</a:t>
            </a:r>
            <a:endParaRPr lang="en-US" sz="2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Barrier of </a:t>
            </a:r>
            <a:r>
              <a:rPr lang="en-US" sz="2600" b="1" dirty="0" smtClean="0">
                <a:solidFill>
                  <a:schemeClr val="bg1"/>
                </a:solidFill>
              </a:rPr>
              <a:t>cultured/uncultured (barbarian &amp; Scythian)</a:t>
            </a:r>
            <a:endParaRPr lang="en-US" sz="2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Barrier of economic differences (slave &amp; free)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i="1" dirty="0">
              <a:solidFill>
                <a:schemeClr val="bg1"/>
              </a:solidFill>
            </a:endParaRPr>
          </a:p>
          <a:p>
            <a:pPr algn="ctr"/>
            <a:r>
              <a:rPr lang="x-none" sz="2800" i="1" dirty="0">
                <a:solidFill>
                  <a:schemeClr val="bg1"/>
                </a:solidFill>
              </a:rPr>
              <a:t>. In the presence of God the social </a:t>
            </a:r>
            <a:r>
              <a:rPr lang="x-none" sz="2800" i="1" dirty="0" smtClean="0">
                <a:solidFill>
                  <a:schemeClr val="bg1"/>
                </a:solidFill>
              </a:rPr>
              <a:t>distinctions</a:t>
            </a:r>
            <a:endParaRPr lang="en-US" sz="2800" i="1" dirty="0" smtClean="0">
              <a:solidFill>
                <a:schemeClr val="bg1"/>
              </a:solidFill>
            </a:endParaRPr>
          </a:p>
          <a:p>
            <a:pPr algn="ctr"/>
            <a:r>
              <a:rPr lang="x-none" sz="2800" i="1" dirty="0" smtClean="0">
                <a:solidFill>
                  <a:schemeClr val="bg1"/>
                </a:solidFill>
              </a:rPr>
              <a:t> </a:t>
            </a:r>
            <a:r>
              <a:rPr lang="x-none" sz="2800" i="1" dirty="0">
                <a:solidFill>
                  <a:schemeClr val="bg1"/>
                </a:solidFill>
              </a:rPr>
              <a:t>of the world become irrelevant. </a:t>
            </a:r>
            <a:endParaRPr lang="en-US" sz="2800" i="1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31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968" y="476769"/>
            <a:ext cx="82965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Scythians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“A race of savages, inhabiting a region of rather indefinite boundaries</a:t>
            </a:r>
            <a:r>
              <a:rPr lang="en-US" sz="2400" b="1" dirty="0">
                <a:solidFill>
                  <a:schemeClr val="bg1"/>
                </a:solidFill>
              </a:rPr>
              <a:t>, north of the Black and Caspian seas and the </a:t>
            </a:r>
            <a:r>
              <a:rPr lang="en-US" sz="2400" b="1" dirty="0" smtClean="0">
                <a:solidFill>
                  <a:schemeClr val="bg1"/>
                </a:solidFill>
              </a:rPr>
              <a:t>Caucasus </a:t>
            </a:r>
            <a:r>
              <a:rPr lang="en-US" sz="2400" b="1" dirty="0">
                <a:solidFill>
                  <a:schemeClr val="bg1"/>
                </a:solidFill>
              </a:rPr>
              <a:t>Mountains. They were nomads who neither plowed nor </a:t>
            </a:r>
            <a:r>
              <a:rPr lang="en-US" sz="2400" b="1" dirty="0" smtClean="0">
                <a:solidFill>
                  <a:schemeClr val="bg1"/>
                </a:solidFill>
              </a:rPr>
              <a:t>sowed; moving </a:t>
            </a:r>
            <a:r>
              <a:rPr lang="en-US" sz="2400" b="1" dirty="0">
                <a:solidFill>
                  <a:schemeClr val="bg1"/>
                </a:solidFill>
              </a:rPr>
              <a:t>about in wagons and carrying their dwellings with </a:t>
            </a:r>
            <a:r>
              <a:rPr lang="en-US" sz="2400" b="1" dirty="0" smtClean="0">
                <a:solidFill>
                  <a:schemeClr val="bg1"/>
                </a:solidFill>
              </a:rPr>
              <a:t>them; </a:t>
            </a:r>
            <a:r>
              <a:rPr lang="en-US" sz="2400" b="1" dirty="0">
                <a:solidFill>
                  <a:schemeClr val="bg1"/>
                </a:solidFill>
              </a:rPr>
              <a:t>they had the most filthy habits and never washed in </a:t>
            </a:r>
            <a:r>
              <a:rPr lang="en-US" sz="2400" b="1" dirty="0" smtClean="0">
                <a:solidFill>
                  <a:schemeClr val="bg1"/>
                </a:solidFill>
              </a:rPr>
              <a:t>water; </a:t>
            </a:r>
            <a:r>
              <a:rPr lang="en-US" sz="2400" b="1" dirty="0">
                <a:solidFill>
                  <a:schemeClr val="bg1"/>
                </a:solidFill>
              </a:rPr>
              <a:t>they drank the blood of the first enemy killed in battle, and made napkins of the scalps and drinking bowls of the skulls of the </a:t>
            </a:r>
            <a:r>
              <a:rPr lang="en-US" sz="2400" b="1" dirty="0" smtClean="0">
                <a:solidFill>
                  <a:schemeClr val="bg1"/>
                </a:solidFill>
              </a:rPr>
              <a:t>slain. </a:t>
            </a:r>
            <a:r>
              <a:rPr lang="en-US" sz="2400" b="1" dirty="0">
                <a:solidFill>
                  <a:schemeClr val="bg1"/>
                </a:solidFill>
              </a:rPr>
              <a:t>Their deities were many of them identified with those of the Greeks, but the most characteristic rite was the worship of the naked </a:t>
            </a:r>
            <a:r>
              <a:rPr lang="en-US" sz="2400" b="1" dirty="0" smtClean="0">
                <a:solidFill>
                  <a:schemeClr val="bg1"/>
                </a:solidFill>
              </a:rPr>
              <a:t>sword, </a:t>
            </a:r>
            <a:r>
              <a:rPr lang="en-US" sz="2400" b="1" dirty="0">
                <a:solidFill>
                  <a:schemeClr val="bg1"/>
                </a:solidFill>
              </a:rPr>
              <a:t>and they sacrificed every hundredth man taken in war to this </a:t>
            </a:r>
            <a:r>
              <a:rPr lang="en-US" sz="2400" b="1" dirty="0" smtClean="0">
                <a:solidFill>
                  <a:schemeClr val="bg1"/>
                </a:solidFill>
              </a:rPr>
              <a:t>deity.”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Herodotus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62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Finding His Peace in the One Body  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</a:t>
            </a:r>
            <a:r>
              <a:rPr lang="en-US" sz="3600" b="1" dirty="0" smtClean="0"/>
              <a:t>Acts 8:36-37</a:t>
            </a:r>
            <a:endParaRPr lang="en-US" sz="3600" b="1" dirty="0"/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179543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5371</TotalTime>
  <Words>720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Calligraphy</vt:lpstr>
      <vt:lpstr>Office Theme</vt:lpstr>
      <vt:lpstr>Finding Peace in the One Body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248</cp:revision>
  <cp:lastPrinted>2016-12-11T13:57:38Z</cp:lastPrinted>
  <dcterms:created xsi:type="dcterms:W3CDTF">2016-03-27T21:00:01Z</dcterms:created>
  <dcterms:modified xsi:type="dcterms:W3CDTF">2017-07-10T18:29:54Z</dcterms:modified>
</cp:coreProperties>
</file>