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AB3"/>
    <a:srgbClr val="FFF5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2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36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143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C9D38-D8F0-4FEC-B5A8-D27015264CF9}" type="datetimeFigureOut">
              <a:rPr lang="en-US" smtClean="0"/>
              <a:t>6/25/2017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16CD4-13EF-422F-9067-64974EC79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496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C9D38-D8F0-4FEC-B5A8-D27015264CF9}" type="datetimeFigureOut">
              <a:rPr lang="en-US" smtClean="0"/>
              <a:t>6/25/2017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16CD4-13EF-422F-9067-64974EC79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7474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C9D38-D8F0-4FEC-B5A8-D27015264CF9}" type="datetimeFigureOut">
              <a:rPr lang="en-US" smtClean="0"/>
              <a:t>6/25/2017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16CD4-13EF-422F-9067-64974EC79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1204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C9D38-D8F0-4FEC-B5A8-D27015264CF9}" type="datetimeFigureOut">
              <a:rPr lang="en-US" smtClean="0"/>
              <a:t>6/25/2017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16CD4-13EF-422F-9067-64974EC79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5704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C9D38-D8F0-4FEC-B5A8-D27015264CF9}" type="datetimeFigureOut">
              <a:rPr lang="en-US" smtClean="0"/>
              <a:t>6/25/2017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16CD4-13EF-422F-9067-64974EC79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807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C9D38-D8F0-4FEC-B5A8-D27015264CF9}" type="datetimeFigureOut">
              <a:rPr lang="en-US" smtClean="0"/>
              <a:t>6/25/2017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16CD4-13EF-422F-9067-64974EC79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6262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C9D38-D8F0-4FEC-B5A8-D27015264CF9}" type="datetimeFigureOut">
              <a:rPr lang="en-US" smtClean="0"/>
              <a:t>6/25/2017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16CD4-13EF-422F-9067-64974EC79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1912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C9D38-D8F0-4FEC-B5A8-D27015264CF9}" type="datetimeFigureOut">
              <a:rPr lang="en-US" smtClean="0"/>
              <a:t>6/25/2017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16CD4-13EF-422F-9067-64974EC79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7956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C9D38-D8F0-4FEC-B5A8-D27015264CF9}" type="datetimeFigureOut">
              <a:rPr lang="en-US" smtClean="0"/>
              <a:t>6/25/2017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16CD4-13EF-422F-9067-64974EC79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696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011" y="2410691"/>
            <a:ext cx="8615103" cy="4381414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739775" indent="-282575">
              <a:buFont typeface="Calibri" panose="020F0502020204030204" pitchFamily="34" charset="0"/>
              <a:buChar char="–"/>
              <a:defRPr sz="2800" b="1">
                <a:solidFill>
                  <a:srgbClr val="FFF583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 marL="1196975" indent="-282575">
              <a:buSzPct val="80000"/>
              <a:buFont typeface="Wingdings" panose="05000000000000000000" pitchFamily="2" charset="2"/>
              <a:buChar char="Ø"/>
              <a:defRPr sz="2400" b="1">
                <a:solidFill>
                  <a:srgbClr val="FFF583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rgbClr val="FFF583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rgbClr val="FFF583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176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011" y="2385753"/>
            <a:ext cx="8670174" cy="4406352"/>
          </a:xfrm>
        </p:spPr>
        <p:txBody>
          <a:bodyPr/>
          <a:lstStyle>
            <a:lvl1pPr>
              <a:defRPr sz="28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739775" indent="-282575">
              <a:buFont typeface="Calibri" panose="020F0502020204030204" pitchFamily="34" charset="0"/>
              <a:buChar char="–"/>
              <a:defRPr sz="2400" b="1">
                <a:solidFill>
                  <a:srgbClr val="FFFAB3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 marL="1196975" indent="-282575">
              <a:buSzPct val="80000"/>
              <a:buFont typeface="Wingdings" panose="05000000000000000000" pitchFamily="2" charset="2"/>
              <a:buChar char="Ø"/>
              <a:defRPr sz="2400" b="1">
                <a:solidFill>
                  <a:srgbClr val="FFF583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rgbClr val="FFF583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rgbClr val="FFF583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662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011" y="2385753"/>
            <a:ext cx="8670174" cy="4406352"/>
          </a:xfrm>
        </p:spPr>
        <p:txBody>
          <a:bodyPr/>
          <a:lstStyle>
            <a:lvl1pPr>
              <a:defRPr sz="28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739775" indent="-282575">
              <a:buFont typeface="Calibri" panose="020F0502020204030204" pitchFamily="34" charset="0"/>
              <a:buChar char="–"/>
              <a:defRPr sz="2400" b="1">
                <a:solidFill>
                  <a:srgbClr val="FFFAB3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 marL="1196975" indent="-282575">
              <a:buSzPct val="80000"/>
              <a:buFont typeface="Wingdings" panose="05000000000000000000" pitchFamily="2" charset="2"/>
              <a:buChar char="Ø"/>
              <a:defRPr sz="2400" b="1">
                <a:solidFill>
                  <a:srgbClr val="FFF583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rgbClr val="FFF583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rgbClr val="FFF583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575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011" y="2385753"/>
            <a:ext cx="8670174" cy="4406352"/>
          </a:xfrm>
        </p:spPr>
        <p:txBody>
          <a:bodyPr/>
          <a:lstStyle>
            <a:lvl1pPr>
              <a:defRPr sz="28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739775" indent="-282575">
              <a:buFont typeface="Calibri" panose="020F0502020204030204" pitchFamily="34" charset="0"/>
              <a:buChar char="–"/>
              <a:defRPr sz="2400" b="1">
                <a:solidFill>
                  <a:srgbClr val="FFFAB3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 marL="1196975" indent="-282575">
              <a:buSzPct val="80000"/>
              <a:buFont typeface="Wingdings" panose="05000000000000000000" pitchFamily="2" charset="2"/>
              <a:buChar char="Ø"/>
              <a:defRPr sz="2400" b="1">
                <a:solidFill>
                  <a:srgbClr val="FFF583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rgbClr val="FFF583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rgbClr val="FFF583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577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011" y="2385753"/>
            <a:ext cx="8670174" cy="4406352"/>
          </a:xfrm>
        </p:spPr>
        <p:txBody>
          <a:bodyPr/>
          <a:lstStyle>
            <a:lvl1pPr>
              <a:defRPr sz="28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739775" indent="-282575">
              <a:buFont typeface="Calibri" panose="020F0502020204030204" pitchFamily="34" charset="0"/>
              <a:buChar char="–"/>
              <a:defRPr sz="2400" b="1">
                <a:solidFill>
                  <a:srgbClr val="FFFAB3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 marL="1196975" indent="-282575">
              <a:buSzPct val="80000"/>
              <a:buFont typeface="Wingdings" panose="05000000000000000000" pitchFamily="2" charset="2"/>
              <a:buChar char="Ø"/>
              <a:defRPr sz="2400" b="1">
                <a:solidFill>
                  <a:srgbClr val="FFF583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rgbClr val="FFF583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rgbClr val="FFF583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21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011" y="2385753"/>
            <a:ext cx="8670174" cy="4406352"/>
          </a:xfrm>
        </p:spPr>
        <p:txBody>
          <a:bodyPr/>
          <a:lstStyle>
            <a:lvl1pPr>
              <a:defRPr sz="28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739775" indent="-282575">
              <a:buFont typeface="Calibri" panose="020F0502020204030204" pitchFamily="34" charset="0"/>
              <a:buChar char="–"/>
              <a:defRPr sz="2400" b="1">
                <a:solidFill>
                  <a:srgbClr val="FFFAB3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 marL="1196975" indent="-282575">
              <a:buSzPct val="80000"/>
              <a:buFont typeface="Wingdings" panose="05000000000000000000" pitchFamily="2" charset="2"/>
              <a:buChar char="Ø"/>
              <a:defRPr sz="2400" b="1">
                <a:solidFill>
                  <a:srgbClr val="FFF583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rgbClr val="FFF583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rgbClr val="FFF583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649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011" y="2385753"/>
            <a:ext cx="8670174" cy="4406352"/>
          </a:xfrm>
        </p:spPr>
        <p:txBody>
          <a:bodyPr/>
          <a:lstStyle>
            <a:lvl1pPr>
              <a:defRPr sz="28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739775" indent="-282575">
              <a:buFont typeface="Calibri" panose="020F0502020204030204" pitchFamily="34" charset="0"/>
              <a:buChar char="–"/>
              <a:defRPr sz="2400" b="1">
                <a:solidFill>
                  <a:srgbClr val="FFFAB3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 marL="1196975" indent="-282575">
              <a:buSzPct val="80000"/>
              <a:buFont typeface="Wingdings" panose="05000000000000000000" pitchFamily="2" charset="2"/>
              <a:buChar char="Ø"/>
              <a:defRPr sz="2400" b="1">
                <a:solidFill>
                  <a:srgbClr val="FFF583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rgbClr val="FFF583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rgbClr val="FFF583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636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011" y="2385753"/>
            <a:ext cx="8670174" cy="4406352"/>
          </a:xfrm>
        </p:spPr>
        <p:txBody>
          <a:bodyPr/>
          <a:lstStyle>
            <a:lvl1pPr>
              <a:defRPr sz="28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739775" indent="-282575">
              <a:buFont typeface="Calibri" panose="020F0502020204030204" pitchFamily="34" charset="0"/>
              <a:buChar char="–"/>
              <a:defRPr sz="2400" b="1">
                <a:solidFill>
                  <a:srgbClr val="FFFAB3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 marL="1196975" indent="-282575">
              <a:buSzPct val="80000"/>
              <a:buFont typeface="Wingdings" panose="05000000000000000000" pitchFamily="2" charset="2"/>
              <a:buChar char="Ø"/>
              <a:defRPr sz="2400" b="1">
                <a:solidFill>
                  <a:srgbClr val="FFF583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rgbClr val="FFF583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rgbClr val="FFF583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062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C9D38-D8F0-4FEC-B5A8-D27015264CF9}" type="datetimeFigureOut">
              <a:rPr lang="en-US" smtClean="0"/>
              <a:t>6/25/2017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16CD4-13EF-422F-9067-64974EC79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56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2234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457" y="2385753"/>
            <a:ext cx="8376727" cy="440635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Do you have an…</a:t>
            </a:r>
          </a:p>
          <a:p>
            <a:pPr lvl="1"/>
            <a:r>
              <a:rPr lang="en-US" sz="2800" dirty="0" smtClean="0"/>
              <a:t>Unshakeable faith?</a:t>
            </a:r>
          </a:p>
          <a:p>
            <a:pPr lvl="1"/>
            <a:r>
              <a:rPr lang="en-US" sz="2800" dirty="0" smtClean="0"/>
              <a:t>Uncompromising message?</a:t>
            </a:r>
          </a:p>
          <a:p>
            <a:pPr lvl="1"/>
            <a:r>
              <a:rPr lang="en-US" sz="2800" dirty="0" smtClean="0"/>
              <a:t>Urgent passion?</a:t>
            </a:r>
          </a:p>
          <a:p>
            <a:pPr lvl="1"/>
            <a:r>
              <a:rPr lang="en-US" sz="2800" dirty="0" smtClean="0"/>
              <a:t>Universal outreach?</a:t>
            </a:r>
          </a:p>
          <a:p>
            <a:pPr lvl="1"/>
            <a:r>
              <a:rPr lang="en-US" sz="2800" dirty="0" smtClean="0"/>
              <a:t>Unrelenting effort?</a:t>
            </a:r>
          </a:p>
          <a:p>
            <a:r>
              <a:rPr lang="en-US" sz="3200" dirty="0" smtClean="0"/>
              <a:t>The early church is THE model of success!</a:t>
            </a:r>
          </a:p>
          <a:p>
            <a:pPr lvl="1"/>
            <a:r>
              <a:rPr lang="en-US" sz="2800" dirty="0" smtClean="0"/>
              <a:t>How do we/you measure up to God’s model?</a:t>
            </a:r>
          </a:p>
        </p:txBody>
      </p:sp>
    </p:spTree>
    <p:extLst>
      <p:ext uri="{BB962C8B-B14F-4D97-AF65-F5344CB8AC3E}">
        <p14:creationId xmlns:p14="http://schemas.microsoft.com/office/powerpoint/2010/main" val="175407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Believe Jesus is God’s Son – John 3:16</a:t>
            </a:r>
          </a:p>
          <a:p>
            <a:pPr>
              <a:lnSpc>
                <a:spcPct val="120000"/>
              </a:lnSpc>
            </a:pPr>
            <a:r>
              <a:rPr lang="en-US" dirty="0"/>
              <a:t>Repent of your </a:t>
            </a:r>
            <a:r>
              <a:rPr lang="en-US" dirty="0" smtClean="0"/>
              <a:t>sins and turn to God </a:t>
            </a:r>
            <a:r>
              <a:rPr lang="en-US" dirty="0"/>
              <a:t>– Acts 3:19</a:t>
            </a:r>
          </a:p>
          <a:p>
            <a:pPr>
              <a:lnSpc>
                <a:spcPct val="120000"/>
              </a:lnSpc>
            </a:pPr>
            <a:r>
              <a:rPr lang="en-US" dirty="0"/>
              <a:t>Confess your faith in Jesus – Romans 10:10</a:t>
            </a:r>
          </a:p>
          <a:p>
            <a:pPr>
              <a:lnSpc>
                <a:spcPct val="120000"/>
              </a:lnSpc>
            </a:pPr>
            <a:r>
              <a:rPr lang="en-US" dirty="0"/>
              <a:t>Be immersed in water – Acts 2:38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Your sins will be forgiven </a:t>
            </a:r>
            <a:r>
              <a:rPr lang="en-US" dirty="0"/>
              <a:t>– Acts 22:16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You will be added </a:t>
            </a:r>
            <a:r>
              <a:rPr lang="en-US" dirty="0"/>
              <a:t>to His church – Acts 2:47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You will be registered </a:t>
            </a:r>
            <a:r>
              <a:rPr lang="en-US" dirty="0"/>
              <a:t>in heaven – Hebrews 12:23</a:t>
            </a:r>
          </a:p>
          <a:p>
            <a:pPr>
              <a:lnSpc>
                <a:spcPct val="120000"/>
              </a:lnSpc>
            </a:pPr>
            <a:r>
              <a:rPr lang="en-US" dirty="0"/>
              <a:t>Live and serve God faithfully – Revelation 2:10</a:t>
            </a:r>
          </a:p>
        </p:txBody>
      </p:sp>
    </p:spTree>
    <p:extLst>
      <p:ext uri="{BB962C8B-B14F-4D97-AF65-F5344CB8AC3E}">
        <p14:creationId xmlns:p14="http://schemas.microsoft.com/office/powerpoint/2010/main" val="358746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5715000" y="2768093"/>
            <a:ext cx="2895600" cy="33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  <a:defRPr/>
            </a:pPr>
            <a:r>
              <a:rPr lang="en-US" sz="3200" b="1" dirty="0" smtClean="0">
                <a:solidFill>
                  <a:srgbClr val="FFF583"/>
                </a:solidFill>
                <a:effectLst>
                  <a:outerShdw blurRad="50800" dist="50800" dir="2700000" algn="ctr" rotWithShape="0">
                    <a:prstClr val="black"/>
                  </a:outerShdw>
                </a:effectLst>
              </a:rPr>
              <a:t>Colossians 1:23</a:t>
            </a:r>
            <a:endParaRPr lang="en-US" sz="3200" b="1" dirty="0">
              <a:solidFill>
                <a:srgbClr val="FFF583"/>
              </a:solidFill>
              <a:effectLst>
                <a:outerShdw blurRad="50800" dist="50800" dir="2700000" algn="ctr" rotWithShape="0">
                  <a:prstClr val="black"/>
                </a:outerShdw>
              </a:effectLst>
            </a:endParaRPr>
          </a:p>
          <a:p>
            <a:pPr>
              <a:spcBef>
                <a:spcPct val="50000"/>
              </a:spcBef>
              <a:defRPr/>
            </a:pPr>
            <a:r>
              <a:rPr lang="en-US" sz="2800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“…</a:t>
            </a:r>
            <a:r>
              <a:rPr lang="en-US" sz="2800" b="1" u="sng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gospel</a:t>
            </a:r>
            <a:r>
              <a:rPr lang="en-US" sz="2800" u="sng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you heard, which </a:t>
            </a:r>
            <a:r>
              <a:rPr lang="en-US" sz="28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 </a:t>
            </a:r>
            <a:r>
              <a:rPr lang="en-US" sz="2800" b="1" u="sng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preached to every creature under heaven</a:t>
            </a:r>
            <a:r>
              <a:rPr lang="en-US" sz="2800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…”</a:t>
            </a:r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533400" y="2768093"/>
            <a:ext cx="2895600" cy="33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FFF583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Mark 16:15 </a:t>
            </a:r>
          </a:p>
          <a:p>
            <a:pPr>
              <a:spcBef>
                <a:spcPct val="50000"/>
              </a:spcBef>
              <a:defRPr/>
            </a:pPr>
            <a:r>
              <a:rPr lang="en-US" sz="2800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He said to them, “Go into all the world and </a:t>
            </a:r>
            <a:r>
              <a:rPr lang="en-US" sz="2800" b="1" u="sng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preach the gospel to every creature</a:t>
            </a:r>
            <a:r>
              <a:rPr lang="en-US" sz="2800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</a:t>
            </a:r>
          </a:p>
        </p:txBody>
      </p: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3657600" y="3301493"/>
            <a:ext cx="1600200" cy="1828800"/>
            <a:chOff x="2304" y="1296"/>
            <a:chExt cx="1008" cy="1152"/>
          </a:xfrm>
        </p:grpSpPr>
        <p:sp>
          <p:nvSpPr>
            <p:cNvPr id="7" name="AutoShape 17"/>
            <p:cNvSpPr>
              <a:spLocks noChangeArrowheads="1"/>
            </p:cNvSpPr>
            <p:nvPr/>
          </p:nvSpPr>
          <p:spPr bwMode="auto">
            <a:xfrm>
              <a:off x="2304" y="1296"/>
              <a:ext cx="1008" cy="1152"/>
            </a:xfrm>
            <a:prstGeom prst="rightArrow">
              <a:avLst>
                <a:gd name="adj1" fmla="val 48259"/>
                <a:gd name="adj2" fmla="val 34324"/>
              </a:avLst>
            </a:prstGeom>
            <a:solidFill>
              <a:srgbClr val="FFF583"/>
            </a:solidFill>
            <a:ln w="9525">
              <a:solidFill>
                <a:srgbClr val="F8F8F8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US" sz="2800" b="1">
                <a:solidFill>
                  <a:schemeClr val="bg1"/>
                </a:solidFill>
                <a:latin typeface="Tahoma" pitchFamily="34" charset="0"/>
              </a:endParaRPr>
            </a:p>
          </p:txBody>
        </p:sp>
        <p:sp>
          <p:nvSpPr>
            <p:cNvPr id="8" name="Rectangle 18"/>
            <p:cNvSpPr>
              <a:spLocks noChangeArrowheads="1"/>
            </p:cNvSpPr>
            <p:nvPr/>
          </p:nvSpPr>
          <p:spPr bwMode="auto">
            <a:xfrm>
              <a:off x="2326" y="1689"/>
              <a:ext cx="949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200" b="1" dirty="0" smtClean="0"/>
                <a:t>~28 yrs.</a:t>
              </a:r>
              <a:endParaRPr lang="en-US" sz="3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526953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5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5715000" y="2768093"/>
            <a:ext cx="3429000" cy="3462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  <a:defRPr/>
            </a:pPr>
            <a:r>
              <a:rPr lang="en-US" sz="3200" b="1" dirty="0" smtClean="0">
                <a:solidFill>
                  <a:srgbClr val="FFF583"/>
                </a:solidFill>
                <a:effectLst>
                  <a:outerShdw blurRad="50800" dist="50800" dir="2700000" algn="ctr" rotWithShape="0">
                    <a:prstClr val="black"/>
                  </a:outerShdw>
                </a:effectLst>
              </a:rPr>
              <a:t>By close of Acts</a:t>
            </a:r>
            <a:endParaRPr lang="en-US" sz="3200" b="1" dirty="0">
              <a:solidFill>
                <a:srgbClr val="FFF583"/>
              </a:solidFill>
              <a:effectLst>
                <a:outerShdw blurRad="50800" dist="50800" dir="2700000" algn="ctr" rotWithShape="0">
                  <a:prstClr val="black"/>
                </a:outerShdw>
              </a:effectLst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8F8F8"/>
                </a:solidFill>
              </a:rPr>
              <a:t>Added daily</a:t>
            </a:r>
            <a:r>
              <a:rPr lang="en-US" sz="2000" dirty="0">
                <a:solidFill>
                  <a:srgbClr val="F8F8F8"/>
                </a:solidFill>
              </a:rPr>
              <a:t> – 2:47</a:t>
            </a:r>
          </a:p>
          <a:p>
            <a:pPr>
              <a:lnSpc>
                <a:spcPct val="80000"/>
              </a:lnSpc>
              <a:spcBef>
                <a:spcPct val="35000"/>
              </a:spcBef>
              <a:defRPr/>
            </a:pPr>
            <a:r>
              <a:rPr lang="en-US" sz="2000" b="1" dirty="0">
                <a:solidFill>
                  <a:srgbClr val="F8F8F8"/>
                </a:solidFill>
              </a:rPr>
              <a:t>Increasingly added </a:t>
            </a:r>
            <a:r>
              <a:rPr lang="en-US" sz="2000" dirty="0">
                <a:solidFill>
                  <a:srgbClr val="F8F8F8"/>
                </a:solidFill>
              </a:rPr>
              <a:t>–</a:t>
            </a:r>
            <a:r>
              <a:rPr lang="en-US" sz="2000" dirty="0" smtClean="0">
                <a:solidFill>
                  <a:srgbClr val="F8F8F8"/>
                </a:solidFill>
              </a:rPr>
              <a:t> </a:t>
            </a:r>
            <a:r>
              <a:rPr lang="en-US" sz="2000" dirty="0">
                <a:solidFill>
                  <a:srgbClr val="F8F8F8"/>
                </a:solidFill>
              </a:rPr>
              <a:t>5:14</a:t>
            </a:r>
            <a:endParaRPr lang="en-US" sz="2000" b="1" dirty="0">
              <a:solidFill>
                <a:srgbClr val="F8F8F8"/>
              </a:solidFill>
            </a:endParaRPr>
          </a:p>
          <a:p>
            <a:pPr>
              <a:lnSpc>
                <a:spcPct val="80000"/>
              </a:lnSpc>
              <a:spcBef>
                <a:spcPct val="35000"/>
              </a:spcBef>
              <a:defRPr/>
            </a:pPr>
            <a:r>
              <a:rPr lang="en-US" sz="2000" b="1" dirty="0">
                <a:solidFill>
                  <a:srgbClr val="F8F8F8"/>
                </a:solidFill>
              </a:rPr>
              <a:t>Multiplying</a:t>
            </a:r>
            <a:r>
              <a:rPr lang="en-US" sz="2000" dirty="0">
                <a:solidFill>
                  <a:srgbClr val="F8F8F8"/>
                </a:solidFill>
              </a:rPr>
              <a:t> – 6:1</a:t>
            </a:r>
          </a:p>
          <a:p>
            <a:pPr>
              <a:lnSpc>
                <a:spcPct val="80000"/>
              </a:lnSpc>
              <a:spcBef>
                <a:spcPct val="35000"/>
              </a:spcBef>
              <a:defRPr/>
            </a:pPr>
            <a:r>
              <a:rPr lang="en-US" sz="2000" b="1" dirty="0">
                <a:solidFill>
                  <a:srgbClr val="F8F8F8"/>
                </a:solidFill>
              </a:rPr>
              <a:t>Multiplied</a:t>
            </a:r>
            <a:r>
              <a:rPr lang="en-US" sz="2000" dirty="0">
                <a:solidFill>
                  <a:srgbClr val="F8F8F8"/>
                </a:solidFill>
              </a:rPr>
              <a:t> –</a:t>
            </a:r>
            <a:r>
              <a:rPr lang="en-US" sz="2000" dirty="0" smtClean="0">
                <a:solidFill>
                  <a:srgbClr val="F8F8F8"/>
                </a:solidFill>
              </a:rPr>
              <a:t> </a:t>
            </a:r>
            <a:r>
              <a:rPr lang="en-US" sz="2000" dirty="0">
                <a:solidFill>
                  <a:srgbClr val="F8F8F8"/>
                </a:solidFill>
              </a:rPr>
              <a:t>6:7</a:t>
            </a:r>
            <a:r>
              <a:rPr lang="en-US" sz="2000" dirty="0" smtClean="0">
                <a:solidFill>
                  <a:srgbClr val="F8F8F8"/>
                </a:solidFill>
              </a:rPr>
              <a:t>; 9:31</a:t>
            </a:r>
            <a:endParaRPr lang="en-US" sz="2000" dirty="0">
              <a:solidFill>
                <a:srgbClr val="F8F8F8"/>
              </a:solidFill>
            </a:endParaRPr>
          </a:p>
          <a:p>
            <a:pPr>
              <a:lnSpc>
                <a:spcPct val="80000"/>
              </a:lnSpc>
              <a:spcBef>
                <a:spcPct val="35000"/>
              </a:spcBef>
              <a:defRPr/>
            </a:pPr>
            <a:r>
              <a:rPr lang="en-US" sz="2000" b="1" dirty="0">
                <a:solidFill>
                  <a:srgbClr val="F8F8F8"/>
                </a:solidFill>
              </a:rPr>
              <a:t>Great many added</a:t>
            </a:r>
            <a:r>
              <a:rPr lang="en-US" sz="2000" dirty="0">
                <a:solidFill>
                  <a:srgbClr val="F8F8F8"/>
                </a:solidFill>
              </a:rPr>
              <a:t> </a:t>
            </a:r>
            <a:r>
              <a:rPr lang="en-US" sz="2000" dirty="0" smtClean="0">
                <a:solidFill>
                  <a:srgbClr val="F8F8F8"/>
                </a:solidFill>
              </a:rPr>
              <a:t>– </a:t>
            </a:r>
            <a:r>
              <a:rPr lang="en-US" sz="2000" dirty="0">
                <a:solidFill>
                  <a:srgbClr val="F8F8F8"/>
                </a:solidFill>
              </a:rPr>
              <a:t>11:21, 24</a:t>
            </a:r>
            <a:endParaRPr lang="en-US" sz="2000" b="1" dirty="0">
              <a:solidFill>
                <a:srgbClr val="F8F8F8"/>
              </a:solidFill>
            </a:endParaRPr>
          </a:p>
          <a:p>
            <a:pPr>
              <a:lnSpc>
                <a:spcPct val="80000"/>
              </a:lnSpc>
              <a:spcBef>
                <a:spcPct val="35000"/>
              </a:spcBef>
              <a:defRPr/>
            </a:pPr>
            <a:r>
              <a:rPr lang="en-US" sz="2000" b="1" dirty="0">
                <a:solidFill>
                  <a:srgbClr val="F8F8F8"/>
                </a:solidFill>
              </a:rPr>
              <a:t>Increased daily</a:t>
            </a:r>
            <a:r>
              <a:rPr lang="en-US" sz="2000" dirty="0">
                <a:solidFill>
                  <a:srgbClr val="F8F8F8"/>
                </a:solidFill>
              </a:rPr>
              <a:t> – 16:5</a:t>
            </a:r>
          </a:p>
          <a:p>
            <a:pPr>
              <a:lnSpc>
                <a:spcPct val="80000"/>
              </a:lnSpc>
              <a:spcBef>
                <a:spcPct val="35000"/>
              </a:spcBef>
              <a:defRPr/>
            </a:pPr>
            <a:r>
              <a:rPr lang="en-US" sz="2000" dirty="0">
                <a:solidFill>
                  <a:srgbClr val="F8F8F8"/>
                </a:solidFill>
              </a:rPr>
              <a:t>At least </a:t>
            </a:r>
            <a:r>
              <a:rPr lang="en-US" sz="2000" b="1" dirty="0">
                <a:solidFill>
                  <a:srgbClr val="F8F8F8"/>
                </a:solidFill>
              </a:rPr>
              <a:t>50 cities</a:t>
            </a:r>
          </a:p>
          <a:p>
            <a:pPr>
              <a:lnSpc>
                <a:spcPct val="80000"/>
              </a:lnSpc>
              <a:spcBef>
                <a:spcPct val="35000"/>
              </a:spcBef>
              <a:defRPr/>
            </a:pPr>
            <a:r>
              <a:rPr lang="en-US" sz="2000" b="1" dirty="0">
                <a:solidFill>
                  <a:srgbClr val="F8F8F8"/>
                </a:solidFill>
              </a:rPr>
              <a:t>100,000’s members</a:t>
            </a:r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533400" y="2768093"/>
            <a:ext cx="2895600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dirty="0" smtClean="0">
                <a:solidFill>
                  <a:srgbClr val="FFF583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Acts 2</a:t>
            </a:r>
            <a:endParaRPr lang="en-US" sz="3200" b="1" dirty="0">
              <a:solidFill>
                <a:srgbClr val="FFF583"/>
              </a:solidFill>
              <a:effectLst>
                <a:outerShdw blurRad="50800" dist="50800" dir="2700000" algn="ctr" rotWithShape="0">
                  <a:schemeClr val="tx1"/>
                </a:outerShdw>
              </a:effectLst>
            </a:endParaRPr>
          </a:p>
          <a:p>
            <a:pPr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church began</a:t>
            </a:r>
          </a:p>
          <a:p>
            <a:pPr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city</a:t>
            </a:r>
          </a:p>
          <a:p>
            <a:pPr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3,000 members</a:t>
            </a:r>
            <a:endParaRPr lang="en-US" sz="2800" b="1" dirty="0"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3657600" y="3301493"/>
            <a:ext cx="1600200" cy="1828800"/>
            <a:chOff x="2304" y="1296"/>
            <a:chExt cx="1008" cy="1152"/>
          </a:xfrm>
        </p:grpSpPr>
        <p:sp>
          <p:nvSpPr>
            <p:cNvPr id="7" name="AutoShape 17"/>
            <p:cNvSpPr>
              <a:spLocks noChangeArrowheads="1"/>
            </p:cNvSpPr>
            <p:nvPr/>
          </p:nvSpPr>
          <p:spPr bwMode="auto">
            <a:xfrm>
              <a:off x="2304" y="1296"/>
              <a:ext cx="1008" cy="1152"/>
            </a:xfrm>
            <a:prstGeom prst="rightArrow">
              <a:avLst>
                <a:gd name="adj1" fmla="val 48259"/>
                <a:gd name="adj2" fmla="val 34324"/>
              </a:avLst>
            </a:prstGeom>
            <a:solidFill>
              <a:srgbClr val="FFF583"/>
            </a:solidFill>
            <a:ln w="9525">
              <a:solidFill>
                <a:srgbClr val="F8F8F8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US" sz="2800" b="1">
                <a:solidFill>
                  <a:schemeClr val="bg1"/>
                </a:solidFill>
                <a:latin typeface="Tahoma" pitchFamily="34" charset="0"/>
              </a:endParaRPr>
            </a:p>
          </p:txBody>
        </p:sp>
        <p:sp>
          <p:nvSpPr>
            <p:cNvPr id="8" name="Rectangle 18"/>
            <p:cNvSpPr>
              <a:spLocks noChangeArrowheads="1"/>
            </p:cNvSpPr>
            <p:nvPr/>
          </p:nvSpPr>
          <p:spPr bwMode="auto">
            <a:xfrm>
              <a:off x="2326" y="1689"/>
              <a:ext cx="949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200" b="1" dirty="0" smtClean="0"/>
                <a:t>~28 yrs.</a:t>
              </a:r>
              <a:endParaRPr lang="en-US" sz="3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63855941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utoUpdateAnimBg="0"/>
      <p:bldP spid="5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Peter &amp; John preached Christ (3:11-26</a:t>
            </a:r>
            <a:r>
              <a:rPr lang="en-US" dirty="0"/>
              <a:t>) 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FFFAB3"/>
                </a:solidFill>
              </a:rPr>
              <a:t>The gospel was having great success </a:t>
            </a:r>
            <a:r>
              <a:rPr lang="en-US" dirty="0">
                <a:solidFill>
                  <a:srgbClr val="FFFAB3"/>
                </a:solidFill>
              </a:rPr>
              <a:t>(3:11; 4:4, 21) </a:t>
            </a:r>
            <a:endParaRPr lang="en-US" dirty="0" smtClean="0">
              <a:solidFill>
                <a:srgbClr val="FFFAB3"/>
              </a:solidFill>
            </a:endParaRPr>
          </a:p>
          <a:p>
            <a:pPr lvl="1"/>
            <a:r>
              <a:rPr lang="en-US" dirty="0" smtClean="0">
                <a:solidFill>
                  <a:srgbClr val="FFFAB3"/>
                </a:solidFill>
              </a:rPr>
              <a:t>The Jewish leaders were troubled </a:t>
            </a:r>
            <a:r>
              <a:rPr lang="en-US" dirty="0">
                <a:solidFill>
                  <a:srgbClr val="FFFAB3"/>
                </a:solidFill>
              </a:rPr>
              <a:t>(4:1-2)</a:t>
            </a:r>
          </a:p>
          <a:p>
            <a:r>
              <a:rPr lang="en-US" dirty="0" smtClean="0"/>
              <a:t>Peter &amp; John were arrested (</a:t>
            </a:r>
            <a:r>
              <a:rPr lang="en-US" dirty="0"/>
              <a:t>4:3) 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FFFAB3"/>
                </a:solidFill>
              </a:rPr>
              <a:t>Imprisoned (4:3), Interrogated (4:5-12</a:t>
            </a:r>
            <a:r>
              <a:rPr lang="en-US" dirty="0">
                <a:solidFill>
                  <a:srgbClr val="FFFAB3"/>
                </a:solidFill>
              </a:rPr>
              <a:t>) + </a:t>
            </a:r>
            <a:r>
              <a:rPr lang="en-US" dirty="0" smtClean="0">
                <a:solidFill>
                  <a:srgbClr val="FFFAB3"/>
                </a:solidFill>
              </a:rPr>
              <a:t>Intimidated (4:17-18</a:t>
            </a:r>
            <a:r>
              <a:rPr lang="en-US" dirty="0">
                <a:solidFill>
                  <a:srgbClr val="FFFAB3"/>
                </a:solidFill>
              </a:rPr>
              <a:t>, 21)</a:t>
            </a:r>
          </a:p>
          <a:p>
            <a:r>
              <a:rPr lang="en-US" dirty="0" smtClean="0"/>
              <a:t>The apostles preached Christ (</a:t>
            </a:r>
            <a:r>
              <a:rPr lang="en-US" dirty="0"/>
              <a:t>5:12) </a:t>
            </a:r>
            <a:endParaRPr lang="en-US" dirty="0" smtClean="0"/>
          </a:p>
          <a:p>
            <a:pPr lvl="1"/>
            <a:r>
              <a:rPr lang="en-US" dirty="0">
                <a:solidFill>
                  <a:srgbClr val="FFFAB3"/>
                </a:solidFill>
              </a:rPr>
              <a:t>The gospel was having great success</a:t>
            </a:r>
            <a:r>
              <a:rPr lang="en-US" dirty="0" smtClean="0">
                <a:solidFill>
                  <a:srgbClr val="FFFAB3"/>
                </a:solidFill>
              </a:rPr>
              <a:t> </a:t>
            </a:r>
            <a:r>
              <a:rPr lang="en-US" dirty="0">
                <a:solidFill>
                  <a:srgbClr val="FFFAB3"/>
                </a:solidFill>
              </a:rPr>
              <a:t>(5:14) </a:t>
            </a:r>
            <a:endParaRPr lang="en-US" dirty="0" smtClean="0">
              <a:solidFill>
                <a:srgbClr val="FFFAB3"/>
              </a:solidFill>
            </a:endParaRPr>
          </a:p>
          <a:p>
            <a:pPr lvl="1"/>
            <a:r>
              <a:rPr lang="en-US" dirty="0">
                <a:solidFill>
                  <a:srgbClr val="FFFAB3"/>
                </a:solidFill>
              </a:rPr>
              <a:t>The Jewish leaders were troubled</a:t>
            </a:r>
            <a:r>
              <a:rPr lang="en-US" dirty="0" smtClean="0">
                <a:solidFill>
                  <a:srgbClr val="FFFAB3"/>
                </a:solidFill>
              </a:rPr>
              <a:t> </a:t>
            </a:r>
            <a:r>
              <a:rPr lang="en-US" dirty="0">
                <a:solidFill>
                  <a:srgbClr val="FFFAB3"/>
                </a:solidFill>
              </a:rPr>
              <a:t>(5:17)</a:t>
            </a:r>
          </a:p>
          <a:p>
            <a:r>
              <a:rPr lang="en-US" dirty="0" smtClean="0"/>
              <a:t>The apostles were arrested (5:18)</a:t>
            </a:r>
          </a:p>
          <a:p>
            <a:pPr lvl="1"/>
            <a:r>
              <a:rPr lang="en-US" dirty="0" smtClean="0">
                <a:solidFill>
                  <a:srgbClr val="FFFAB3"/>
                </a:solidFill>
              </a:rPr>
              <a:t>Imprisoned, with plans to </a:t>
            </a:r>
            <a:r>
              <a:rPr lang="en-US" dirty="0">
                <a:solidFill>
                  <a:srgbClr val="FFFAB3"/>
                </a:solidFill>
              </a:rPr>
              <a:t>Interrogate </a:t>
            </a:r>
            <a:r>
              <a:rPr lang="en-US" dirty="0" smtClean="0">
                <a:solidFill>
                  <a:srgbClr val="FFFAB3"/>
                </a:solidFill>
              </a:rPr>
              <a:t>+ </a:t>
            </a:r>
            <a:r>
              <a:rPr lang="en-US" dirty="0">
                <a:solidFill>
                  <a:srgbClr val="FFFAB3"/>
                </a:solidFill>
              </a:rPr>
              <a:t>Intimidate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The Jewish leadership was seeking </a:t>
            </a:r>
            <a:r>
              <a:rPr lang="en-US" dirty="0"/>
              <a:t>to shut down </a:t>
            </a:r>
            <a:r>
              <a:rPr lang="en-US" dirty="0" smtClean="0"/>
              <a:t>Christianity by </a:t>
            </a:r>
            <a:r>
              <a:rPr lang="en-US" dirty="0"/>
              <a:t>shutting up its </a:t>
            </a:r>
            <a:r>
              <a:rPr lang="en-US" dirty="0" smtClean="0"/>
              <a:t>advocates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0553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Commissioned </a:t>
            </a:r>
            <a:r>
              <a:rPr lang="en-US" dirty="0"/>
              <a:t>by God (5:20)</a:t>
            </a:r>
          </a:p>
          <a:p>
            <a:r>
              <a:rPr lang="en-US" dirty="0" smtClean="0"/>
              <a:t>Contested </a:t>
            </a:r>
            <a:r>
              <a:rPr lang="en-US" dirty="0"/>
              <a:t>by “the enemy” </a:t>
            </a:r>
            <a:r>
              <a:rPr lang="en-US" dirty="0" smtClean="0"/>
              <a:t>(5:28; 4:17, 21)</a:t>
            </a:r>
          </a:p>
          <a:p>
            <a:r>
              <a:rPr lang="en-US" dirty="0" smtClean="0"/>
              <a:t>Choice </a:t>
            </a:r>
            <a:r>
              <a:rPr lang="en-US" dirty="0"/>
              <a:t>to Be Made: What would/will you do?</a:t>
            </a:r>
          </a:p>
          <a:p>
            <a:pPr lvl="1"/>
            <a:r>
              <a:rPr lang="en-US" sz="2300" dirty="0" smtClean="0"/>
              <a:t>God said: “Go </a:t>
            </a:r>
            <a:r>
              <a:rPr lang="en-US" sz="2300" dirty="0"/>
              <a:t>to </a:t>
            </a:r>
            <a:r>
              <a:rPr lang="en-US" sz="2300" dirty="0" smtClean="0"/>
              <a:t>the temple and </a:t>
            </a:r>
            <a:r>
              <a:rPr lang="en-US" sz="2300" dirty="0"/>
              <a:t>speak” (</a:t>
            </a:r>
            <a:r>
              <a:rPr lang="en-US" sz="2300" dirty="0" smtClean="0"/>
              <a:t>5:20)</a:t>
            </a:r>
          </a:p>
          <a:p>
            <a:pPr lvl="1"/>
            <a:r>
              <a:rPr lang="en-US" sz="2300" dirty="0" smtClean="0"/>
              <a:t>They: “Entered the temple </a:t>
            </a:r>
            <a:r>
              <a:rPr lang="en-US" sz="2300" dirty="0"/>
              <a:t>&amp; taught” (</a:t>
            </a:r>
            <a:r>
              <a:rPr lang="en-US" sz="2300" dirty="0" smtClean="0"/>
              <a:t>5:21, 25 </a:t>
            </a:r>
            <a:r>
              <a:rPr lang="en-US" sz="2300" dirty="0"/>
              <a:t>+ 3:11)</a:t>
            </a:r>
          </a:p>
          <a:p>
            <a:pPr lvl="1"/>
            <a:r>
              <a:rPr lang="en-US" sz="2300" dirty="0" smtClean="0"/>
              <a:t>“</a:t>
            </a:r>
            <a:r>
              <a:rPr lang="en-US" sz="2300" dirty="0"/>
              <a:t>We must obey God and what God says…NOT man</a:t>
            </a:r>
            <a:r>
              <a:rPr lang="en-US" sz="2300" dirty="0" smtClean="0"/>
              <a:t>!” (5:29)</a:t>
            </a:r>
            <a:endParaRPr lang="en-US" sz="2300" dirty="0"/>
          </a:p>
          <a:p>
            <a:r>
              <a:rPr lang="en-US" dirty="0" smtClean="0"/>
              <a:t>Content to sacrifice their </a:t>
            </a:r>
            <a:r>
              <a:rPr lang="en-US" dirty="0"/>
              <a:t>own lives for </a:t>
            </a:r>
            <a:r>
              <a:rPr lang="en-US" dirty="0" smtClean="0"/>
              <a:t>the sake of the gospel (cf. Acts </a:t>
            </a:r>
            <a:r>
              <a:rPr lang="en-US" dirty="0"/>
              <a:t>7:51-60; 20:24; </a:t>
            </a:r>
            <a:r>
              <a:rPr lang="en-US" dirty="0" smtClean="0"/>
              <a:t>21:13)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515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000" dirty="0"/>
              <a:t>Content of Message </a:t>
            </a:r>
          </a:p>
          <a:p>
            <a:pPr lvl="1"/>
            <a:r>
              <a:rPr lang="en-US" sz="2600" dirty="0"/>
              <a:t>Prescribed By Christ (Luke 24:46-47)</a:t>
            </a:r>
          </a:p>
          <a:p>
            <a:pPr lvl="1"/>
            <a:r>
              <a:rPr lang="en-US" sz="2600" dirty="0"/>
              <a:t>Proclaimed By Apostles (Acts 3:6, 16; 4:2, </a:t>
            </a:r>
            <a:r>
              <a:rPr lang="en-US" sz="2600" dirty="0" smtClean="0"/>
              <a:t>10, 12)</a:t>
            </a:r>
            <a:endParaRPr lang="en-US" sz="2600" dirty="0"/>
          </a:p>
          <a:p>
            <a:pPr lvl="1"/>
            <a:r>
              <a:rPr lang="en-US" sz="2600" dirty="0"/>
              <a:t>Prohibited By Authorities (4:17-18; 5:28, 40)</a:t>
            </a:r>
          </a:p>
          <a:p>
            <a:r>
              <a:rPr lang="en-US" sz="3000" dirty="0"/>
              <a:t>Choice to Be Made: What would you do/teach?</a:t>
            </a:r>
          </a:p>
          <a:p>
            <a:pPr lvl="1"/>
            <a:r>
              <a:rPr lang="en-US" sz="2600" dirty="0"/>
              <a:t>Resolve to listen to God rather than man (4:19)</a:t>
            </a:r>
          </a:p>
          <a:p>
            <a:pPr lvl="1"/>
            <a:r>
              <a:rPr lang="en-US" sz="2600" dirty="0"/>
              <a:t>Refuse to change His message for any man or reason (4:20)</a:t>
            </a:r>
          </a:p>
          <a:p>
            <a:pPr lvl="1"/>
            <a:r>
              <a:rPr lang="en-US" sz="2600" dirty="0"/>
              <a:t>Realize that only one message can save (</a:t>
            </a:r>
            <a:r>
              <a:rPr lang="en-US" sz="2600" dirty="0" smtClean="0"/>
              <a:t>4:12)</a:t>
            </a:r>
          </a:p>
          <a:p>
            <a:r>
              <a:rPr lang="en-US" sz="3000" dirty="0" smtClean="0"/>
              <a:t>Continued </a:t>
            </a:r>
            <a:r>
              <a:rPr lang="en-US" sz="3000" dirty="0"/>
              <a:t>to preach, un-watered-down salvation “in the name of Jesus” (2:38; 8:12,16; 10:48; 19:5; 22:16</a:t>
            </a:r>
            <a:r>
              <a:rPr lang="en-US" sz="3000" dirty="0" smtClean="0"/>
              <a:t>)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639776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Instant </a:t>
            </a:r>
            <a:r>
              <a:rPr lang="en-US" dirty="0"/>
              <a:t>compliance with the Lord’s instructions </a:t>
            </a:r>
            <a:r>
              <a:rPr lang="en-US" dirty="0" smtClean="0"/>
              <a:t>(5:21)</a:t>
            </a:r>
            <a:endParaRPr lang="en-US" dirty="0"/>
          </a:p>
          <a:p>
            <a:r>
              <a:rPr lang="en-US" dirty="0" smtClean="0"/>
              <a:t>Intense </a:t>
            </a:r>
            <a:r>
              <a:rPr lang="en-US" dirty="0"/>
              <a:t>concern for lost souls </a:t>
            </a:r>
            <a:r>
              <a:rPr lang="en-US" dirty="0" smtClean="0"/>
              <a:t>(3:11</a:t>
            </a:r>
            <a:r>
              <a:rPr lang="en-US" dirty="0"/>
              <a:t>, 12; 4:1, 2, 10, 21; 5:12, 20, 25)</a:t>
            </a:r>
          </a:p>
          <a:p>
            <a:r>
              <a:rPr lang="en-US" dirty="0" smtClean="0"/>
              <a:t>Insatiable </a:t>
            </a:r>
            <a:r>
              <a:rPr lang="en-US" dirty="0"/>
              <a:t>craving for all the lost to repent and be forgiven </a:t>
            </a:r>
            <a:r>
              <a:rPr lang="en-US" dirty="0" smtClean="0"/>
              <a:t>(3:19; 5:31</a:t>
            </a:r>
            <a:r>
              <a:rPr lang="en-US" dirty="0"/>
              <a:t>; </a:t>
            </a:r>
            <a:r>
              <a:rPr lang="en-US" dirty="0" smtClean="0"/>
              <a:t>cf. Rom. </a:t>
            </a:r>
            <a:r>
              <a:rPr lang="en-US" dirty="0"/>
              <a:t>10:1; 9:2-3)</a:t>
            </a:r>
          </a:p>
          <a:p>
            <a:r>
              <a:rPr lang="en-US" dirty="0" smtClean="0"/>
              <a:t>Intriguing </a:t>
            </a:r>
            <a:r>
              <a:rPr lang="en-US" dirty="0"/>
              <a:t>conviction when they knew they were doing the right thing (5:41)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48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Candidates </a:t>
            </a:r>
            <a:r>
              <a:rPr lang="en-US" dirty="0"/>
              <a:t>for the gospel everywhere </a:t>
            </a:r>
            <a:r>
              <a:rPr lang="en-US" dirty="0" smtClean="0"/>
              <a:t>(Mark </a:t>
            </a:r>
            <a:r>
              <a:rPr lang="en-US" dirty="0"/>
              <a:t>16:15)</a:t>
            </a:r>
          </a:p>
          <a:p>
            <a:r>
              <a:rPr lang="en-US" dirty="0" smtClean="0"/>
              <a:t>Creatures </a:t>
            </a:r>
            <a:r>
              <a:rPr lang="en-US" dirty="0"/>
              <a:t>in the image of God </a:t>
            </a:r>
            <a:r>
              <a:rPr lang="en-US" dirty="0" smtClean="0"/>
              <a:t>needed </a:t>
            </a:r>
            <a:r>
              <a:rPr lang="en-US" dirty="0"/>
              <a:t>the gospel</a:t>
            </a:r>
          </a:p>
          <a:p>
            <a:r>
              <a:rPr lang="en-US" dirty="0" smtClean="0"/>
              <a:t>Comprehensive </a:t>
            </a:r>
            <a:r>
              <a:rPr lang="en-US" dirty="0"/>
              <a:t>approach:</a:t>
            </a:r>
          </a:p>
          <a:p>
            <a:pPr lvl="1"/>
            <a:r>
              <a:rPr lang="en-US" dirty="0" smtClean="0"/>
              <a:t>Rulers </a:t>
            </a:r>
            <a:r>
              <a:rPr lang="en-US" dirty="0"/>
              <a:t>and elders (4:8)</a:t>
            </a:r>
          </a:p>
          <a:p>
            <a:pPr lvl="1"/>
            <a:r>
              <a:rPr lang="en-US" dirty="0" smtClean="0"/>
              <a:t>Religious </a:t>
            </a:r>
            <a:r>
              <a:rPr lang="en-US" dirty="0"/>
              <a:t>people in the temple (4:10)</a:t>
            </a:r>
          </a:p>
          <a:p>
            <a:pPr lvl="1"/>
            <a:r>
              <a:rPr lang="en-US" dirty="0" smtClean="0"/>
              <a:t>Residents </a:t>
            </a:r>
            <a:r>
              <a:rPr lang="en-US" dirty="0"/>
              <a:t>in every home (5:42; cf. v. 28)</a:t>
            </a:r>
          </a:p>
          <a:p>
            <a:pPr lvl="1"/>
            <a:r>
              <a:rPr lang="en-US" dirty="0" smtClean="0"/>
              <a:t>Reaches </a:t>
            </a:r>
            <a:r>
              <a:rPr lang="en-US" dirty="0"/>
              <a:t>of every Christian journey (8:4)</a:t>
            </a:r>
          </a:p>
          <a:p>
            <a:pPr lvl="1"/>
            <a:r>
              <a:rPr lang="en-US" dirty="0" smtClean="0"/>
              <a:t>Regardless </a:t>
            </a:r>
            <a:r>
              <a:rPr lang="en-US" dirty="0"/>
              <a:t>of any social, ethical, religious, racial differences (10:34-35)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058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Could </a:t>
            </a:r>
            <a:r>
              <a:rPr lang="en-US" dirty="0"/>
              <a:t>not stop telling what they knew (4:20)</a:t>
            </a:r>
          </a:p>
          <a:p>
            <a:r>
              <a:rPr lang="en-US" dirty="0" smtClean="0"/>
              <a:t>Could </a:t>
            </a:r>
            <a:r>
              <a:rPr lang="en-US" dirty="0"/>
              <a:t>not be dissuaded </a:t>
            </a:r>
            <a:r>
              <a:rPr lang="en-US" dirty="0" smtClean="0"/>
              <a:t>from </a:t>
            </a:r>
            <a:r>
              <a:rPr lang="en-US" dirty="0"/>
              <a:t>teaching Jesus (5:42)</a:t>
            </a:r>
          </a:p>
          <a:p>
            <a:r>
              <a:rPr lang="en-US" dirty="0" smtClean="0"/>
              <a:t>Could </a:t>
            </a:r>
            <a:r>
              <a:rPr lang="en-US" dirty="0"/>
              <a:t>not let a day go by without </a:t>
            </a:r>
            <a:r>
              <a:rPr lang="en-US" dirty="0" smtClean="0"/>
              <a:t>preaching (5:42)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254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1009</TotalTime>
  <Words>677</Words>
  <Application>Microsoft Office PowerPoint</Application>
  <PresentationFormat>On-screen Show (4:3)</PresentationFormat>
  <Paragraphs>77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Tahoma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</dc:creator>
  <cp:lastModifiedBy>David Sproule</cp:lastModifiedBy>
  <cp:revision>24</cp:revision>
  <dcterms:created xsi:type="dcterms:W3CDTF">2014-03-25T05:58:10Z</dcterms:created>
  <dcterms:modified xsi:type="dcterms:W3CDTF">2017-06-25T12:40:48Z</dcterms:modified>
</cp:coreProperties>
</file>