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1"/>
  </p:handoutMasterIdLst>
  <p:sldIdLst>
    <p:sldId id="256" r:id="rId2"/>
    <p:sldId id="423" r:id="rId3"/>
    <p:sldId id="850" r:id="rId4"/>
    <p:sldId id="832" r:id="rId5"/>
    <p:sldId id="851" r:id="rId6"/>
    <p:sldId id="838" r:id="rId7"/>
    <p:sldId id="852" r:id="rId8"/>
    <p:sldId id="853" r:id="rId9"/>
    <p:sldId id="857" r:id="rId10"/>
    <p:sldId id="860" r:id="rId11"/>
    <p:sldId id="833" r:id="rId12"/>
    <p:sldId id="862" r:id="rId13"/>
    <p:sldId id="870" r:id="rId14"/>
    <p:sldId id="835" r:id="rId15"/>
    <p:sldId id="875" r:id="rId16"/>
    <p:sldId id="876" r:id="rId17"/>
    <p:sldId id="836" r:id="rId18"/>
    <p:sldId id="880" r:id="rId19"/>
    <p:sldId id="887" r:id="rId2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EC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35" autoAdjust="0"/>
    <p:restoredTop sz="94660"/>
  </p:normalViewPr>
  <p:slideViewPr>
    <p:cSldViewPr snapToGrid="0">
      <p:cViewPr varScale="1">
        <p:scale>
          <a:sx n="106" d="100"/>
          <a:sy n="106" d="100"/>
        </p:scale>
        <p:origin x="139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13" tIns="46657" rIns="93313" bIns="46657" rtlCol="0"/>
          <a:lstStyle>
            <a:lvl1pPr algn="l">
              <a:defRPr sz="1200"/>
            </a:lvl1pPr>
          </a:lstStyle>
          <a:p>
            <a:endParaRPr lang="en-US"/>
          </a:p>
        </p:txBody>
      </p:sp>
      <p:sp>
        <p:nvSpPr>
          <p:cNvPr id="3" name="Date Placeholder 2"/>
          <p:cNvSpPr>
            <a:spLocks noGrp="1"/>
          </p:cNvSpPr>
          <p:nvPr>
            <p:ph type="dt" sz="quarter" idx="1"/>
          </p:nvPr>
        </p:nvSpPr>
        <p:spPr>
          <a:xfrm>
            <a:off x="3978133" y="0"/>
            <a:ext cx="3043343" cy="467072"/>
          </a:xfrm>
          <a:prstGeom prst="rect">
            <a:avLst/>
          </a:prstGeom>
        </p:spPr>
        <p:txBody>
          <a:bodyPr vert="horz" lIns="93313" tIns="46657" rIns="93313" bIns="46657" rtlCol="0"/>
          <a:lstStyle>
            <a:lvl1pPr algn="r">
              <a:defRPr sz="1200"/>
            </a:lvl1pPr>
          </a:lstStyle>
          <a:p>
            <a:fld id="{C315246E-766A-45BC-AE3D-E61D338B6791}" type="datetimeFigureOut">
              <a:rPr lang="en-US" smtClean="0"/>
              <a:t>5/30/2017</a:t>
            </a:fld>
            <a:endParaRPr lang="en-US"/>
          </a:p>
        </p:txBody>
      </p:sp>
      <p:sp>
        <p:nvSpPr>
          <p:cNvPr id="4" name="Footer Placeholder 3"/>
          <p:cNvSpPr>
            <a:spLocks noGrp="1"/>
          </p:cNvSpPr>
          <p:nvPr>
            <p:ph type="ftr" sz="quarter" idx="2"/>
          </p:nvPr>
        </p:nvSpPr>
        <p:spPr>
          <a:xfrm>
            <a:off x="0" y="8842031"/>
            <a:ext cx="3043343" cy="467071"/>
          </a:xfrm>
          <a:prstGeom prst="rect">
            <a:avLst/>
          </a:prstGeom>
        </p:spPr>
        <p:txBody>
          <a:bodyPr vert="horz" lIns="93313" tIns="46657" rIns="93313" bIns="46657" rtlCol="0" anchor="b"/>
          <a:lstStyle>
            <a:lvl1pPr algn="l">
              <a:defRPr sz="1200"/>
            </a:lvl1pPr>
          </a:lstStyle>
          <a:p>
            <a:endParaRPr lang="en-US"/>
          </a:p>
        </p:txBody>
      </p:sp>
      <p:sp>
        <p:nvSpPr>
          <p:cNvPr id="5" name="Slide Number Placeholder 4"/>
          <p:cNvSpPr>
            <a:spLocks noGrp="1"/>
          </p:cNvSpPr>
          <p:nvPr>
            <p:ph type="sldNum" sz="quarter" idx="3"/>
          </p:nvPr>
        </p:nvSpPr>
        <p:spPr>
          <a:xfrm>
            <a:off x="3978133" y="8842031"/>
            <a:ext cx="3043343" cy="467071"/>
          </a:xfrm>
          <a:prstGeom prst="rect">
            <a:avLst/>
          </a:prstGeom>
        </p:spPr>
        <p:txBody>
          <a:bodyPr vert="horz" lIns="93313" tIns="46657" rIns="93313" bIns="46657" rtlCol="0" anchor="b"/>
          <a:lstStyle>
            <a:lvl1pPr algn="r">
              <a:defRPr sz="1200"/>
            </a:lvl1pPr>
          </a:lstStyle>
          <a:p>
            <a:fld id="{73A27630-91C4-4530-B75F-DCB49C2A35C7}" type="slidenum">
              <a:rPr lang="en-US" smtClean="0"/>
              <a:t>‹#›</a:t>
            </a:fld>
            <a:endParaRPr lang="en-US"/>
          </a:p>
        </p:txBody>
      </p:sp>
    </p:spTree>
    <p:extLst>
      <p:ext uri="{BB962C8B-B14F-4D97-AF65-F5344CB8AC3E}">
        <p14:creationId xmlns:p14="http://schemas.microsoft.com/office/powerpoint/2010/main" val="425260903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97920"/>
            <a:ext cx="7772400" cy="2550020"/>
          </a:xfrm>
        </p:spPr>
        <p:txBody>
          <a:bodyPr anchor="b">
            <a:normAutofit/>
          </a:bodyPr>
          <a:lstStyle>
            <a:lvl1pPr algn="ctr">
              <a:defRPr sz="45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4488872"/>
            <a:ext cx="6858000" cy="768927"/>
          </a:xfrm>
        </p:spPr>
        <p:txBody>
          <a:bodyPr>
            <a:noAutofit/>
          </a:bodyPr>
          <a:lstStyle>
            <a:lvl1pPr marL="0" indent="0" algn="ctr">
              <a:buNone/>
              <a:defRPr sz="4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Tree>
    <p:extLst>
      <p:ext uri="{BB962C8B-B14F-4D97-AF65-F5344CB8AC3E}">
        <p14:creationId xmlns:p14="http://schemas.microsoft.com/office/powerpoint/2010/main" val="2910932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289336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F53FE5-340C-4074-89DC-DBC01D5D6D3F}"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365630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881783"/>
          </a:xfrm>
        </p:spPr>
        <p:txBody>
          <a:bodyPr>
            <a:normAutofit/>
          </a:bodyPr>
          <a:lstStyle>
            <a:lvl1pPr algn="ctr">
              <a:defRPr sz="3400">
                <a:solidFill>
                  <a:schemeClr val="bg1"/>
                </a:solidFill>
                <a:latin typeface="Lucida Calligraphy" panose="03010101010101010101" pitchFamily="66"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73825" y="1471353"/>
            <a:ext cx="8229600" cy="4962699"/>
          </a:xfrm>
        </p:spPr>
        <p:txBody>
          <a:bodyPr/>
          <a:lstStyle>
            <a:lvl1pPr>
              <a:defRPr>
                <a:solidFill>
                  <a:schemeClr val="bg1"/>
                </a:solidFill>
              </a:defRPr>
            </a:lvl1pPr>
            <a:lvl2pPr marL="631825" indent="-290513">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10403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F53FE5-340C-4074-89DC-DBC01D5D6D3F}"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9468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F53FE5-340C-4074-89DC-DBC01D5D6D3F}" type="datetimeFigureOut">
              <a:rPr lang="en-US" smtClean="0"/>
              <a:t>5/30/2017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68436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F53FE5-340C-4074-89DC-DBC01D5D6D3F}" type="datetimeFigureOut">
              <a:rPr lang="en-US" smtClean="0"/>
              <a:t>5/30/2017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750953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F53FE5-340C-4074-89DC-DBC01D5D6D3F}" type="datetimeFigureOut">
              <a:rPr lang="en-US" smtClean="0"/>
              <a:t>5/30/2017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283191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F53FE5-340C-4074-89DC-DBC01D5D6D3F}" type="datetimeFigureOut">
              <a:rPr lang="en-US" smtClean="0"/>
              <a:t>5/30/2017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431370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5/30/2017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3743015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F53FE5-340C-4074-89DC-DBC01D5D6D3F}" type="datetimeFigureOut">
              <a:rPr lang="en-US" smtClean="0"/>
              <a:t>5/30/2017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82CDBB-7D2E-4196-97C8-824C0D3A55B2}" type="slidenum">
              <a:rPr lang="en-US" smtClean="0"/>
              <a:t>‹#›</a:t>
            </a:fld>
            <a:endParaRPr lang="en-US"/>
          </a:p>
        </p:txBody>
      </p:sp>
    </p:spTree>
    <p:extLst>
      <p:ext uri="{BB962C8B-B14F-4D97-AF65-F5344CB8AC3E}">
        <p14:creationId xmlns:p14="http://schemas.microsoft.com/office/powerpoint/2010/main" val="113456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F53FE5-340C-4074-89DC-DBC01D5D6D3F}" type="datetimeFigureOut">
              <a:rPr lang="en-US" smtClean="0"/>
              <a:t>5/30/2017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82CDBB-7D2E-4196-97C8-824C0D3A55B2}" type="slidenum">
              <a:rPr lang="en-US" smtClean="0"/>
              <a:t>‹#›</a:t>
            </a:fld>
            <a:endParaRPr lang="en-US"/>
          </a:p>
        </p:txBody>
      </p:sp>
    </p:spTree>
    <p:extLst>
      <p:ext uri="{BB962C8B-B14F-4D97-AF65-F5344CB8AC3E}">
        <p14:creationId xmlns:p14="http://schemas.microsoft.com/office/powerpoint/2010/main" val="3999772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2553" y="1187480"/>
            <a:ext cx="8047567" cy="2550020"/>
          </a:xfrm>
        </p:spPr>
        <p:txBody>
          <a:bodyPr>
            <a:normAutofit fontScale="90000"/>
          </a:bodyPr>
          <a:lstStyle/>
          <a:p>
            <a:pPr>
              <a:lnSpc>
                <a:spcPct val="150000"/>
              </a:lnSpc>
            </a:pPr>
            <a:r>
              <a:rPr lang="en-US" sz="4400" b="1" dirty="0" smtClean="0"/>
              <a:t/>
            </a:r>
            <a:br>
              <a:rPr lang="en-US" sz="4400" b="1" dirty="0" smtClean="0"/>
            </a:br>
            <a:r>
              <a:rPr lang="en-US" sz="4400" b="1" dirty="0" smtClean="0"/>
              <a:t>The Security of Believers</a:t>
            </a:r>
            <a:br>
              <a:rPr lang="en-US" sz="4400" b="1" dirty="0" smtClean="0"/>
            </a:br>
            <a:endParaRPr lang="en-US" sz="4400" b="1" dirty="0"/>
          </a:p>
        </p:txBody>
      </p:sp>
      <p:sp>
        <p:nvSpPr>
          <p:cNvPr id="3" name="Subtitle 2"/>
          <p:cNvSpPr>
            <a:spLocks noGrp="1"/>
          </p:cNvSpPr>
          <p:nvPr>
            <p:ph type="subTitle" idx="1"/>
          </p:nvPr>
        </p:nvSpPr>
        <p:spPr/>
        <p:txBody>
          <a:bodyPr/>
          <a:lstStyle/>
          <a:p>
            <a:r>
              <a:rPr lang="en-US" b="1" dirty="0" smtClean="0"/>
              <a:t>Rom. 8:35-39</a:t>
            </a:r>
            <a:endParaRPr lang="en-US" b="1" dirty="0"/>
          </a:p>
        </p:txBody>
      </p:sp>
      <p:cxnSp>
        <p:nvCxnSpPr>
          <p:cNvPr id="4" name="Straight Connector 3"/>
          <p:cNvCxnSpPr/>
          <p:nvPr/>
        </p:nvCxnSpPr>
        <p:spPr>
          <a:xfrm>
            <a:off x="410633" y="3850081"/>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992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491" y="405485"/>
            <a:ext cx="8296556" cy="1969770"/>
          </a:xfrm>
          <a:prstGeom prst="rect">
            <a:avLst/>
          </a:prstGeom>
          <a:noFill/>
        </p:spPr>
        <p:txBody>
          <a:bodyPr wrap="square" rtlCol="0">
            <a:spAutoFit/>
          </a:bodyPr>
          <a:lstStyle/>
          <a:p>
            <a:pPr algn="ctr"/>
            <a:r>
              <a:rPr lang="en-US" sz="3600" b="1" dirty="0" smtClean="0">
                <a:solidFill>
                  <a:srgbClr val="FFFF00"/>
                </a:solidFill>
              </a:rPr>
              <a:t>Three Ways to Never Lose Your Salvation </a:t>
            </a:r>
          </a:p>
          <a:p>
            <a:pPr marL="1028700" lvl="1" indent="-571500">
              <a:buFont typeface="Arial" panose="020B0604020202020204" pitchFamily="34" charset="0"/>
              <a:buChar char="•"/>
            </a:pPr>
            <a:r>
              <a:rPr lang="en-US" sz="2800" b="1" dirty="0" smtClean="0">
                <a:solidFill>
                  <a:schemeClr val="bg1"/>
                </a:solidFill>
              </a:rPr>
              <a:t>Walk in the Light</a:t>
            </a:r>
            <a:endParaRPr lang="en-US" sz="2800" b="1" dirty="0">
              <a:solidFill>
                <a:schemeClr val="bg1"/>
              </a:solidFill>
            </a:endParaRPr>
          </a:p>
          <a:p>
            <a:pPr marL="1257300" lvl="2" indent="-342900" algn="just">
              <a:spcAft>
                <a:spcPts val="1200"/>
              </a:spcAft>
              <a:buFont typeface="Arial" panose="020B0604020202020204" pitchFamily="34" charset="0"/>
              <a:buChar char="•"/>
            </a:pPr>
            <a:r>
              <a:rPr lang="en-US" sz="2400" b="1" dirty="0" smtClean="0">
                <a:solidFill>
                  <a:schemeClr val="bg1"/>
                </a:solidFill>
              </a:rPr>
              <a:t>Light/Darkness mentioned often in the Bible</a:t>
            </a:r>
          </a:p>
          <a:p>
            <a:pPr marL="1257300" lvl="2" indent="-342900" algn="just">
              <a:spcAft>
                <a:spcPts val="1200"/>
              </a:spcAft>
              <a:buFont typeface="Arial" panose="020B0604020202020204" pitchFamily="34" charset="0"/>
              <a:buChar char="•"/>
            </a:pPr>
            <a:r>
              <a:rPr lang="en-US" sz="2400" b="1" dirty="0" smtClean="0">
                <a:solidFill>
                  <a:schemeClr val="bg1"/>
                </a:solidFill>
              </a:rPr>
              <a:t>1 John 1:7-10</a:t>
            </a:r>
          </a:p>
        </p:txBody>
      </p:sp>
    </p:spTree>
    <p:extLst>
      <p:ext uri="{BB962C8B-B14F-4D97-AF65-F5344CB8AC3E}">
        <p14:creationId xmlns:p14="http://schemas.microsoft.com/office/powerpoint/2010/main" val="4204396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5478" y="405485"/>
            <a:ext cx="8296556" cy="3785652"/>
          </a:xfrm>
          <a:prstGeom prst="rect">
            <a:avLst/>
          </a:prstGeom>
          <a:noFill/>
        </p:spPr>
        <p:txBody>
          <a:bodyPr wrap="square" rtlCol="0">
            <a:spAutoFit/>
          </a:bodyPr>
          <a:lstStyle/>
          <a:p>
            <a:pPr algn="just"/>
            <a:r>
              <a:rPr lang="en-US" sz="2400" b="1" dirty="0" smtClean="0">
                <a:solidFill>
                  <a:schemeClr val="bg1"/>
                </a:solidFill>
              </a:rPr>
              <a:t>  7  </a:t>
            </a:r>
            <a:r>
              <a:rPr lang="en-US" sz="2400" b="1" dirty="0">
                <a:solidFill>
                  <a:schemeClr val="bg1"/>
                </a:solidFill>
              </a:rPr>
              <a:t>But if we walk in the light as He is in the light, we have fellowship with one another, and the blood of Jesus Christ His Son cleanses us from all sin. </a:t>
            </a:r>
          </a:p>
          <a:p>
            <a:pPr algn="just"/>
            <a:r>
              <a:rPr lang="en-US" sz="2400" b="1" dirty="0" smtClean="0">
                <a:solidFill>
                  <a:schemeClr val="bg1"/>
                </a:solidFill>
              </a:rPr>
              <a:t>  8  </a:t>
            </a:r>
            <a:r>
              <a:rPr lang="en-US" sz="2400" b="1" dirty="0">
                <a:solidFill>
                  <a:schemeClr val="bg1"/>
                </a:solidFill>
              </a:rPr>
              <a:t>If we say that we have no sin, we deceive ourselves, and the truth is not in us. </a:t>
            </a:r>
          </a:p>
          <a:p>
            <a:pPr algn="just"/>
            <a:r>
              <a:rPr lang="en-US" sz="2400" b="1" dirty="0" smtClean="0">
                <a:solidFill>
                  <a:schemeClr val="bg1"/>
                </a:solidFill>
              </a:rPr>
              <a:t>  9  </a:t>
            </a:r>
            <a:r>
              <a:rPr lang="en-US" sz="2400" b="1" dirty="0">
                <a:solidFill>
                  <a:schemeClr val="bg1"/>
                </a:solidFill>
              </a:rPr>
              <a:t>If we confess our sins, He is faithful and just to forgive us our sins and to cleanse us from all unrighteousness. </a:t>
            </a:r>
          </a:p>
          <a:p>
            <a:pPr algn="just"/>
            <a:r>
              <a:rPr lang="en-US" sz="2400" b="1" dirty="0" smtClean="0">
                <a:solidFill>
                  <a:schemeClr val="bg1"/>
                </a:solidFill>
              </a:rPr>
              <a:t>  10  </a:t>
            </a:r>
            <a:r>
              <a:rPr lang="en-US" sz="2400" b="1" dirty="0">
                <a:solidFill>
                  <a:schemeClr val="bg1"/>
                </a:solidFill>
              </a:rPr>
              <a:t>If we say that we have not sinned, we make Him a liar, and His word is not in us. </a:t>
            </a:r>
            <a:endParaRPr lang="en-US" sz="2400" b="1" dirty="0" smtClean="0">
              <a:solidFill>
                <a:schemeClr val="bg1"/>
              </a:solidFill>
            </a:endParaRPr>
          </a:p>
          <a:p>
            <a:pPr algn="just"/>
            <a:r>
              <a:rPr lang="en-US" sz="2400" b="1" dirty="0">
                <a:solidFill>
                  <a:schemeClr val="bg1"/>
                </a:solidFill>
              </a:rPr>
              <a:t>	</a:t>
            </a:r>
            <a:r>
              <a:rPr lang="en-US" sz="2400" b="1" dirty="0" smtClean="0">
                <a:solidFill>
                  <a:schemeClr val="bg1"/>
                </a:solidFill>
              </a:rPr>
              <a:t>				1 John 1:7-10</a:t>
            </a:r>
          </a:p>
        </p:txBody>
      </p:sp>
    </p:spTree>
    <p:extLst>
      <p:ext uri="{BB962C8B-B14F-4D97-AF65-F5344CB8AC3E}">
        <p14:creationId xmlns:p14="http://schemas.microsoft.com/office/powerpoint/2010/main" val="30587619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491" y="405485"/>
            <a:ext cx="8296556" cy="3016210"/>
          </a:xfrm>
          <a:prstGeom prst="rect">
            <a:avLst/>
          </a:prstGeom>
          <a:noFill/>
        </p:spPr>
        <p:txBody>
          <a:bodyPr wrap="square" rtlCol="0">
            <a:spAutoFit/>
          </a:bodyPr>
          <a:lstStyle/>
          <a:p>
            <a:pPr algn="ctr"/>
            <a:r>
              <a:rPr lang="en-US" sz="3600" b="1" dirty="0" smtClean="0">
                <a:solidFill>
                  <a:srgbClr val="FFFF00"/>
                </a:solidFill>
              </a:rPr>
              <a:t>Three Ways to Never Lose Your Salvation </a:t>
            </a:r>
            <a:endParaRPr lang="en-US" sz="3600" b="1" dirty="0" smtClean="0">
              <a:solidFill>
                <a:schemeClr val="bg1"/>
              </a:solidFill>
            </a:endParaRPr>
          </a:p>
          <a:p>
            <a:pPr marL="1028700" lvl="1" indent="-571500">
              <a:buFont typeface="Arial" panose="020B0604020202020204" pitchFamily="34" charset="0"/>
              <a:buChar char="•"/>
            </a:pPr>
            <a:r>
              <a:rPr lang="en-US" sz="2800" b="1" dirty="0" smtClean="0">
                <a:solidFill>
                  <a:schemeClr val="bg1"/>
                </a:solidFill>
              </a:rPr>
              <a:t>Walk in the Light</a:t>
            </a:r>
            <a:endParaRPr lang="en-US" sz="2800" b="1" dirty="0">
              <a:solidFill>
                <a:schemeClr val="bg1"/>
              </a:solidFill>
            </a:endParaRPr>
          </a:p>
          <a:p>
            <a:pPr marL="1257300" lvl="2" indent="-342900" algn="just">
              <a:spcAft>
                <a:spcPts val="1200"/>
              </a:spcAft>
              <a:buFont typeface="Arial" panose="020B0604020202020204" pitchFamily="34" charset="0"/>
              <a:buChar char="•"/>
            </a:pPr>
            <a:r>
              <a:rPr lang="en-US" sz="2400" b="1" dirty="0" smtClean="0">
                <a:solidFill>
                  <a:schemeClr val="bg1"/>
                </a:solidFill>
              </a:rPr>
              <a:t>Light/Darkness mentioned often in the Bible</a:t>
            </a:r>
          </a:p>
          <a:p>
            <a:pPr marL="1257300" lvl="2" indent="-342900" algn="just">
              <a:spcAft>
                <a:spcPts val="1200"/>
              </a:spcAft>
              <a:buFont typeface="Arial" panose="020B0604020202020204" pitchFamily="34" charset="0"/>
              <a:buChar char="•"/>
            </a:pPr>
            <a:r>
              <a:rPr lang="en-US" sz="2400" b="1" dirty="0" smtClean="0">
                <a:solidFill>
                  <a:schemeClr val="bg1"/>
                </a:solidFill>
              </a:rPr>
              <a:t>1 John 1:7-10</a:t>
            </a:r>
          </a:p>
          <a:p>
            <a:pPr marL="1257300" lvl="2" indent="-342900" algn="just">
              <a:spcAft>
                <a:spcPts val="1200"/>
              </a:spcAft>
              <a:buFont typeface="Arial" panose="020B0604020202020204" pitchFamily="34" charset="0"/>
              <a:buChar char="•"/>
            </a:pPr>
            <a:r>
              <a:rPr lang="en-US" sz="2400" b="1" dirty="0" smtClean="0">
                <a:solidFill>
                  <a:schemeClr val="bg1"/>
                </a:solidFill>
              </a:rPr>
              <a:t>Assurance to those who walk in the light</a:t>
            </a:r>
          </a:p>
          <a:p>
            <a:pPr marL="1257300" lvl="2" indent="-342900" algn="just">
              <a:spcAft>
                <a:spcPts val="1200"/>
              </a:spcAft>
              <a:buFont typeface="Arial" panose="020B0604020202020204" pitchFamily="34" charset="0"/>
              <a:buChar char="•"/>
            </a:pPr>
            <a:r>
              <a:rPr lang="en-US" sz="2400" b="1" dirty="0" smtClean="0">
                <a:solidFill>
                  <a:schemeClr val="bg1"/>
                </a:solidFill>
              </a:rPr>
              <a:t>Are there sins you will not confess &amp; pray about</a:t>
            </a:r>
          </a:p>
        </p:txBody>
      </p:sp>
    </p:spTree>
    <p:extLst>
      <p:ext uri="{BB962C8B-B14F-4D97-AF65-F5344CB8AC3E}">
        <p14:creationId xmlns:p14="http://schemas.microsoft.com/office/powerpoint/2010/main" val="29113726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491" y="405485"/>
            <a:ext cx="8296556" cy="1954381"/>
          </a:xfrm>
          <a:prstGeom prst="rect">
            <a:avLst/>
          </a:prstGeom>
          <a:noFill/>
        </p:spPr>
        <p:txBody>
          <a:bodyPr wrap="square" rtlCol="0">
            <a:spAutoFit/>
          </a:bodyPr>
          <a:lstStyle/>
          <a:p>
            <a:pPr algn="ctr"/>
            <a:r>
              <a:rPr lang="en-US" sz="3600" b="1" dirty="0" smtClean="0">
                <a:solidFill>
                  <a:srgbClr val="FFFF00"/>
                </a:solidFill>
              </a:rPr>
              <a:t>Three Ways to Never Lose Your Salvation </a:t>
            </a:r>
          </a:p>
          <a:p>
            <a:pPr marL="1028700" lvl="1" indent="-571500">
              <a:buFont typeface="Arial" panose="020B0604020202020204" pitchFamily="34" charset="0"/>
              <a:buChar char="•"/>
            </a:pPr>
            <a:r>
              <a:rPr lang="en-US" sz="2800" b="1" dirty="0" smtClean="0">
                <a:solidFill>
                  <a:schemeClr val="bg1"/>
                </a:solidFill>
              </a:rPr>
              <a:t>Walk in the Light</a:t>
            </a:r>
            <a:endParaRPr lang="en-US" sz="2800" b="1" dirty="0">
              <a:solidFill>
                <a:schemeClr val="bg1"/>
              </a:solidFill>
            </a:endParaRPr>
          </a:p>
          <a:p>
            <a:pPr marL="800100" lvl="1" indent="-342900" algn="just">
              <a:spcAft>
                <a:spcPts val="600"/>
              </a:spcAft>
              <a:buFont typeface="Arial" panose="020B0604020202020204" pitchFamily="34" charset="0"/>
              <a:buChar char="•"/>
            </a:pPr>
            <a:r>
              <a:rPr lang="en-US" sz="2800" b="1" dirty="0" smtClean="0">
                <a:solidFill>
                  <a:schemeClr val="bg1"/>
                </a:solidFill>
              </a:rPr>
              <a:t>   Follow the Spirit, let Him lead you</a:t>
            </a:r>
          </a:p>
          <a:p>
            <a:pPr marL="1257300" lvl="2" indent="-342900" algn="just">
              <a:spcAft>
                <a:spcPts val="600"/>
              </a:spcAft>
              <a:buFont typeface="Arial" panose="020B0604020202020204" pitchFamily="34" charset="0"/>
              <a:buChar char="•"/>
            </a:pPr>
            <a:r>
              <a:rPr lang="en-US" sz="2400" b="1" dirty="0" smtClean="0">
                <a:solidFill>
                  <a:schemeClr val="bg1"/>
                </a:solidFill>
              </a:rPr>
              <a:t>Rom. 8:1, 13-14</a:t>
            </a:r>
          </a:p>
        </p:txBody>
      </p:sp>
    </p:spTree>
    <p:extLst>
      <p:ext uri="{BB962C8B-B14F-4D97-AF65-F5344CB8AC3E}">
        <p14:creationId xmlns:p14="http://schemas.microsoft.com/office/powerpoint/2010/main" val="3577172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5478" y="405485"/>
            <a:ext cx="8296556" cy="4154984"/>
          </a:xfrm>
          <a:prstGeom prst="rect">
            <a:avLst/>
          </a:prstGeom>
          <a:noFill/>
        </p:spPr>
        <p:txBody>
          <a:bodyPr wrap="square" rtlCol="0">
            <a:spAutoFit/>
          </a:bodyPr>
          <a:lstStyle/>
          <a:p>
            <a:pPr algn="just"/>
            <a:r>
              <a:rPr lang="en-US" sz="2400" b="1" dirty="0">
                <a:solidFill>
                  <a:schemeClr val="bg1"/>
                </a:solidFill>
              </a:rPr>
              <a:t> </a:t>
            </a:r>
            <a:r>
              <a:rPr lang="en-US" sz="2400" b="1" dirty="0" smtClean="0">
                <a:solidFill>
                  <a:schemeClr val="bg1"/>
                </a:solidFill>
              </a:rPr>
              <a:t> 1  There is therefore now no condemnation to those who are in Christ Jesus, who do not walk according to the flesh, but according to the Spirit. </a:t>
            </a:r>
          </a:p>
          <a:p>
            <a:pPr algn="just"/>
            <a:endParaRPr lang="en-US" sz="2400" b="1" dirty="0">
              <a:solidFill>
                <a:schemeClr val="bg1"/>
              </a:solidFill>
            </a:endParaRPr>
          </a:p>
          <a:p>
            <a:pPr algn="just"/>
            <a:r>
              <a:rPr lang="en-US" sz="2400" b="1" dirty="0" smtClean="0">
                <a:solidFill>
                  <a:schemeClr val="bg1"/>
                </a:solidFill>
              </a:rPr>
              <a:t>  13  </a:t>
            </a:r>
            <a:r>
              <a:rPr lang="en-US" sz="2400" b="1" dirty="0">
                <a:solidFill>
                  <a:schemeClr val="bg1"/>
                </a:solidFill>
              </a:rPr>
              <a:t>For if you live according to the flesh you will die; but if by the Spirit you put to death the deeds of the body, you will live. </a:t>
            </a:r>
          </a:p>
          <a:p>
            <a:pPr algn="just"/>
            <a:r>
              <a:rPr lang="en-US" sz="2400" b="1" dirty="0" smtClean="0">
                <a:solidFill>
                  <a:schemeClr val="bg1"/>
                </a:solidFill>
              </a:rPr>
              <a:t>  14  </a:t>
            </a:r>
            <a:r>
              <a:rPr lang="en-US" sz="2400" b="1" dirty="0">
                <a:solidFill>
                  <a:schemeClr val="bg1"/>
                </a:solidFill>
              </a:rPr>
              <a:t>For as many as are led by the Spirit of God, these are sons of God. </a:t>
            </a:r>
            <a:endParaRPr lang="en-US" sz="2400" b="1" dirty="0" smtClean="0">
              <a:solidFill>
                <a:schemeClr val="bg1"/>
              </a:solidFill>
            </a:endParaRPr>
          </a:p>
          <a:p>
            <a:pPr algn="just"/>
            <a:r>
              <a:rPr lang="en-US" sz="2400" b="1" dirty="0">
                <a:solidFill>
                  <a:schemeClr val="bg1"/>
                </a:solidFill>
              </a:rPr>
              <a:t>	</a:t>
            </a:r>
            <a:r>
              <a:rPr lang="en-US" sz="2400" b="1" dirty="0" smtClean="0">
                <a:solidFill>
                  <a:schemeClr val="bg1"/>
                </a:solidFill>
              </a:rPr>
              <a:t>				Rom. 8:1, 13-14</a:t>
            </a:r>
            <a:endParaRPr lang="en-US" sz="2400" b="1" dirty="0">
              <a:solidFill>
                <a:schemeClr val="bg1"/>
              </a:solidFill>
            </a:endParaRPr>
          </a:p>
          <a:p>
            <a:pPr algn="just"/>
            <a:endParaRPr lang="en-US" sz="2400" b="1" dirty="0" smtClean="0">
              <a:solidFill>
                <a:schemeClr val="bg1"/>
              </a:solidFill>
            </a:endParaRPr>
          </a:p>
          <a:p>
            <a:pPr algn="just"/>
            <a:endParaRPr lang="en-US" sz="2400" b="1" dirty="0">
              <a:solidFill>
                <a:schemeClr val="bg1"/>
              </a:solidFill>
            </a:endParaRPr>
          </a:p>
        </p:txBody>
      </p:sp>
    </p:spTree>
    <p:extLst>
      <p:ext uri="{BB962C8B-B14F-4D97-AF65-F5344CB8AC3E}">
        <p14:creationId xmlns:p14="http://schemas.microsoft.com/office/powerpoint/2010/main" val="40347423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491" y="405485"/>
            <a:ext cx="8296556" cy="4185761"/>
          </a:xfrm>
          <a:prstGeom prst="rect">
            <a:avLst/>
          </a:prstGeom>
          <a:noFill/>
        </p:spPr>
        <p:txBody>
          <a:bodyPr wrap="square" rtlCol="0">
            <a:spAutoFit/>
          </a:bodyPr>
          <a:lstStyle/>
          <a:p>
            <a:pPr algn="ctr"/>
            <a:r>
              <a:rPr lang="en-US" sz="3600" b="1" dirty="0" smtClean="0">
                <a:solidFill>
                  <a:srgbClr val="FFFF00"/>
                </a:solidFill>
              </a:rPr>
              <a:t>Three Ways to Never Lose Your Salvation </a:t>
            </a:r>
          </a:p>
          <a:p>
            <a:pPr marL="1028700" lvl="1" indent="-571500">
              <a:buFont typeface="Arial" panose="020B0604020202020204" pitchFamily="34" charset="0"/>
              <a:buChar char="•"/>
            </a:pPr>
            <a:r>
              <a:rPr lang="en-US" sz="2800" b="1" dirty="0" smtClean="0">
                <a:solidFill>
                  <a:schemeClr val="bg1"/>
                </a:solidFill>
              </a:rPr>
              <a:t>Walk in the Light</a:t>
            </a:r>
            <a:endParaRPr lang="en-US" sz="2800" b="1" dirty="0">
              <a:solidFill>
                <a:schemeClr val="bg1"/>
              </a:solidFill>
            </a:endParaRPr>
          </a:p>
          <a:p>
            <a:pPr marL="800100" lvl="1" indent="-342900" algn="just">
              <a:spcAft>
                <a:spcPts val="600"/>
              </a:spcAft>
              <a:buFont typeface="Arial" panose="020B0604020202020204" pitchFamily="34" charset="0"/>
              <a:buChar char="•"/>
            </a:pPr>
            <a:r>
              <a:rPr lang="en-US" sz="2800" b="1" dirty="0" smtClean="0">
                <a:solidFill>
                  <a:schemeClr val="bg1"/>
                </a:solidFill>
              </a:rPr>
              <a:t>   Follow the Spirit, let Him lead you</a:t>
            </a:r>
          </a:p>
          <a:p>
            <a:pPr marL="1257300" lvl="2" indent="-342900" algn="just">
              <a:spcAft>
                <a:spcPts val="600"/>
              </a:spcAft>
              <a:buFont typeface="Arial" panose="020B0604020202020204" pitchFamily="34" charset="0"/>
              <a:buChar char="•"/>
            </a:pPr>
            <a:r>
              <a:rPr lang="en-US" sz="2400" b="1" dirty="0" smtClean="0">
                <a:solidFill>
                  <a:schemeClr val="bg1"/>
                </a:solidFill>
              </a:rPr>
              <a:t>Rom. 8:1, 13-14</a:t>
            </a:r>
          </a:p>
          <a:p>
            <a:pPr marL="1257300" lvl="2" indent="-342900" algn="just">
              <a:spcAft>
                <a:spcPts val="600"/>
              </a:spcAft>
              <a:buFont typeface="Arial" panose="020B0604020202020204" pitchFamily="34" charset="0"/>
              <a:buChar char="•"/>
            </a:pPr>
            <a:r>
              <a:rPr lang="en-US" sz="2400" b="1" dirty="0" smtClean="0">
                <a:solidFill>
                  <a:schemeClr val="bg1"/>
                </a:solidFill>
              </a:rPr>
              <a:t>No way to know source of “heavenly hunches”</a:t>
            </a:r>
          </a:p>
          <a:p>
            <a:pPr marL="1257300" lvl="2" indent="-342900" algn="just">
              <a:spcAft>
                <a:spcPts val="600"/>
              </a:spcAft>
              <a:buFont typeface="Arial" panose="020B0604020202020204" pitchFamily="34" charset="0"/>
              <a:buChar char="•"/>
            </a:pPr>
            <a:r>
              <a:rPr lang="en-US" sz="2400" b="1" dirty="0" smtClean="0">
                <a:solidFill>
                  <a:schemeClr val="bg1"/>
                </a:solidFill>
              </a:rPr>
              <a:t>First century Christian &amp; 21</a:t>
            </a:r>
            <a:r>
              <a:rPr lang="en-US" sz="2400" b="1" baseline="30000" dirty="0" smtClean="0">
                <a:solidFill>
                  <a:schemeClr val="bg1"/>
                </a:solidFill>
              </a:rPr>
              <a:t>st</a:t>
            </a:r>
            <a:r>
              <a:rPr lang="en-US" sz="2400" b="1" dirty="0" smtClean="0">
                <a:solidFill>
                  <a:schemeClr val="bg1"/>
                </a:solidFill>
              </a:rPr>
              <a:t> century Christian</a:t>
            </a:r>
          </a:p>
          <a:p>
            <a:pPr marL="1257300" lvl="2" indent="-342900" algn="just">
              <a:spcAft>
                <a:spcPts val="600"/>
              </a:spcAft>
              <a:buFont typeface="Arial" panose="020B0604020202020204" pitchFamily="34" charset="0"/>
              <a:buChar char="•"/>
            </a:pPr>
            <a:r>
              <a:rPr lang="en-US" sz="2400" b="1" dirty="0" smtClean="0">
                <a:solidFill>
                  <a:schemeClr val="bg1"/>
                </a:solidFill>
              </a:rPr>
              <a:t>Assurances to those who follow the Spirit</a:t>
            </a:r>
          </a:p>
          <a:p>
            <a:pPr marL="1257300" lvl="2" indent="-342900" algn="just">
              <a:spcAft>
                <a:spcPts val="600"/>
              </a:spcAft>
              <a:buFont typeface="Arial" panose="020B0604020202020204" pitchFamily="34" charset="0"/>
              <a:buChar char="•"/>
            </a:pPr>
            <a:r>
              <a:rPr lang="en-US" sz="2400" b="1" dirty="0" smtClean="0">
                <a:solidFill>
                  <a:schemeClr val="bg1"/>
                </a:solidFill>
              </a:rPr>
              <a:t>Study—Faith will grow to overcome every sin</a:t>
            </a:r>
          </a:p>
          <a:p>
            <a:pPr marL="1257300" lvl="2" indent="-342900" algn="just">
              <a:spcAft>
                <a:spcPts val="600"/>
              </a:spcAft>
              <a:buFont typeface="Arial" panose="020B0604020202020204" pitchFamily="34" charset="0"/>
              <a:buChar char="•"/>
            </a:pPr>
            <a:r>
              <a:rPr lang="en-US" sz="2400" b="1" dirty="0" smtClean="0">
                <a:solidFill>
                  <a:schemeClr val="bg1"/>
                </a:solidFill>
              </a:rPr>
              <a:t>Study—Absolute certainty of the way to go</a:t>
            </a:r>
          </a:p>
        </p:txBody>
      </p:sp>
    </p:spTree>
    <p:extLst>
      <p:ext uri="{BB962C8B-B14F-4D97-AF65-F5344CB8AC3E}">
        <p14:creationId xmlns:p14="http://schemas.microsoft.com/office/powerpoint/2010/main" val="705773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491" y="405485"/>
            <a:ext cx="8296556" cy="2462213"/>
          </a:xfrm>
          <a:prstGeom prst="rect">
            <a:avLst/>
          </a:prstGeom>
          <a:noFill/>
        </p:spPr>
        <p:txBody>
          <a:bodyPr wrap="square" rtlCol="0">
            <a:spAutoFit/>
          </a:bodyPr>
          <a:lstStyle/>
          <a:p>
            <a:pPr algn="ctr"/>
            <a:r>
              <a:rPr lang="en-US" sz="3600" b="1" dirty="0" smtClean="0">
                <a:solidFill>
                  <a:srgbClr val="FFFF00"/>
                </a:solidFill>
              </a:rPr>
              <a:t>Three Ways to Never Lose Your Salvation </a:t>
            </a:r>
          </a:p>
          <a:p>
            <a:pPr marL="1028700" lvl="1" indent="-571500">
              <a:buFont typeface="Arial" panose="020B0604020202020204" pitchFamily="34" charset="0"/>
              <a:buChar char="•"/>
            </a:pPr>
            <a:r>
              <a:rPr lang="en-US" sz="2800" b="1" dirty="0" smtClean="0">
                <a:solidFill>
                  <a:schemeClr val="bg1"/>
                </a:solidFill>
              </a:rPr>
              <a:t>Walk in the Light</a:t>
            </a:r>
            <a:endParaRPr lang="en-US" sz="2800" b="1" dirty="0">
              <a:solidFill>
                <a:schemeClr val="bg1"/>
              </a:solidFill>
            </a:endParaRPr>
          </a:p>
          <a:p>
            <a:pPr marL="800100" lvl="1" indent="-342900" algn="just">
              <a:spcAft>
                <a:spcPts val="600"/>
              </a:spcAft>
              <a:buFont typeface="Arial" panose="020B0604020202020204" pitchFamily="34" charset="0"/>
              <a:buChar char="•"/>
            </a:pPr>
            <a:r>
              <a:rPr lang="en-US" sz="2800" b="1" dirty="0" smtClean="0">
                <a:solidFill>
                  <a:schemeClr val="bg1"/>
                </a:solidFill>
              </a:rPr>
              <a:t>   Follow the Spirit, let Him lead you</a:t>
            </a:r>
            <a:endParaRPr lang="en-US" sz="2400" b="1" dirty="0" smtClean="0">
              <a:solidFill>
                <a:schemeClr val="bg1"/>
              </a:solidFill>
            </a:endParaRPr>
          </a:p>
          <a:p>
            <a:pPr marL="800100" lvl="1" indent="-342900" algn="just">
              <a:spcAft>
                <a:spcPts val="600"/>
              </a:spcAft>
              <a:buFont typeface="Arial" panose="020B0604020202020204" pitchFamily="34" charset="0"/>
              <a:buChar char="•"/>
              <a:tabLst>
                <a:tab pos="968375" algn="l"/>
              </a:tabLst>
            </a:pPr>
            <a:r>
              <a:rPr lang="en-US" sz="2800" b="1" dirty="0" smtClean="0">
                <a:solidFill>
                  <a:schemeClr val="bg1"/>
                </a:solidFill>
              </a:rPr>
              <a:t>   Stand in His grace </a:t>
            </a:r>
          </a:p>
          <a:p>
            <a:pPr marL="1257300" lvl="2" indent="-342900" algn="just">
              <a:spcAft>
                <a:spcPts val="600"/>
              </a:spcAft>
              <a:buFont typeface="Arial" panose="020B0604020202020204" pitchFamily="34" charset="0"/>
              <a:buChar char="•"/>
            </a:pPr>
            <a:r>
              <a:rPr lang="en-US" sz="2400" b="1" dirty="0" smtClean="0">
                <a:solidFill>
                  <a:schemeClr val="bg1"/>
                </a:solidFill>
              </a:rPr>
              <a:t>Rom. 5:1-2</a:t>
            </a:r>
          </a:p>
        </p:txBody>
      </p:sp>
    </p:spTree>
    <p:extLst>
      <p:ext uri="{BB962C8B-B14F-4D97-AF65-F5344CB8AC3E}">
        <p14:creationId xmlns:p14="http://schemas.microsoft.com/office/powerpoint/2010/main" val="31398452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5478" y="405485"/>
            <a:ext cx="8296556" cy="1938992"/>
          </a:xfrm>
          <a:prstGeom prst="rect">
            <a:avLst/>
          </a:prstGeom>
          <a:noFill/>
        </p:spPr>
        <p:txBody>
          <a:bodyPr wrap="square" rtlCol="0">
            <a:spAutoFit/>
          </a:bodyPr>
          <a:lstStyle/>
          <a:p>
            <a:pPr algn="just"/>
            <a:r>
              <a:rPr lang="en-US" sz="2400" b="1" dirty="0" smtClean="0">
                <a:solidFill>
                  <a:schemeClr val="bg1"/>
                </a:solidFill>
              </a:rPr>
              <a:t>  1  </a:t>
            </a:r>
            <a:r>
              <a:rPr lang="en-US" sz="2400" b="1" dirty="0">
                <a:solidFill>
                  <a:schemeClr val="bg1"/>
                </a:solidFill>
              </a:rPr>
              <a:t>Therefore, having been justified by faith, we have peace with God through our Lord Jesus Christ, </a:t>
            </a:r>
          </a:p>
          <a:p>
            <a:pPr algn="just"/>
            <a:r>
              <a:rPr lang="en-US" sz="2400" b="1" dirty="0" smtClean="0">
                <a:solidFill>
                  <a:schemeClr val="bg1"/>
                </a:solidFill>
              </a:rPr>
              <a:t>  2  </a:t>
            </a:r>
            <a:r>
              <a:rPr lang="en-US" sz="2400" b="1" dirty="0">
                <a:solidFill>
                  <a:schemeClr val="bg1"/>
                </a:solidFill>
              </a:rPr>
              <a:t>through whom also we have access by faith into this grace in which we stand, and rejoice in hope of the glory of God</a:t>
            </a:r>
            <a:r>
              <a:rPr lang="en-US" sz="2400" b="1" dirty="0" smtClean="0">
                <a:solidFill>
                  <a:schemeClr val="bg1"/>
                </a:solidFill>
              </a:rPr>
              <a:t>.</a:t>
            </a:r>
          </a:p>
          <a:p>
            <a:pPr algn="just"/>
            <a:r>
              <a:rPr lang="en-US" sz="2400" b="1" dirty="0">
                <a:solidFill>
                  <a:schemeClr val="bg1"/>
                </a:solidFill>
              </a:rPr>
              <a:t>	</a:t>
            </a:r>
            <a:r>
              <a:rPr lang="en-US" sz="2400" b="1" dirty="0" smtClean="0">
                <a:solidFill>
                  <a:schemeClr val="bg1"/>
                </a:solidFill>
              </a:rPr>
              <a:t>				Rom. 5:1-2</a:t>
            </a:r>
          </a:p>
        </p:txBody>
      </p:sp>
    </p:spTree>
    <p:extLst>
      <p:ext uri="{BB962C8B-B14F-4D97-AF65-F5344CB8AC3E}">
        <p14:creationId xmlns:p14="http://schemas.microsoft.com/office/powerpoint/2010/main" val="1895620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09491" y="405485"/>
            <a:ext cx="8296556" cy="4247317"/>
          </a:xfrm>
          <a:prstGeom prst="rect">
            <a:avLst/>
          </a:prstGeom>
          <a:noFill/>
        </p:spPr>
        <p:txBody>
          <a:bodyPr wrap="square" rtlCol="0">
            <a:spAutoFit/>
          </a:bodyPr>
          <a:lstStyle/>
          <a:p>
            <a:pPr algn="ctr"/>
            <a:r>
              <a:rPr lang="en-US" sz="3600" b="1" dirty="0" smtClean="0">
                <a:solidFill>
                  <a:srgbClr val="FFFF00"/>
                </a:solidFill>
              </a:rPr>
              <a:t>Three Ways to Never Lose Your Salvation </a:t>
            </a:r>
          </a:p>
          <a:p>
            <a:pPr marL="1028700" lvl="1" indent="-571500">
              <a:buFont typeface="Arial" panose="020B0604020202020204" pitchFamily="34" charset="0"/>
              <a:buChar char="•"/>
            </a:pPr>
            <a:r>
              <a:rPr lang="en-US" sz="2800" b="1" dirty="0" smtClean="0">
                <a:solidFill>
                  <a:schemeClr val="bg1"/>
                </a:solidFill>
              </a:rPr>
              <a:t>Walk in the Light</a:t>
            </a:r>
            <a:endParaRPr lang="en-US" sz="2800" b="1" dirty="0">
              <a:solidFill>
                <a:schemeClr val="bg1"/>
              </a:solidFill>
            </a:endParaRPr>
          </a:p>
          <a:p>
            <a:pPr marL="800100" lvl="1" indent="-342900" algn="just">
              <a:spcAft>
                <a:spcPts val="600"/>
              </a:spcAft>
              <a:buFont typeface="Arial" panose="020B0604020202020204" pitchFamily="34" charset="0"/>
              <a:buChar char="•"/>
            </a:pPr>
            <a:r>
              <a:rPr lang="en-US" sz="2800" b="1" dirty="0" smtClean="0">
                <a:solidFill>
                  <a:schemeClr val="bg1"/>
                </a:solidFill>
              </a:rPr>
              <a:t>   Follow the Spirit, let Him lead you</a:t>
            </a:r>
            <a:endParaRPr lang="en-US" sz="2400" b="1" dirty="0" smtClean="0">
              <a:solidFill>
                <a:schemeClr val="bg1"/>
              </a:solidFill>
            </a:endParaRPr>
          </a:p>
          <a:p>
            <a:pPr marL="800100" lvl="1" indent="-342900" algn="just">
              <a:spcAft>
                <a:spcPts val="600"/>
              </a:spcAft>
              <a:buFont typeface="Arial" panose="020B0604020202020204" pitchFamily="34" charset="0"/>
              <a:buChar char="•"/>
              <a:tabLst>
                <a:tab pos="968375" algn="l"/>
              </a:tabLst>
            </a:pPr>
            <a:r>
              <a:rPr lang="en-US" sz="2800" b="1" dirty="0" smtClean="0">
                <a:solidFill>
                  <a:schemeClr val="bg1"/>
                </a:solidFill>
              </a:rPr>
              <a:t>   Stand in His grace </a:t>
            </a:r>
          </a:p>
          <a:p>
            <a:pPr marL="1257300" lvl="2" indent="-342900" algn="just">
              <a:spcAft>
                <a:spcPts val="600"/>
              </a:spcAft>
              <a:buFont typeface="Arial" panose="020B0604020202020204" pitchFamily="34" charset="0"/>
              <a:buChar char="•"/>
            </a:pPr>
            <a:r>
              <a:rPr lang="en-US" sz="2400" b="1" dirty="0" smtClean="0">
                <a:solidFill>
                  <a:schemeClr val="bg1"/>
                </a:solidFill>
              </a:rPr>
              <a:t>Rom. 5:1-2</a:t>
            </a:r>
          </a:p>
          <a:p>
            <a:pPr marL="1257300" lvl="2" indent="-342900" algn="just">
              <a:spcAft>
                <a:spcPts val="600"/>
              </a:spcAft>
              <a:buFont typeface="Arial" panose="020B0604020202020204" pitchFamily="34" charset="0"/>
              <a:buChar char="•"/>
            </a:pPr>
            <a:r>
              <a:rPr lang="en-US" sz="2400" b="1" dirty="0" smtClean="0">
                <a:solidFill>
                  <a:schemeClr val="bg1"/>
                </a:solidFill>
              </a:rPr>
              <a:t>Resist doubts brought to you from Satan</a:t>
            </a:r>
          </a:p>
          <a:p>
            <a:pPr marL="1257300" lvl="2" indent="-342900" algn="just">
              <a:spcAft>
                <a:spcPts val="600"/>
              </a:spcAft>
              <a:buFont typeface="Arial" panose="020B0604020202020204" pitchFamily="34" charset="0"/>
              <a:buChar char="•"/>
            </a:pPr>
            <a:r>
              <a:rPr lang="en-US" sz="2400" b="1" dirty="0" smtClean="0">
                <a:solidFill>
                  <a:schemeClr val="bg1"/>
                </a:solidFill>
              </a:rPr>
              <a:t>Resist peer pressure of judgmental Christians</a:t>
            </a:r>
          </a:p>
          <a:p>
            <a:pPr marL="1257300" lvl="2" indent="-342900" algn="just">
              <a:spcAft>
                <a:spcPts val="600"/>
              </a:spcAft>
              <a:buFont typeface="Arial" panose="020B0604020202020204" pitchFamily="34" charset="0"/>
              <a:buChar char="•"/>
            </a:pPr>
            <a:r>
              <a:rPr lang="en-US" sz="2400" b="1" dirty="0" smtClean="0">
                <a:solidFill>
                  <a:schemeClr val="bg1"/>
                </a:solidFill>
              </a:rPr>
              <a:t>Embrace the peace passing understanding</a:t>
            </a:r>
          </a:p>
          <a:p>
            <a:pPr marL="1257300" lvl="2" indent="-342900" algn="just">
              <a:spcAft>
                <a:spcPts val="600"/>
              </a:spcAft>
              <a:buFont typeface="Arial" panose="020B0604020202020204" pitchFamily="34" charset="0"/>
              <a:buChar char="•"/>
            </a:pPr>
            <a:r>
              <a:rPr lang="en-US" sz="2400" b="1" dirty="0" smtClean="0">
                <a:solidFill>
                  <a:schemeClr val="bg1"/>
                </a:solidFill>
              </a:rPr>
              <a:t>Let His providence make you a winner</a:t>
            </a:r>
          </a:p>
        </p:txBody>
      </p:sp>
    </p:spTree>
    <p:extLst>
      <p:ext uri="{BB962C8B-B14F-4D97-AF65-F5344CB8AC3E}">
        <p14:creationId xmlns:p14="http://schemas.microsoft.com/office/powerpoint/2010/main" val="20147590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040" y="527539"/>
            <a:ext cx="8435713" cy="5906514"/>
          </a:xfrm>
        </p:spPr>
        <p:txBody>
          <a:bodyPr>
            <a:normAutofit/>
          </a:bodyPr>
          <a:lstStyle/>
          <a:p>
            <a:pPr marL="0" indent="0" algn="ctr">
              <a:spcAft>
                <a:spcPts val="1500"/>
              </a:spcAft>
              <a:buNone/>
            </a:pPr>
            <a:r>
              <a:rPr lang="en-US" sz="4400" b="1" dirty="0" smtClean="0">
                <a:solidFill>
                  <a:srgbClr val="FFFF00"/>
                </a:solidFill>
              </a:rPr>
              <a:t>Gain His Security Today  </a:t>
            </a:r>
          </a:p>
          <a:p>
            <a:pPr marL="685800" indent="-457200">
              <a:spcAft>
                <a:spcPts val="1500"/>
              </a:spcAft>
            </a:pPr>
            <a:r>
              <a:rPr lang="en-US" sz="3600" b="1" dirty="0" smtClean="0"/>
              <a:t>Believe</a:t>
            </a:r>
            <a:r>
              <a:rPr lang="en-US" sz="3600" b="1" dirty="0"/>
              <a:t>				</a:t>
            </a:r>
            <a:r>
              <a:rPr lang="en-US" sz="3600" b="1" dirty="0" smtClean="0"/>
              <a:t>John </a:t>
            </a:r>
            <a:r>
              <a:rPr lang="en-US" sz="3600" b="1" dirty="0"/>
              <a:t>3:16</a:t>
            </a:r>
          </a:p>
          <a:p>
            <a:pPr marL="457200">
              <a:spcAft>
                <a:spcPts val="1500"/>
              </a:spcAft>
            </a:pPr>
            <a:r>
              <a:rPr lang="en-US" sz="3600" b="1" dirty="0" smtClean="0"/>
              <a:t>  Repent				Acts 17:30</a:t>
            </a:r>
          </a:p>
          <a:p>
            <a:pPr marL="457200">
              <a:spcAft>
                <a:spcPts val="1500"/>
              </a:spcAft>
            </a:pPr>
            <a:r>
              <a:rPr lang="en-US" sz="3600" b="1" dirty="0" smtClean="0"/>
              <a:t>  Confess </a:t>
            </a:r>
            <a:r>
              <a:rPr lang="en-US" sz="3600" b="1" dirty="0"/>
              <a:t>Faith			Rom. 10:10</a:t>
            </a:r>
          </a:p>
          <a:p>
            <a:pPr marL="457200">
              <a:spcAft>
                <a:spcPts val="1500"/>
              </a:spcAft>
            </a:pPr>
            <a:r>
              <a:rPr lang="en-US" sz="3600" b="1" dirty="0" smtClean="0"/>
              <a:t>  Be </a:t>
            </a:r>
            <a:r>
              <a:rPr lang="en-US" sz="3600" b="1" dirty="0"/>
              <a:t>Baptized Into Him	</a:t>
            </a:r>
            <a:r>
              <a:rPr lang="en-US" sz="3600" b="1" dirty="0" smtClean="0"/>
              <a:t>Gal</a:t>
            </a:r>
            <a:r>
              <a:rPr lang="en-US" sz="3600" b="1" dirty="0"/>
              <a:t>. 3:27</a:t>
            </a:r>
          </a:p>
          <a:p>
            <a:pPr marL="457200" indent="-404813" algn="ctr">
              <a:spcAft>
                <a:spcPts val="1500"/>
              </a:spcAft>
              <a:buNone/>
            </a:pPr>
            <a:r>
              <a:rPr lang="en-US" sz="3500" b="1" dirty="0" smtClean="0">
                <a:solidFill>
                  <a:srgbClr val="FFFF00"/>
                </a:solidFill>
              </a:rPr>
              <a:t>Added to His church, His body, His kingdom </a:t>
            </a:r>
            <a:endParaRPr lang="en-US" sz="3600" b="1" dirty="0">
              <a:solidFill>
                <a:srgbClr val="FFFF00"/>
              </a:solidFill>
            </a:endParaRPr>
          </a:p>
          <a:p>
            <a:pPr marL="457200">
              <a:spcAft>
                <a:spcPts val="1500"/>
              </a:spcAft>
            </a:pPr>
            <a:r>
              <a:rPr lang="en-US" sz="3600" b="1" dirty="0" smtClean="0"/>
              <a:t>  Be Faithful until death</a:t>
            </a:r>
            <a:r>
              <a:rPr lang="en-US" sz="3600" b="1" dirty="0"/>
              <a:t>	</a:t>
            </a:r>
            <a:r>
              <a:rPr lang="en-US" sz="3600" b="1" dirty="0" smtClean="0"/>
              <a:t>Rev</a:t>
            </a:r>
            <a:r>
              <a:rPr lang="en-US" sz="3600" b="1" dirty="0"/>
              <a:t>. 2:10</a:t>
            </a:r>
          </a:p>
        </p:txBody>
      </p:sp>
    </p:spTree>
    <p:extLst>
      <p:ext uri="{BB962C8B-B14F-4D97-AF65-F5344CB8AC3E}">
        <p14:creationId xmlns:p14="http://schemas.microsoft.com/office/powerpoint/2010/main" val="15549317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5478" y="405485"/>
            <a:ext cx="8296556" cy="5262979"/>
          </a:xfrm>
          <a:prstGeom prst="rect">
            <a:avLst/>
          </a:prstGeom>
          <a:noFill/>
        </p:spPr>
        <p:txBody>
          <a:bodyPr wrap="square" rtlCol="0">
            <a:spAutoFit/>
          </a:bodyPr>
          <a:lstStyle/>
          <a:p>
            <a:pPr algn="just"/>
            <a:r>
              <a:rPr lang="en-US" sz="2400" b="1" dirty="0">
                <a:solidFill>
                  <a:schemeClr val="bg1"/>
                </a:solidFill>
              </a:rPr>
              <a:t> </a:t>
            </a:r>
            <a:r>
              <a:rPr lang="en-US" sz="2400" b="1" dirty="0" smtClean="0">
                <a:solidFill>
                  <a:schemeClr val="bg1"/>
                </a:solidFill>
              </a:rPr>
              <a:t> 35 Who </a:t>
            </a:r>
            <a:r>
              <a:rPr lang="en-US" sz="2400" b="1" dirty="0">
                <a:solidFill>
                  <a:schemeClr val="bg1"/>
                </a:solidFill>
              </a:rPr>
              <a:t>shall separate us from the love of Christ? Shall tribulation, or distress, or persecution, or famine, or nakedness, or peril, or sword? </a:t>
            </a:r>
          </a:p>
          <a:p>
            <a:pPr algn="just"/>
            <a:r>
              <a:rPr lang="en-US" sz="2400" b="1" dirty="0" smtClean="0">
                <a:solidFill>
                  <a:schemeClr val="bg1"/>
                </a:solidFill>
              </a:rPr>
              <a:t>  36  </a:t>
            </a:r>
            <a:r>
              <a:rPr lang="en-US" sz="2400" b="1" dirty="0">
                <a:solidFill>
                  <a:schemeClr val="bg1"/>
                </a:solidFill>
              </a:rPr>
              <a:t>As it is written: "</a:t>
            </a:r>
            <a:r>
              <a:rPr lang="en-US" sz="2400" b="1" dirty="0" smtClean="0">
                <a:solidFill>
                  <a:schemeClr val="bg1"/>
                </a:solidFill>
              </a:rPr>
              <a:t>For Your sake we are killed all day long; we are accounted as sheep for the slaughter.”</a:t>
            </a:r>
          </a:p>
          <a:p>
            <a:pPr algn="just"/>
            <a:r>
              <a:rPr lang="en-US" sz="2400" b="1" dirty="0" smtClean="0">
                <a:solidFill>
                  <a:schemeClr val="bg1"/>
                </a:solidFill>
              </a:rPr>
              <a:t>  37  </a:t>
            </a:r>
            <a:r>
              <a:rPr lang="en-US" sz="2400" b="1" dirty="0">
                <a:solidFill>
                  <a:schemeClr val="bg1"/>
                </a:solidFill>
              </a:rPr>
              <a:t>Yet in all these things we are more than conquerors through Him who loved us. </a:t>
            </a:r>
          </a:p>
          <a:p>
            <a:pPr algn="just"/>
            <a:r>
              <a:rPr lang="en-US" sz="2400" b="1" dirty="0" smtClean="0">
                <a:solidFill>
                  <a:schemeClr val="bg1"/>
                </a:solidFill>
              </a:rPr>
              <a:t>  38  </a:t>
            </a:r>
            <a:r>
              <a:rPr lang="en-US" sz="2400" b="1" dirty="0">
                <a:solidFill>
                  <a:schemeClr val="bg1"/>
                </a:solidFill>
              </a:rPr>
              <a:t>For I am persuaded that neither death nor life, nor angels nor principalities nor powers, nor things present nor things to come, </a:t>
            </a:r>
          </a:p>
          <a:p>
            <a:pPr algn="just"/>
            <a:r>
              <a:rPr lang="en-US" sz="2400" b="1" dirty="0" smtClean="0">
                <a:solidFill>
                  <a:schemeClr val="bg1"/>
                </a:solidFill>
              </a:rPr>
              <a:t>  39  </a:t>
            </a:r>
            <a:r>
              <a:rPr lang="en-US" sz="2400" b="1" dirty="0">
                <a:solidFill>
                  <a:schemeClr val="bg1"/>
                </a:solidFill>
              </a:rPr>
              <a:t>nor height nor depth, nor any other created thing, shall be able to separate us from the love of God which is in Christ Jesus our Lord. </a:t>
            </a:r>
            <a:endParaRPr lang="en-US" sz="2400" b="1" dirty="0" smtClean="0">
              <a:solidFill>
                <a:schemeClr val="bg1"/>
              </a:solidFill>
            </a:endParaRPr>
          </a:p>
          <a:p>
            <a:pPr algn="just"/>
            <a:r>
              <a:rPr lang="en-US" sz="2400" b="1" dirty="0">
                <a:solidFill>
                  <a:schemeClr val="bg1"/>
                </a:solidFill>
              </a:rPr>
              <a:t>	</a:t>
            </a:r>
            <a:r>
              <a:rPr lang="en-US" sz="2400" b="1" dirty="0" smtClean="0">
                <a:solidFill>
                  <a:schemeClr val="bg1"/>
                </a:solidFill>
              </a:rPr>
              <a:t>				 Rom. 8:35-39</a:t>
            </a:r>
          </a:p>
        </p:txBody>
      </p:sp>
    </p:spTree>
    <p:extLst>
      <p:ext uri="{BB962C8B-B14F-4D97-AF65-F5344CB8AC3E}">
        <p14:creationId xmlns:p14="http://schemas.microsoft.com/office/powerpoint/2010/main" val="3809855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76769"/>
            <a:ext cx="8296556" cy="2431435"/>
          </a:xfrm>
          <a:prstGeom prst="rect">
            <a:avLst/>
          </a:prstGeom>
          <a:noFill/>
        </p:spPr>
        <p:txBody>
          <a:bodyPr wrap="square" rtlCol="0">
            <a:spAutoFit/>
          </a:bodyPr>
          <a:lstStyle/>
          <a:p>
            <a:pPr algn="ctr"/>
            <a:r>
              <a:rPr lang="en-US" sz="4000" b="1" dirty="0" smtClean="0">
                <a:solidFill>
                  <a:srgbClr val="FFFF00"/>
                </a:solidFill>
              </a:rPr>
              <a:t>The Two Extremes of Our Security</a:t>
            </a:r>
          </a:p>
          <a:p>
            <a:pPr marL="571500" indent="-571500">
              <a:buFont typeface="Arial" panose="020B0604020202020204" pitchFamily="34" charset="0"/>
              <a:buChar char="•"/>
            </a:pPr>
            <a:r>
              <a:rPr lang="en-US" sz="3200" b="1" dirty="0" smtClean="0">
                <a:solidFill>
                  <a:schemeClr val="bg1"/>
                </a:solidFill>
              </a:rPr>
              <a:t>Calvinism (e.g.  you can never strike out)</a:t>
            </a:r>
          </a:p>
          <a:p>
            <a:pPr marL="1028700" lvl="1" indent="-571500">
              <a:buFont typeface="Arial" panose="020B0604020202020204" pitchFamily="34" charset="0"/>
              <a:buChar char="•"/>
            </a:pPr>
            <a:r>
              <a:rPr lang="en-US" sz="2800" b="1" dirty="0" smtClean="0">
                <a:solidFill>
                  <a:schemeClr val="bg1"/>
                </a:solidFill>
              </a:rPr>
              <a:t>Once you are saved you can never be lost</a:t>
            </a:r>
          </a:p>
          <a:p>
            <a:pPr marL="1028700" lvl="1" indent="-571500">
              <a:buFont typeface="Arial" panose="020B0604020202020204" pitchFamily="34" charset="0"/>
              <a:buChar char="•"/>
            </a:pPr>
            <a:r>
              <a:rPr lang="en-US" sz="2800" b="1" dirty="0" smtClean="0">
                <a:solidFill>
                  <a:schemeClr val="bg1"/>
                </a:solidFill>
              </a:rPr>
              <a:t>Removes one’s own freewill</a:t>
            </a:r>
          </a:p>
          <a:p>
            <a:pPr marL="1485900" lvl="2" indent="-571500">
              <a:buFont typeface="Arial" panose="020B0604020202020204" pitchFamily="34" charset="0"/>
              <a:buChar char="•"/>
            </a:pPr>
            <a:r>
              <a:rPr lang="en-US" sz="2400" b="1" dirty="0" smtClean="0">
                <a:solidFill>
                  <a:schemeClr val="bg1"/>
                </a:solidFill>
              </a:rPr>
              <a:t>Sheep are secure, untouchable, but free (John 10)</a:t>
            </a:r>
            <a:endParaRPr lang="en-US" sz="3200" b="1" dirty="0" smtClean="0">
              <a:solidFill>
                <a:schemeClr val="bg1"/>
              </a:solidFill>
            </a:endParaRPr>
          </a:p>
        </p:txBody>
      </p:sp>
    </p:spTree>
    <p:extLst>
      <p:ext uri="{BB962C8B-B14F-4D97-AF65-F5344CB8AC3E}">
        <p14:creationId xmlns:p14="http://schemas.microsoft.com/office/powerpoint/2010/main" val="27482262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3903" y="405485"/>
            <a:ext cx="8296556" cy="2677656"/>
          </a:xfrm>
          <a:prstGeom prst="rect">
            <a:avLst/>
          </a:prstGeom>
          <a:noFill/>
        </p:spPr>
        <p:txBody>
          <a:bodyPr wrap="square" rtlCol="0">
            <a:spAutoFit/>
          </a:bodyPr>
          <a:lstStyle/>
          <a:p>
            <a:pPr algn="just"/>
            <a:r>
              <a:rPr lang="en-US" sz="2400" b="1" dirty="0" smtClean="0">
                <a:solidFill>
                  <a:schemeClr val="bg1"/>
                </a:solidFill>
              </a:rPr>
              <a:t>  27  </a:t>
            </a:r>
            <a:r>
              <a:rPr lang="en-US" sz="2400" b="1" dirty="0">
                <a:solidFill>
                  <a:schemeClr val="bg1"/>
                </a:solidFill>
              </a:rPr>
              <a:t>My sheep hear My voice, and I know them, and they follow </a:t>
            </a:r>
            <a:r>
              <a:rPr lang="en-US" sz="2400" b="1" dirty="0" smtClean="0">
                <a:solidFill>
                  <a:schemeClr val="bg1"/>
                </a:solidFill>
              </a:rPr>
              <a:t>Me. </a:t>
            </a:r>
          </a:p>
          <a:p>
            <a:pPr algn="just"/>
            <a:r>
              <a:rPr lang="en-US" sz="2400" b="1" dirty="0">
                <a:solidFill>
                  <a:schemeClr val="bg1"/>
                </a:solidFill>
              </a:rPr>
              <a:t> </a:t>
            </a:r>
            <a:r>
              <a:rPr lang="en-US" sz="2400" b="1" dirty="0" smtClean="0">
                <a:solidFill>
                  <a:schemeClr val="bg1"/>
                </a:solidFill>
              </a:rPr>
              <a:t> 28  And I give them eternal life, and they shall never perish; neither shall anyone snatch them out of My hand. </a:t>
            </a:r>
          </a:p>
          <a:p>
            <a:pPr algn="just"/>
            <a:r>
              <a:rPr lang="en-US" sz="2400" b="1" dirty="0">
                <a:solidFill>
                  <a:schemeClr val="bg1"/>
                </a:solidFill>
              </a:rPr>
              <a:t> </a:t>
            </a:r>
            <a:r>
              <a:rPr lang="en-US" sz="2400" b="1" dirty="0" smtClean="0">
                <a:solidFill>
                  <a:schemeClr val="bg1"/>
                </a:solidFill>
              </a:rPr>
              <a:t> 29  </a:t>
            </a:r>
            <a:r>
              <a:rPr lang="en-US" sz="2400" b="1" dirty="0">
                <a:solidFill>
                  <a:schemeClr val="bg1"/>
                </a:solidFill>
              </a:rPr>
              <a:t>My Father, who has given them to Me, is greater than all; and no one is able to snatch them out of My Father's hand</a:t>
            </a:r>
            <a:r>
              <a:rPr lang="en-US" sz="2400" b="1" dirty="0" smtClean="0">
                <a:solidFill>
                  <a:schemeClr val="bg1"/>
                </a:solidFill>
              </a:rPr>
              <a:t>.</a:t>
            </a:r>
          </a:p>
          <a:p>
            <a:pPr algn="just"/>
            <a:r>
              <a:rPr lang="en-US" sz="2400" b="1" dirty="0">
                <a:solidFill>
                  <a:schemeClr val="bg1"/>
                </a:solidFill>
              </a:rPr>
              <a:t>	</a:t>
            </a:r>
            <a:r>
              <a:rPr lang="en-US" sz="2400" b="1" dirty="0" smtClean="0">
                <a:solidFill>
                  <a:schemeClr val="bg1"/>
                </a:solidFill>
              </a:rPr>
              <a:t>				John 10:27-29</a:t>
            </a:r>
          </a:p>
        </p:txBody>
      </p:sp>
    </p:spTree>
    <p:extLst>
      <p:ext uri="{BB962C8B-B14F-4D97-AF65-F5344CB8AC3E}">
        <p14:creationId xmlns:p14="http://schemas.microsoft.com/office/powerpoint/2010/main" val="1663776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76769"/>
            <a:ext cx="8296556" cy="2800767"/>
          </a:xfrm>
          <a:prstGeom prst="rect">
            <a:avLst/>
          </a:prstGeom>
          <a:noFill/>
        </p:spPr>
        <p:txBody>
          <a:bodyPr wrap="square" rtlCol="0">
            <a:spAutoFit/>
          </a:bodyPr>
          <a:lstStyle/>
          <a:p>
            <a:pPr algn="ctr"/>
            <a:r>
              <a:rPr lang="en-US" sz="4000" b="1" dirty="0" smtClean="0">
                <a:solidFill>
                  <a:srgbClr val="FFFF00"/>
                </a:solidFill>
              </a:rPr>
              <a:t>The Two Extremes of Our Security</a:t>
            </a:r>
          </a:p>
          <a:p>
            <a:pPr marL="571500" indent="-571500">
              <a:buFont typeface="Arial" panose="020B0604020202020204" pitchFamily="34" charset="0"/>
              <a:buChar char="•"/>
            </a:pPr>
            <a:r>
              <a:rPr lang="en-US" sz="3200" b="1" dirty="0" smtClean="0">
                <a:solidFill>
                  <a:schemeClr val="bg1"/>
                </a:solidFill>
              </a:rPr>
              <a:t>Calvinism (e.g.  you can never strike out)</a:t>
            </a:r>
          </a:p>
          <a:p>
            <a:pPr marL="1028700" lvl="1" indent="-571500">
              <a:buFont typeface="Arial" panose="020B0604020202020204" pitchFamily="34" charset="0"/>
              <a:buChar char="•"/>
            </a:pPr>
            <a:r>
              <a:rPr lang="en-US" sz="2800" b="1" dirty="0" smtClean="0">
                <a:solidFill>
                  <a:schemeClr val="bg1"/>
                </a:solidFill>
              </a:rPr>
              <a:t>Once you are saved you can never be lost</a:t>
            </a:r>
          </a:p>
          <a:p>
            <a:pPr marL="1028700" lvl="1" indent="-571500">
              <a:buFont typeface="Arial" panose="020B0604020202020204" pitchFamily="34" charset="0"/>
              <a:buChar char="•"/>
            </a:pPr>
            <a:r>
              <a:rPr lang="en-US" sz="2800" b="1" dirty="0" smtClean="0">
                <a:solidFill>
                  <a:schemeClr val="bg1"/>
                </a:solidFill>
              </a:rPr>
              <a:t>Removes one’s own freewill</a:t>
            </a:r>
          </a:p>
          <a:p>
            <a:pPr marL="1485900" lvl="2" indent="-571500">
              <a:buFont typeface="Arial" panose="020B0604020202020204" pitchFamily="34" charset="0"/>
              <a:buChar char="•"/>
            </a:pPr>
            <a:r>
              <a:rPr lang="en-US" sz="2400" b="1" dirty="0" smtClean="0">
                <a:solidFill>
                  <a:schemeClr val="bg1"/>
                </a:solidFill>
              </a:rPr>
              <a:t>Sheep are secure, untouchable, but free (John 10)</a:t>
            </a:r>
          </a:p>
          <a:p>
            <a:pPr marL="1485900" lvl="2" indent="-571500">
              <a:buFont typeface="Arial" panose="020B0604020202020204" pitchFamily="34" charset="0"/>
              <a:buChar char="•"/>
            </a:pPr>
            <a:r>
              <a:rPr lang="en-US" sz="2400" b="1" dirty="0">
                <a:solidFill>
                  <a:schemeClr val="bg1"/>
                </a:solidFill>
              </a:rPr>
              <a:t>N</a:t>
            </a:r>
            <a:r>
              <a:rPr lang="en-US" sz="2400" b="1" dirty="0" smtClean="0">
                <a:solidFill>
                  <a:schemeClr val="bg1"/>
                </a:solidFill>
              </a:rPr>
              <a:t>o </a:t>
            </a:r>
            <a:r>
              <a:rPr lang="en-US" sz="2400" b="1" i="1" dirty="0" smtClean="0">
                <a:solidFill>
                  <a:schemeClr val="bg1"/>
                </a:solidFill>
              </a:rPr>
              <a:t>other </a:t>
            </a:r>
            <a:r>
              <a:rPr lang="en-US" sz="2400" b="1" dirty="0" smtClean="0">
                <a:solidFill>
                  <a:schemeClr val="bg1"/>
                </a:solidFill>
              </a:rPr>
              <a:t>creature can separate us (Rom. 8)</a:t>
            </a:r>
            <a:endParaRPr lang="en-US" sz="3200" b="1" dirty="0" smtClean="0">
              <a:solidFill>
                <a:schemeClr val="bg1"/>
              </a:solidFill>
            </a:endParaRPr>
          </a:p>
        </p:txBody>
      </p:sp>
    </p:spTree>
    <p:extLst>
      <p:ext uri="{BB962C8B-B14F-4D97-AF65-F5344CB8AC3E}">
        <p14:creationId xmlns:p14="http://schemas.microsoft.com/office/powerpoint/2010/main" val="372345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5478" y="405485"/>
            <a:ext cx="8296556" cy="5262979"/>
          </a:xfrm>
          <a:prstGeom prst="rect">
            <a:avLst/>
          </a:prstGeom>
          <a:noFill/>
        </p:spPr>
        <p:txBody>
          <a:bodyPr wrap="square" rtlCol="0">
            <a:spAutoFit/>
          </a:bodyPr>
          <a:lstStyle/>
          <a:p>
            <a:pPr algn="just"/>
            <a:r>
              <a:rPr lang="en-US" sz="2400" b="1" dirty="0">
                <a:solidFill>
                  <a:schemeClr val="bg1"/>
                </a:solidFill>
              </a:rPr>
              <a:t> </a:t>
            </a:r>
            <a:r>
              <a:rPr lang="en-US" sz="2400" b="1" dirty="0" smtClean="0">
                <a:solidFill>
                  <a:schemeClr val="bg1"/>
                </a:solidFill>
              </a:rPr>
              <a:t> 35 Who </a:t>
            </a:r>
            <a:r>
              <a:rPr lang="en-US" sz="2400" b="1" dirty="0">
                <a:solidFill>
                  <a:schemeClr val="bg1"/>
                </a:solidFill>
              </a:rPr>
              <a:t>shall separate us from the love of Christ? Shall tribulation, or distress, or persecution, or famine, or nakedness, or peril, or sword? </a:t>
            </a:r>
          </a:p>
          <a:p>
            <a:pPr algn="just"/>
            <a:r>
              <a:rPr lang="en-US" sz="2400" b="1" dirty="0" smtClean="0">
                <a:solidFill>
                  <a:schemeClr val="bg1"/>
                </a:solidFill>
              </a:rPr>
              <a:t>  36  </a:t>
            </a:r>
            <a:r>
              <a:rPr lang="en-US" sz="2400" b="1" dirty="0">
                <a:solidFill>
                  <a:schemeClr val="bg1"/>
                </a:solidFill>
              </a:rPr>
              <a:t>As it is written: "</a:t>
            </a:r>
            <a:r>
              <a:rPr lang="en-US" sz="2400" b="1" dirty="0" smtClean="0">
                <a:solidFill>
                  <a:schemeClr val="bg1"/>
                </a:solidFill>
              </a:rPr>
              <a:t>For Your sake we are killed all day long; we are accounted as sheep for the slaughter.”</a:t>
            </a:r>
          </a:p>
          <a:p>
            <a:pPr algn="just"/>
            <a:r>
              <a:rPr lang="en-US" sz="2400" b="1" dirty="0" smtClean="0">
                <a:solidFill>
                  <a:schemeClr val="bg1"/>
                </a:solidFill>
              </a:rPr>
              <a:t>  37  </a:t>
            </a:r>
            <a:r>
              <a:rPr lang="en-US" sz="2400" b="1" dirty="0">
                <a:solidFill>
                  <a:schemeClr val="bg1"/>
                </a:solidFill>
              </a:rPr>
              <a:t>Yet in all these things we are more than conquerors through Him who loved us. </a:t>
            </a:r>
          </a:p>
          <a:p>
            <a:pPr algn="just"/>
            <a:r>
              <a:rPr lang="en-US" sz="2400" b="1" dirty="0" smtClean="0">
                <a:solidFill>
                  <a:schemeClr val="bg1"/>
                </a:solidFill>
              </a:rPr>
              <a:t>  38  </a:t>
            </a:r>
            <a:r>
              <a:rPr lang="en-US" sz="2400" b="1" dirty="0">
                <a:solidFill>
                  <a:schemeClr val="bg1"/>
                </a:solidFill>
              </a:rPr>
              <a:t>For I am persuaded that neither death nor life, nor angels nor principalities nor powers, nor things present nor things to come, </a:t>
            </a:r>
          </a:p>
          <a:p>
            <a:pPr algn="just"/>
            <a:r>
              <a:rPr lang="en-US" sz="2400" b="1" dirty="0" smtClean="0">
                <a:solidFill>
                  <a:schemeClr val="bg1"/>
                </a:solidFill>
              </a:rPr>
              <a:t>  39  </a:t>
            </a:r>
            <a:r>
              <a:rPr lang="en-US" sz="2400" b="1" dirty="0">
                <a:solidFill>
                  <a:schemeClr val="bg1"/>
                </a:solidFill>
              </a:rPr>
              <a:t>nor height nor depth, nor any other created thing, shall be able to separate us from the love of God which is in Christ Jesus our Lord. </a:t>
            </a:r>
            <a:endParaRPr lang="en-US" sz="2400" b="1" dirty="0" smtClean="0">
              <a:solidFill>
                <a:schemeClr val="bg1"/>
              </a:solidFill>
            </a:endParaRPr>
          </a:p>
          <a:p>
            <a:pPr algn="just"/>
            <a:r>
              <a:rPr lang="en-US" sz="2400" b="1" dirty="0">
                <a:solidFill>
                  <a:schemeClr val="bg1"/>
                </a:solidFill>
              </a:rPr>
              <a:t>	</a:t>
            </a:r>
            <a:r>
              <a:rPr lang="en-US" sz="2400" b="1" dirty="0" smtClean="0">
                <a:solidFill>
                  <a:schemeClr val="bg1"/>
                </a:solidFill>
              </a:rPr>
              <a:t>				 Rom. 8:35-39</a:t>
            </a:r>
          </a:p>
        </p:txBody>
      </p:sp>
    </p:spTree>
    <p:extLst>
      <p:ext uri="{BB962C8B-B14F-4D97-AF65-F5344CB8AC3E}">
        <p14:creationId xmlns:p14="http://schemas.microsoft.com/office/powerpoint/2010/main" val="3832657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76769"/>
            <a:ext cx="8296556" cy="3170099"/>
          </a:xfrm>
          <a:prstGeom prst="rect">
            <a:avLst/>
          </a:prstGeom>
          <a:noFill/>
        </p:spPr>
        <p:txBody>
          <a:bodyPr wrap="square" rtlCol="0">
            <a:spAutoFit/>
          </a:bodyPr>
          <a:lstStyle/>
          <a:p>
            <a:pPr algn="ctr"/>
            <a:r>
              <a:rPr lang="en-US" sz="4000" b="1" dirty="0" smtClean="0">
                <a:solidFill>
                  <a:srgbClr val="FFFF00"/>
                </a:solidFill>
              </a:rPr>
              <a:t>The Two Extremes of Our Security</a:t>
            </a:r>
          </a:p>
          <a:p>
            <a:pPr marL="571500" indent="-571500">
              <a:buFont typeface="Arial" panose="020B0604020202020204" pitchFamily="34" charset="0"/>
              <a:buChar char="•"/>
            </a:pPr>
            <a:r>
              <a:rPr lang="en-US" sz="3200" b="1" dirty="0" smtClean="0">
                <a:solidFill>
                  <a:schemeClr val="bg1"/>
                </a:solidFill>
              </a:rPr>
              <a:t>Calvinism (e.g.  you can never strike out)</a:t>
            </a:r>
          </a:p>
          <a:p>
            <a:pPr marL="1028700" lvl="1" indent="-571500">
              <a:buFont typeface="Arial" panose="020B0604020202020204" pitchFamily="34" charset="0"/>
              <a:buChar char="•"/>
            </a:pPr>
            <a:r>
              <a:rPr lang="en-US" sz="2800" b="1" dirty="0" smtClean="0">
                <a:solidFill>
                  <a:schemeClr val="bg1"/>
                </a:solidFill>
              </a:rPr>
              <a:t>Once you are saved you can never be lost</a:t>
            </a:r>
          </a:p>
          <a:p>
            <a:pPr marL="1028700" lvl="1" indent="-571500">
              <a:buFont typeface="Arial" panose="020B0604020202020204" pitchFamily="34" charset="0"/>
              <a:buChar char="•"/>
            </a:pPr>
            <a:r>
              <a:rPr lang="en-US" sz="2800" b="1" dirty="0" smtClean="0">
                <a:solidFill>
                  <a:schemeClr val="bg1"/>
                </a:solidFill>
              </a:rPr>
              <a:t>Removes one’s own freewill</a:t>
            </a:r>
          </a:p>
          <a:p>
            <a:pPr marL="1485900" lvl="2" indent="-571500">
              <a:buFont typeface="Arial" panose="020B0604020202020204" pitchFamily="34" charset="0"/>
              <a:buChar char="•"/>
            </a:pPr>
            <a:r>
              <a:rPr lang="en-US" sz="2400" b="1" dirty="0" smtClean="0">
                <a:solidFill>
                  <a:schemeClr val="bg1"/>
                </a:solidFill>
              </a:rPr>
              <a:t>Sheep are secure, untouchable, but free (John 10)</a:t>
            </a:r>
          </a:p>
          <a:p>
            <a:pPr marL="1485900" lvl="2" indent="-571500">
              <a:buFont typeface="Arial" panose="020B0604020202020204" pitchFamily="34" charset="0"/>
              <a:buChar char="•"/>
            </a:pPr>
            <a:r>
              <a:rPr lang="en-US" sz="2400" b="1" dirty="0">
                <a:solidFill>
                  <a:schemeClr val="bg1"/>
                </a:solidFill>
              </a:rPr>
              <a:t>N</a:t>
            </a:r>
            <a:r>
              <a:rPr lang="en-US" sz="2400" b="1" dirty="0" smtClean="0">
                <a:solidFill>
                  <a:schemeClr val="bg1"/>
                </a:solidFill>
              </a:rPr>
              <a:t>o </a:t>
            </a:r>
            <a:r>
              <a:rPr lang="en-US" sz="2400" b="1" i="1" dirty="0" smtClean="0">
                <a:solidFill>
                  <a:schemeClr val="bg1"/>
                </a:solidFill>
              </a:rPr>
              <a:t>other </a:t>
            </a:r>
            <a:r>
              <a:rPr lang="en-US" sz="2400" b="1" dirty="0" smtClean="0">
                <a:solidFill>
                  <a:schemeClr val="bg1"/>
                </a:solidFill>
              </a:rPr>
              <a:t>creature can separate us (Rom. 8)</a:t>
            </a:r>
          </a:p>
          <a:p>
            <a:pPr marL="1485900" lvl="2" indent="-571500">
              <a:buFont typeface="Arial" panose="020B0604020202020204" pitchFamily="34" charset="0"/>
              <a:buChar char="•"/>
            </a:pPr>
            <a:r>
              <a:rPr lang="en-US" sz="2400" b="1" dirty="0" smtClean="0">
                <a:solidFill>
                  <a:schemeClr val="bg1"/>
                </a:solidFill>
              </a:rPr>
              <a:t>Read the epistles—James 5:19-20; 2 Pet. 2:19-22</a:t>
            </a:r>
            <a:endParaRPr lang="en-US" sz="3200" b="1" dirty="0" smtClean="0">
              <a:solidFill>
                <a:schemeClr val="bg1"/>
              </a:solidFill>
            </a:endParaRPr>
          </a:p>
        </p:txBody>
      </p:sp>
    </p:spTree>
    <p:extLst>
      <p:ext uri="{BB962C8B-B14F-4D97-AF65-F5344CB8AC3E}">
        <p14:creationId xmlns:p14="http://schemas.microsoft.com/office/powerpoint/2010/main" val="25544542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7053" y="375005"/>
            <a:ext cx="8296556" cy="6001643"/>
          </a:xfrm>
          <a:prstGeom prst="rect">
            <a:avLst/>
          </a:prstGeom>
          <a:noFill/>
        </p:spPr>
        <p:txBody>
          <a:bodyPr wrap="square" rtlCol="0">
            <a:spAutoFit/>
          </a:bodyPr>
          <a:lstStyle/>
          <a:p>
            <a:pPr algn="just"/>
            <a:r>
              <a:rPr lang="en-US" sz="2400" b="1" dirty="0">
                <a:solidFill>
                  <a:schemeClr val="bg1"/>
                </a:solidFill>
              </a:rPr>
              <a:t> </a:t>
            </a:r>
            <a:r>
              <a:rPr lang="en-US" sz="2400" b="1" dirty="0" smtClean="0">
                <a:solidFill>
                  <a:schemeClr val="bg1"/>
                </a:solidFill>
              </a:rPr>
              <a:t> 19  </a:t>
            </a:r>
            <a:r>
              <a:rPr lang="en-US" sz="2400" b="1" dirty="0">
                <a:solidFill>
                  <a:schemeClr val="bg1"/>
                </a:solidFill>
              </a:rPr>
              <a:t>Brethren, if anyone among you wanders from the truth, and someone turns him back, </a:t>
            </a:r>
          </a:p>
          <a:p>
            <a:pPr algn="just"/>
            <a:r>
              <a:rPr lang="en-US" sz="2400" b="1" dirty="0" smtClean="0">
                <a:solidFill>
                  <a:schemeClr val="bg1"/>
                </a:solidFill>
              </a:rPr>
              <a:t>  20  </a:t>
            </a:r>
            <a:r>
              <a:rPr lang="en-US" sz="2400" b="1" dirty="0">
                <a:solidFill>
                  <a:schemeClr val="bg1"/>
                </a:solidFill>
              </a:rPr>
              <a:t>let him know that he who turns a sinner from the error of his way will save a soul from death and cover a multitude of sins. </a:t>
            </a:r>
            <a:endParaRPr lang="en-US" sz="2400" b="1" dirty="0" smtClean="0">
              <a:solidFill>
                <a:schemeClr val="bg1"/>
              </a:solidFill>
            </a:endParaRPr>
          </a:p>
          <a:p>
            <a:pPr algn="just"/>
            <a:r>
              <a:rPr lang="en-US" sz="2400" b="1" dirty="0">
                <a:solidFill>
                  <a:schemeClr val="bg1"/>
                </a:solidFill>
              </a:rPr>
              <a:t>	</a:t>
            </a:r>
            <a:r>
              <a:rPr lang="en-US" sz="2400" b="1" dirty="0" smtClean="0">
                <a:solidFill>
                  <a:schemeClr val="bg1"/>
                </a:solidFill>
              </a:rPr>
              <a:t>				James 5:19-20</a:t>
            </a:r>
            <a:endParaRPr lang="en-US" sz="2400" b="1" dirty="0">
              <a:solidFill>
                <a:schemeClr val="bg1"/>
              </a:solidFill>
            </a:endParaRPr>
          </a:p>
          <a:p>
            <a:pPr algn="just"/>
            <a:r>
              <a:rPr lang="en-US" sz="2400" b="1" dirty="0" smtClean="0">
                <a:solidFill>
                  <a:schemeClr val="bg1"/>
                </a:solidFill>
              </a:rPr>
              <a:t>  20  </a:t>
            </a:r>
            <a:r>
              <a:rPr lang="en-US" sz="2400" b="1" dirty="0">
                <a:solidFill>
                  <a:schemeClr val="bg1"/>
                </a:solidFill>
              </a:rPr>
              <a:t>For if, after they have escaped the pollutions of the world through the knowledge of the Lord and Savior Jesus Christ, they are again entangled in them and overcome, the latter end is worse for them than the beginning. </a:t>
            </a:r>
          </a:p>
          <a:p>
            <a:pPr algn="just"/>
            <a:r>
              <a:rPr lang="en-US" sz="2400" b="1" dirty="0" smtClean="0">
                <a:solidFill>
                  <a:schemeClr val="bg1"/>
                </a:solidFill>
              </a:rPr>
              <a:t>  21  </a:t>
            </a:r>
            <a:r>
              <a:rPr lang="en-US" sz="2400" b="1" dirty="0">
                <a:solidFill>
                  <a:schemeClr val="bg1"/>
                </a:solidFill>
              </a:rPr>
              <a:t>For it would have been better for them not to have known the way of righteousness, than having known it, to turn from the holy commandment delivered to them. </a:t>
            </a:r>
          </a:p>
          <a:p>
            <a:pPr algn="just"/>
            <a:r>
              <a:rPr lang="en-US" sz="2400" b="1" dirty="0" smtClean="0">
                <a:solidFill>
                  <a:schemeClr val="bg1"/>
                </a:solidFill>
              </a:rPr>
              <a:t>  22  </a:t>
            </a:r>
            <a:r>
              <a:rPr lang="en-US" sz="2400" b="1" dirty="0">
                <a:solidFill>
                  <a:schemeClr val="bg1"/>
                </a:solidFill>
              </a:rPr>
              <a:t>But it has happened to them according to the true proverb: "A </a:t>
            </a:r>
            <a:r>
              <a:rPr lang="en-US" sz="2400" b="1" dirty="0" smtClean="0">
                <a:solidFill>
                  <a:schemeClr val="bg1"/>
                </a:solidFill>
              </a:rPr>
              <a:t>dog returns to his own vomit," </a:t>
            </a:r>
            <a:r>
              <a:rPr lang="en-US" sz="2400" b="1" dirty="0">
                <a:solidFill>
                  <a:schemeClr val="bg1"/>
                </a:solidFill>
              </a:rPr>
              <a:t>and, "a sow, having washed, to her wallowing in the mire." </a:t>
            </a:r>
            <a:r>
              <a:rPr lang="en-US" sz="2400" b="1" dirty="0" smtClean="0">
                <a:solidFill>
                  <a:schemeClr val="bg1"/>
                </a:solidFill>
              </a:rPr>
              <a:t> 	2 Pet. 2:20-22</a:t>
            </a:r>
          </a:p>
        </p:txBody>
      </p:sp>
    </p:spTree>
    <p:extLst>
      <p:ext uri="{BB962C8B-B14F-4D97-AF65-F5344CB8AC3E}">
        <p14:creationId xmlns:p14="http://schemas.microsoft.com/office/powerpoint/2010/main" val="235317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7218" y="476769"/>
            <a:ext cx="8296556" cy="5509200"/>
          </a:xfrm>
          <a:prstGeom prst="rect">
            <a:avLst/>
          </a:prstGeom>
          <a:noFill/>
        </p:spPr>
        <p:txBody>
          <a:bodyPr wrap="square" rtlCol="0">
            <a:spAutoFit/>
          </a:bodyPr>
          <a:lstStyle/>
          <a:p>
            <a:pPr algn="ctr"/>
            <a:r>
              <a:rPr lang="en-US" sz="4000" b="1" dirty="0" smtClean="0">
                <a:solidFill>
                  <a:schemeClr val="bg1"/>
                </a:solidFill>
              </a:rPr>
              <a:t>The Two Extremes of Our Security</a:t>
            </a:r>
          </a:p>
          <a:p>
            <a:pPr marL="571500" indent="-571500">
              <a:buFont typeface="Arial" panose="020B0604020202020204" pitchFamily="34" charset="0"/>
              <a:buChar char="•"/>
            </a:pPr>
            <a:r>
              <a:rPr lang="en-US" sz="3200" b="1" dirty="0" smtClean="0">
                <a:solidFill>
                  <a:schemeClr val="bg1"/>
                </a:solidFill>
              </a:rPr>
              <a:t>Calvinism (e.g.  you can never strike out)</a:t>
            </a:r>
          </a:p>
          <a:p>
            <a:pPr marL="1028700" lvl="1" indent="-571500">
              <a:buFont typeface="Arial" panose="020B0604020202020204" pitchFamily="34" charset="0"/>
              <a:buChar char="•"/>
            </a:pPr>
            <a:r>
              <a:rPr lang="en-US" sz="2800" b="1" dirty="0" smtClean="0">
                <a:solidFill>
                  <a:schemeClr val="bg1"/>
                </a:solidFill>
              </a:rPr>
              <a:t>Once you are saved you can never be lost</a:t>
            </a:r>
          </a:p>
          <a:p>
            <a:pPr marL="1028700" lvl="1" indent="-571500">
              <a:buFont typeface="Arial" panose="020B0604020202020204" pitchFamily="34" charset="0"/>
              <a:buChar char="•"/>
            </a:pPr>
            <a:r>
              <a:rPr lang="en-US" sz="2800" b="1" dirty="0" smtClean="0">
                <a:solidFill>
                  <a:schemeClr val="bg1"/>
                </a:solidFill>
              </a:rPr>
              <a:t>Removes one’s own freewill</a:t>
            </a:r>
          </a:p>
          <a:p>
            <a:pPr marL="1485900" lvl="2" indent="-571500">
              <a:buFont typeface="Arial" panose="020B0604020202020204" pitchFamily="34" charset="0"/>
              <a:buChar char="•"/>
            </a:pPr>
            <a:r>
              <a:rPr lang="en-US" sz="2400" b="1" dirty="0" smtClean="0">
                <a:solidFill>
                  <a:schemeClr val="bg1"/>
                </a:solidFill>
              </a:rPr>
              <a:t>Sheep are secure, untouchable, but free (John 10)</a:t>
            </a:r>
          </a:p>
          <a:p>
            <a:pPr marL="1485900" lvl="2" indent="-571500">
              <a:buFont typeface="Arial" panose="020B0604020202020204" pitchFamily="34" charset="0"/>
              <a:buChar char="•"/>
            </a:pPr>
            <a:r>
              <a:rPr lang="en-US" sz="2400" b="1" dirty="0">
                <a:solidFill>
                  <a:schemeClr val="bg1"/>
                </a:solidFill>
              </a:rPr>
              <a:t>N</a:t>
            </a:r>
            <a:r>
              <a:rPr lang="en-US" sz="2400" b="1" dirty="0" smtClean="0">
                <a:solidFill>
                  <a:schemeClr val="bg1"/>
                </a:solidFill>
              </a:rPr>
              <a:t>o </a:t>
            </a:r>
            <a:r>
              <a:rPr lang="en-US" sz="2400" b="1" i="1" dirty="0" smtClean="0">
                <a:solidFill>
                  <a:schemeClr val="bg1"/>
                </a:solidFill>
              </a:rPr>
              <a:t>other </a:t>
            </a:r>
            <a:r>
              <a:rPr lang="en-US" sz="2400" b="1" dirty="0" smtClean="0">
                <a:solidFill>
                  <a:schemeClr val="bg1"/>
                </a:solidFill>
              </a:rPr>
              <a:t>creature can separate us (Rom. 8)</a:t>
            </a:r>
          </a:p>
          <a:p>
            <a:pPr marL="1485900" lvl="2" indent="-571500">
              <a:buFont typeface="Arial" panose="020B0604020202020204" pitchFamily="34" charset="0"/>
              <a:buChar char="•"/>
            </a:pPr>
            <a:r>
              <a:rPr lang="en-US" sz="2400" b="1" dirty="0" smtClean="0">
                <a:solidFill>
                  <a:schemeClr val="bg1"/>
                </a:solidFill>
              </a:rPr>
              <a:t>Read the epistles—James 5:19-20; 2 Pet. 2:19-22</a:t>
            </a:r>
            <a:endParaRPr lang="en-US" sz="3200" b="1" dirty="0" smtClean="0">
              <a:solidFill>
                <a:schemeClr val="bg1"/>
              </a:solidFill>
            </a:endParaRPr>
          </a:p>
          <a:p>
            <a:pPr marL="571500" indent="-571500">
              <a:buFont typeface="Arial" panose="020B0604020202020204" pitchFamily="34" charset="0"/>
              <a:buChar char="•"/>
            </a:pPr>
            <a:r>
              <a:rPr lang="en-US" sz="3200" b="1" dirty="0" smtClean="0">
                <a:solidFill>
                  <a:schemeClr val="bg1"/>
                </a:solidFill>
              </a:rPr>
              <a:t>Sinless life (e.g. one strike and you are out)</a:t>
            </a:r>
          </a:p>
          <a:p>
            <a:pPr marL="1028700" lvl="1" indent="-571500">
              <a:buFont typeface="Arial" panose="020B0604020202020204" pitchFamily="34" charset="0"/>
              <a:buChar char="•"/>
            </a:pPr>
            <a:r>
              <a:rPr lang="en-US" sz="2800" b="1" dirty="0" smtClean="0">
                <a:solidFill>
                  <a:schemeClr val="bg1"/>
                </a:solidFill>
              </a:rPr>
              <a:t>Desire of most babes in Christ</a:t>
            </a:r>
          </a:p>
          <a:p>
            <a:pPr marL="1028700" lvl="1" indent="-571500">
              <a:buFont typeface="Arial" panose="020B0604020202020204" pitchFamily="34" charset="0"/>
              <a:buChar char="•"/>
            </a:pPr>
            <a:r>
              <a:rPr lang="en-US" sz="2800" b="1" dirty="0" smtClean="0">
                <a:solidFill>
                  <a:schemeClr val="bg1"/>
                </a:solidFill>
              </a:rPr>
              <a:t>Dread of many “mature” Christians</a:t>
            </a:r>
            <a:endParaRPr lang="en-US" sz="2800" b="1" dirty="0" smtClean="0">
              <a:solidFill>
                <a:srgbClr val="FFFF00"/>
              </a:solidFill>
            </a:endParaRPr>
          </a:p>
          <a:p>
            <a:pPr marL="571500" indent="-571500">
              <a:buFont typeface="Arial" panose="020B0604020202020204" pitchFamily="34" charset="0"/>
              <a:buChar char="•"/>
            </a:pPr>
            <a:r>
              <a:rPr lang="en-US" sz="3200" b="1" dirty="0" smtClean="0">
                <a:solidFill>
                  <a:schemeClr val="bg1"/>
                </a:solidFill>
              </a:rPr>
              <a:t>Today’s Lesson: God wants you in heaven</a:t>
            </a:r>
            <a:endParaRPr lang="en-US" sz="3200" b="1" dirty="0" smtClean="0">
              <a:solidFill>
                <a:srgbClr val="FFFF00"/>
              </a:solidFill>
            </a:endParaRPr>
          </a:p>
          <a:p>
            <a:pPr marL="571500" indent="-571500">
              <a:buFont typeface="Arial" panose="020B0604020202020204" pitchFamily="34" charset="0"/>
              <a:buChar char="•"/>
            </a:pPr>
            <a:r>
              <a:rPr lang="en-US" sz="3200" b="1" dirty="0" smtClean="0">
                <a:solidFill>
                  <a:schemeClr val="bg1"/>
                </a:solidFill>
              </a:rPr>
              <a:t>Three ways to be assured of your salvation</a:t>
            </a:r>
          </a:p>
        </p:txBody>
      </p:sp>
    </p:spTree>
    <p:extLst>
      <p:ext uri="{BB962C8B-B14F-4D97-AF65-F5344CB8AC3E}">
        <p14:creationId xmlns:p14="http://schemas.microsoft.com/office/powerpoint/2010/main" val="1863599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800" kern="1200" dirty="0">
            <a:solidFill>
              <a:schemeClr val="tx1"/>
            </a:solidFill>
            <a:latin typeface="+mn-lt"/>
            <a:ea typeface="+mn-ea"/>
            <a:cs typeface="+mn-cs"/>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7522</TotalTime>
  <Words>1132</Words>
  <Application>Microsoft Office PowerPoint</Application>
  <PresentationFormat>On-screen Show (4:3)</PresentationFormat>
  <Paragraphs>111</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Lucida Calligraphy</vt:lpstr>
      <vt:lpstr>Office Theme</vt:lpstr>
      <vt:lpstr> The Security of Believers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Palm Beach Lakes church of Christ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Sermon Title</dc:title>
  <dc:creator>David</dc:creator>
  <cp:lastModifiedBy>Cindy Nelson</cp:lastModifiedBy>
  <cp:revision>227</cp:revision>
  <cp:lastPrinted>2017-05-28T12:45:07Z</cp:lastPrinted>
  <dcterms:created xsi:type="dcterms:W3CDTF">2016-03-27T21:00:01Z</dcterms:created>
  <dcterms:modified xsi:type="dcterms:W3CDTF">2017-05-30T18:12:54Z</dcterms:modified>
</cp:coreProperties>
</file>