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C090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002" autoAdjust="0"/>
    <p:restoredTop sz="94660"/>
  </p:normalViewPr>
  <p:slideViewPr>
    <p:cSldViewPr snapToGrid="0">
      <p:cViewPr varScale="1">
        <p:scale>
          <a:sx n="108" d="100"/>
          <a:sy n="108" d="100"/>
        </p:scale>
        <p:origin x="136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665547-C1D4-4A16-884A-A27DDC587F29}" type="datetimeFigureOut">
              <a:rPr lang="en-US" smtClean="0"/>
              <a:t>5/21/2017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E40EF6-9017-4036-A05E-31D1DBBC423E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24083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665547-C1D4-4A16-884A-A27DDC587F29}" type="datetimeFigureOut">
              <a:rPr lang="en-US" smtClean="0"/>
              <a:t>5/21/2017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E40EF6-9017-4036-A05E-31D1DBBC42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55708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665547-C1D4-4A16-884A-A27DDC587F29}" type="datetimeFigureOut">
              <a:rPr lang="en-US" smtClean="0"/>
              <a:t>5/21/2017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E40EF6-9017-4036-A05E-31D1DBBC42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38061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5769" y="872837"/>
            <a:ext cx="8235835" cy="881148"/>
          </a:xfrm>
        </p:spPr>
        <p:txBody>
          <a:bodyPr/>
          <a:lstStyle>
            <a:lvl1pPr algn="ctr">
              <a:defRPr b="1">
                <a:solidFill>
                  <a:srgbClr val="4C0909"/>
                </a:solidFill>
                <a:effectLst>
                  <a:glow rad="88900">
                    <a:schemeClr val="bg1"/>
                  </a:glow>
                  <a:outerShdw blurRad="50800" dist="25400" dir="2700000" algn="ctr" rotWithShape="0">
                    <a:schemeClr val="bg1"/>
                  </a:outerShdw>
                </a:effectLst>
                <a:latin typeface="+mn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389" y="1753985"/>
            <a:ext cx="8157903" cy="4871866"/>
          </a:xfrm>
        </p:spPr>
        <p:txBody>
          <a:bodyPr/>
          <a:lstStyle>
            <a:lvl1pPr>
              <a:defRPr b="1">
                <a:effectLst>
                  <a:glow rad="88900">
                    <a:schemeClr val="bg1"/>
                  </a:glow>
                  <a:outerShdw blurRad="50800" dist="25400" dir="2700000" algn="ctr" rotWithShape="0">
                    <a:schemeClr val="bg1"/>
                  </a:outerShdw>
                </a:effectLst>
              </a:defRPr>
            </a:lvl1pPr>
            <a:lvl2pPr marL="573088" indent="-228600">
              <a:buFont typeface="Calibri" panose="020F0502020204030204" pitchFamily="34" charset="0"/>
              <a:buChar char="−"/>
              <a:defRPr b="1">
                <a:effectLst>
                  <a:glow rad="88900">
                    <a:schemeClr val="bg1"/>
                  </a:glow>
                  <a:outerShdw blurRad="50800" dist="25400" dir="2700000" algn="ctr" rotWithShape="0">
                    <a:schemeClr val="bg1"/>
                  </a:outerShdw>
                </a:effectLst>
              </a:defRPr>
            </a:lvl2pPr>
            <a:lvl3pPr marL="914400" indent="-228600">
              <a:defRPr sz="2200" b="1">
                <a:effectLst>
                  <a:glow rad="88900">
                    <a:schemeClr val="bg1"/>
                  </a:glow>
                  <a:outerShdw blurRad="50800" dist="25400" dir="2700000" algn="ctr" rotWithShape="0">
                    <a:schemeClr val="bg1"/>
                  </a:outerShdw>
                </a:effectLst>
              </a:defRPr>
            </a:lvl3pPr>
            <a:lvl4pPr>
              <a:defRPr b="1">
                <a:effectLst>
                  <a:glow rad="88900">
                    <a:schemeClr val="bg1"/>
                  </a:glow>
                  <a:outerShdw blurRad="50800" dist="25400" dir="2700000" algn="ctr" rotWithShape="0">
                    <a:schemeClr val="bg1"/>
                  </a:outerShdw>
                </a:effectLst>
              </a:defRPr>
            </a:lvl4pPr>
            <a:lvl5pPr>
              <a:defRPr b="1">
                <a:effectLst>
                  <a:glow rad="88900">
                    <a:schemeClr val="bg1"/>
                  </a:glow>
                  <a:outerShdw blurRad="50800" dist="25400" dir="2700000" algn="ctr" rotWithShape="0">
                    <a:schemeClr val="bg1"/>
                  </a:outerShdw>
                </a:effectLst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61156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665547-C1D4-4A16-884A-A27DDC587F29}" type="datetimeFigureOut">
              <a:rPr lang="en-US" smtClean="0"/>
              <a:t>5/21/2017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E40EF6-9017-4036-A05E-31D1DBBC42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87509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665547-C1D4-4A16-884A-A27DDC587F29}" type="datetimeFigureOut">
              <a:rPr lang="en-US" smtClean="0"/>
              <a:t>5/21/2017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E40EF6-9017-4036-A05E-31D1DBBC42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65264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665547-C1D4-4A16-884A-A27DDC587F29}" type="datetimeFigureOut">
              <a:rPr lang="en-US" smtClean="0"/>
              <a:t>5/21/2017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E40EF6-9017-4036-A05E-31D1DBBC42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074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665547-C1D4-4A16-884A-A27DDC587F29}" type="datetimeFigureOut">
              <a:rPr lang="en-US" smtClean="0"/>
              <a:t>5/21/2017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E40EF6-9017-4036-A05E-31D1DBBC42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88094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665547-C1D4-4A16-884A-A27DDC587F29}" type="datetimeFigureOut">
              <a:rPr lang="en-US" smtClean="0"/>
              <a:t>5/21/2017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E40EF6-9017-4036-A05E-31D1DBBC42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8686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665547-C1D4-4A16-884A-A27DDC587F29}" type="datetimeFigureOut">
              <a:rPr lang="en-US" smtClean="0"/>
              <a:t>5/21/2017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E40EF6-9017-4036-A05E-31D1DBBC42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35443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665547-C1D4-4A16-884A-A27DDC587F29}" type="datetimeFigureOut">
              <a:rPr lang="en-US" smtClean="0"/>
              <a:t>5/21/2017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E40EF6-9017-4036-A05E-31D1DBBC42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83472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665547-C1D4-4A16-884A-A27DDC587F29}" type="datetimeFigureOut">
              <a:rPr lang="en-US" smtClean="0"/>
              <a:t>5/21/2017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E40EF6-9017-4036-A05E-31D1DBBC42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9482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457829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 Must PRAY for Them </a:t>
            </a:r>
            <a:r>
              <a:rPr lang="en-US" sz="3600" dirty="0"/>
              <a:t>(20:20)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We </a:t>
            </a:r>
            <a:r>
              <a:rPr lang="en-US" dirty="0"/>
              <a:t>Must Pray </a:t>
            </a:r>
            <a:r>
              <a:rPr lang="en-US" u="sng" dirty="0"/>
              <a:t>FOR</a:t>
            </a:r>
            <a:r>
              <a:rPr lang="en-US" dirty="0"/>
              <a:t> Our Children</a:t>
            </a:r>
          </a:p>
          <a:p>
            <a:pPr lvl="1"/>
            <a:r>
              <a:rPr lang="en-US" dirty="0" smtClean="0"/>
              <a:t>Thank </a:t>
            </a:r>
            <a:r>
              <a:rPr lang="en-US" dirty="0"/>
              <a:t>God for Them (Psa. 127:3; Gen. 33:5)</a:t>
            </a:r>
          </a:p>
          <a:p>
            <a:pPr lvl="1"/>
            <a:r>
              <a:rPr lang="en-US" dirty="0" smtClean="0"/>
              <a:t>Ask </a:t>
            </a:r>
            <a:r>
              <a:rPr lang="en-US" dirty="0"/>
              <a:t>for Help (Judg. 13:8, 12)</a:t>
            </a:r>
          </a:p>
          <a:p>
            <a:pPr lvl="1"/>
            <a:r>
              <a:rPr lang="en-US" dirty="0" smtClean="0"/>
              <a:t>Develop </a:t>
            </a:r>
            <a:r>
              <a:rPr lang="en-US" dirty="0"/>
              <a:t>Their Own Strong Faith (2 Tim. 1:5)</a:t>
            </a:r>
          </a:p>
          <a:p>
            <a:pPr lvl="1"/>
            <a:r>
              <a:rPr lang="en-US" dirty="0" smtClean="0"/>
              <a:t>Find </a:t>
            </a:r>
            <a:r>
              <a:rPr lang="en-US" dirty="0"/>
              <a:t>a Strong Christian Mate (Gen. 27:46-28:2; 24:1-4)</a:t>
            </a:r>
          </a:p>
          <a:p>
            <a:pPr lvl="1"/>
            <a:r>
              <a:rPr lang="en-US" dirty="0" smtClean="0"/>
              <a:t>Be </a:t>
            </a:r>
            <a:r>
              <a:rPr lang="en-US" dirty="0"/>
              <a:t>Actively Involved in the Church (1 Thess. 2:7-12)</a:t>
            </a:r>
          </a:p>
          <a:p>
            <a:r>
              <a:rPr lang="en-US" dirty="0" smtClean="0"/>
              <a:t>We </a:t>
            </a:r>
            <a:r>
              <a:rPr lang="en-US" dirty="0"/>
              <a:t>Must Pray </a:t>
            </a:r>
            <a:r>
              <a:rPr lang="en-US" u="sng" dirty="0"/>
              <a:t>WITH</a:t>
            </a:r>
            <a:r>
              <a:rPr lang="en-US" dirty="0"/>
              <a:t> Our Children</a:t>
            </a:r>
          </a:p>
          <a:p>
            <a:r>
              <a:rPr lang="en-US" dirty="0" smtClean="0"/>
              <a:t>Key </a:t>
            </a:r>
            <a:r>
              <a:rPr lang="en-US" dirty="0"/>
              <a:t>Word to Instill</a:t>
            </a:r>
            <a:r>
              <a:rPr lang="en-US" dirty="0" smtClean="0"/>
              <a:t>: </a:t>
            </a:r>
            <a:r>
              <a:rPr lang="en-US" dirty="0"/>
              <a:t>Reliance </a:t>
            </a:r>
            <a:r>
              <a:rPr lang="en-US" dirty="0" smtClean="0"/>
              <a:t>– TRUST IN GOD!</a:t>
            </a:r>
            <a:endParaRPr lang="en-US" dirty="0"/>
          </a:p>
          <a:p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852256" y="2222594"/>
            <a:ext cx="7226424" cy="2003177"/>
          </a:xfrm>
          <a:prstGeom prst="rect">
            <a:avLst/>
          </a:prstGeom>
          <a:noFill/>
          <a:ln w="28575">
            <a:solidFill>
              <a:srgbClr val="4C0909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Freeform 16"/>
          <p:cNvSpPr/>
          <p:nvPr/>
        </p:nvSpPr>
        <p:spPr>
          <a:xfrm>
            <a:off x="5832630" y="3266983"/>
            <a:ext cx="3089430" cy="1260629"/>
          </a:xfrm>
          <a:custGeom>
            <a:avLst/>
            <a:gdLst>
              <a:gd name="connsiteX0" fmla="*/ 0 w 3205198"/>
              <a:gd name="connsiteY0" fmla="*/ 1260629 h 1260629"/>
              <a:gd name="connsiteX1" fmla="*/ 3062797 w 3205198"/>
              <a:gd name="connsiteY1" fmla="*/ 932155 h 1260629"/>
              <a:gd name="connsiteX2" fmla="*/ 2414727 w 3205198"/>
              <a:gd name="connsiteY2" fmla="*/ 0 h 12606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205198" h="1260629">
                <a:moveTo>
                  <a:pt x="0" y="1260629"/>
                </a:moveTo>
                <a:cubicBezTo>
                  <a:pt x="1330171" y="1201444"/>
                  <a:pt x="2660343" y="1142260"/>
                  <a:pt x="3062797" y="932155"/>
                </a:cubicBezTo>
                <a:cubicBezTo>
                  <a:pt x="3465251" y="722050"/>
                  <a:pt x="2939989" y="361025"/>
                  <a:pt x="2414727" y="0"/>
                </a:cubicBezTo>
              </a:path>
            </a:pathLst>
          </a:custGeom>
          <a:noFill/>
          <a:ln w="38100">
            <a:solidFill>
              <a:srgbClr val="4C0909"/>
            </a:solidFill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14305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000"/>
                            </p:stCondLst>
                            <p:childTnLst>
                              <p:par>
                                <p:cTn id="49" presetID="18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5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2" grpId="0" animBg="1"/>
      <p:bldP spid="1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 Must </a:t>
            </a:r>
            <a:r>
              <a:rPr lang="en-US" dirty="0" smtClean="0"/>
              <a:t>PREPARE </a:t>
            </a:r>
            <a:r>
              <a:rPr lang="en-US" dirty="0"/>
              <a:t>Them </a:t>
            </a:r>
            <a:r>
              <a:rPr lang="en-US" sz="3600" dirty="0"/>
              <a:t>(</a:t>
            </a:r>
            <a:r>
              <a:rPr lang="en-US" sz="3600" dirty="0" smtClean="0"/>
              <a:t>20:23)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We </a:t>
            </a:r>
            <a:r>
              <a:rPr lang="en-US" dirty="0"/>
              <a:t>Must Prepare Them to Suffer (20:22-23)</a:t>
            </a:r>
          </a:p>
          <a:p>
            <a:pPr lvl="1"/>
            <a:r>
              <a:rPr lang="en-US" dirty="0" smtClean="0"/>
              <a:t>There is a place of suffering prepared in the kingdom!</a:t>
            </a:r>
            <a:endParaRPr lang="en-US" dirty="0"/>
          </a:p>
          <a:p>
            <a:pPr lvl="1"/>
            <a:r>
              <a:rPr lang="en-US" dirty="0" smtClean="0"/>
              <a:t>Jesus </a:t>
            </a:r>
            <a:r>
              <a:rPr lang="en-US" dirty="0"/>
              <a:t>was going to “drink the cup” </a:t>
            </a:r>
            <a:r>
              <a:rPr lang="en-US" dirty="0" smtClean="0"/>
              <a:t>of suffering and be “immersed” with suffering (20:22</a:t>
            </a:r>
            <a:r>
              <a:rPr lang="en-US" dirty="0"/>
              <a:t>, 18-19)</a:t>
            </a:r>
          </a:p>
          <a:p>
            <a:pPr lvl="1"/>
            <a:r>
              <a:rPr lang="en-US" dirty="0" smtClean="0"/>
              <a:t>Faithfulness in </a:t>
            </a:r>
            <a:r>
              <a:rPr lang="en-US" dirty="0"/>
              <a:t>the </a:t>
            </a:r>
            <a:r>
              <a:rPr lang="en-US" dirty="0" smtClean="0"/>
              <a:t>kingdom brings hardships</a:t>
            </a:r>
            <a:r>
              <a:rPr lang="en-US" dirty="0"/>
              <a:t>, suffering &amp; persecutions (</a:t>
            </a:r>
            <a:r>
              <a:rPr lang="en-US" dirty="0" smtClean="0"/>
              <a:t>20:23; 5:10-12; 1 Pet. 3:14; 4:14; 2 Tim. 3:12)</a:t>
            </a:r>
            <a:endParaRPr lang="en-US" dirty="0"/>
          </a:p>
          <a:p>
            <a:pPr lvl="1"/>
            <a:r>
              <a:rPr lang="en-US" dirty="0" smtClean="0"/>
              <a:t>We </a:t>
            </a:r>
            <a:r>
              <a:rPr lang="en-US" dirty="0"/>
              <a:t>must </a:t>
            </a:r>
            <a:r>
              <a:rPr lang="en-US" dirty="0" smtClean="0"/>
              <a:t>prepare our </a:t>
            </a:r>
            <a:r>
              <a:rPr lang="en-US" dirty="0"/>
              <a:t>children </a:t>
            </a:r>
            <a:r>
              <a:rPr lang="en-US" dirty="0" smtClean="0"/>
              <a:t>for </a:t>
            </a:r>
            <a:r>
              <a:rPr lang="en-US" dirty="0"/>
              <a:t>those who will (Luke 6:22):</a:t>
            </a:r>
          </a:p>
          <a:p>
            <a:pPr lvl="2"/>
            <a:r>
              <a:rPr lang="en-US" dirty="0" smtClean="0"/>
              <a:t>“</a:t>
            </a:r>
            <a:r>
              <a:rPr lang="en-US" dirty="0"/>
              <a:t>Hate” </a:t>
            </a:r>
            <a:r>
              <a:rPr lang="en-US" dirty="0" smtClean="0"/>
              <a:t>them because they live by Christian standards</a:t>
            </a:r>
            <a:endParaRPr lang="en-US" dirty="0"/>
          </a:p>
          <a:p>
            <a:pPr lvl="2"/>
            <a:r>
              <a:rPr lang="en-US" dirty="0" smtClean="0"/>
              <a:t>“</a:t>
            </a:r>
            <a:r>
              <a:rPr lang="en-US" dirty="0"/>
              <a:t>Exclude” </a:t>
            </a:r>
            <a:r>
              <a:rPr lang="en-US" dirty="0" smtClean="0"/>
              <a:t>them because they hold to Christian values</a:t>
            </a:r>
            <a:endParaRPr lang="en-US" dirty="0"/>
          </a:p>
          <a:p>
            <a:pPr lvl="2"/>
            <a:r>
              <a:rPr lang="en-US" dirty="0" smtClean="0"/>
              <a:t>“</a:t>
            </a:r>
            <a:r>
              <a:rPr lang="en-US" dirty="0"/>
              <a:t>Insult” </a:t>
            </a:r>
            <a:r>
              <a:rPr lang="en-US" dirty="0" smtClean="0"/>
              <a:t>them because they believe in &amp; defend Biblical truth</a:t>
            </a:r>
            <a:endParaRPr lang="en-US" dirty="0"/>
          </a:p>
          <a:p>
            <a:pPr lvl="2"/>
            <a:r>
              <a:rPr lang="en-US" dirty="0" smtClean="0"/>
              <a:t>“</a:t>
            </a:r>
            <a:r>
              <a:rPr lang="en-US" dirty="0"/>
              <a:t>Scorn” </a:t>
            </a:r>
            <a:r>
              <a:rPr lang="en-US" dirty="0" smtClean="0"/>
              <a:t>their Christian </a:t>
            </a:r>
            <a:r>
              <a:rPr lang="en-US" dirty="0"/>
              <a:t>“name as evil”</a:t>
            </a:r>
          </a:p>
          <a:p>
            <a:pPr lvl="1"/>
            <a:r>
              <a:rPr lang="en-US" dirty="0" smtClean="0"/>
              <a:t>All </a:t>
            </a:r>
            <a:r>
              <a:rPr lang="en-US" dirty="0"/>
              <a:t>suffering as a Christian is WORTH IT! (Matt. 5:10-12; 1 Pet. 3:14; 4:13-19)</a:t>
            </a:r>
          </a:p>
          <a:p>
            <a:pPr lvl="1"/>
            <a:r>
              <a:rPr lang="en-US" dirty="0" smtClean="0"/>
              <a:t>Key </a:t>
            </a:r>
            <a:r>
              <a:rPr lang="en-US" dirty="0"/>
              <a:t>Word to Instill: Determination – FOCUS ON GOD!</a:t>
            </a:r>
          </a:p>
        </p:txBody>
      </p:sp>
    </p:spTree>
    <p:extLst>
      <p:ext uri="{BB962C8B-B14F-4D97-AF65-F5344CB8AC3E}">
        <p14:creationId xmlns:p14="http://schemas.microsoft.com/office/powerpoint/2010/main" val="29953040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 Must </a:t>
            </a:r>
            <a:r>
              <a:rPr lang="en-US" dirty="0" smtClean="0"/>
              <a:t>PREPARE </a:t>
            </a:r>
            <a:r>
              <a:rPr lang="en-US" dirty="0"/>
              <a:t>Them </a:t>
            </a:r>
            <a:r>
              <a:rPr lang="en-US" sz="3600" dirty="0"/>
              <a:t>(</a:t>
            </a:r>
            <a:r>
              <a:rPr lang="en-US" sz="3600" dirty="0" smtClean="0"/>
              <a:t>20:23)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We </a:t>
            </a:r>
            <a:r>
              <a:rPr lang="en-US" dirty="0"/>
              <a:t>Must Prepare Them to </a:t>
            </a:r>
            <a:r>
              <a:rPr lang="en-US" dirty="0" smtClean="0"/>
              <a:t>Serve (20:25-28)</a:t>
            </a:r>
            <a:endParaRPr lang="en-US" dirty="0"/>
          </a:p>
          <a:p>
            <a:pPr lvl="1"/>
            <a:r>
              <a:rPr lang="en-US" dirty="0" smtClean="0"/>
              <a:t>There is a place of serving prepared in the kingdom!</a:t>
            </a:r>
            <a:endParaRPr lang="en-US" dirty="0"/>
          </a:p>
          <a:p>
            <a:pPr lvl="1"/>
            <a:r>
              <a:rPr lang="en-US" dirty="0" smtClean="0"/>
              <a:t>Jesus</a:t>
            </a:r>
            <a:r>
              <a:rPr lang="en-US" dirty="0"/>
              <a:t>’ kingdom is about serving and ministering to </a:t>
            </a:r>
            <a:r>
              <a:rPr lang="en-US" dirty="0" smtClean="0"/>
              <a:t>OTHERS</a:t>
            </a:r>
            <a:endParaRPr lang="en-US" dirty="0"/>
          </a:p>
          <a:p>
            <a:pPr lvl="2"/>
            <a:r>
              <a:rPr lang="en-US" dirty="0" smtClean="0"/>
              <a:t>To </a:t>
            </a:r>
            <a:r>
              <a:rPr lang="en-US" dirty="0"/>
              <a:t>be considered “great” in God’s eyes, minister to </a:t>
            </a:r>
            <a:r>
              <a:rPr lang="en-US" dirty="0" smtClean="0"/>
              <a:t>others</a:t>
            </a:r>
            <a:endParaRPr lang="en-US" dirty="0"/>
          </a:p>
          <a:p>
            <a:pPr lvl="2"/>
            <a:r>
              <a:rPr lang="en-US" dirty="0" smtClean="0"/>
              <a:t>To </a:t>
            </a:r>
            <a:r>
              <a:rPr lang="en-US" dirty="0"/>
              <a:t>be considered “first” in God’s eyes, be a slave of all (</a:t>
            </a:r>
            <a:r>
              <a:rPr lang="en-US" dirty="0" smtClean="0"/>
              <a:t>Mk. </a:t>
            </a:r>
            <a:r>
              <a:rPr lang="en-US" dirty="0"/>
              <a:t>10:44)</a:t>
            </a:r>
          </a:p>
          <a:p>
            <a:pPr lvl="1"/>
            <a:r>
              <a:rPr lang="en-US" dirty="0" smtClean="0"/>
              <a:t>This </a:t>
            </a:r>
            <a:r>
              <a:rPr lang="en-US" dirty="0"/>
              <a:t>starts </a:t>
            </a:r>
            <a:r>
              <a:rPr lang="en-US" dirty="0" smtClean="0"/>
              <a:t>w/ </a:t>
            </a:r>
            <a:r>
              <a:rPr lang="en-US" dirty="0"/>
              <a:t>the right “mind”—thinking like Christ (Phil. 2:1-8)</a:t>
            </a:r>
          </a:p>
          <a:p>
            <a:pPr lvl="2"/>
            <a:r>
              <a:rPr lang="en-US" dirty="0" smtClean="0"/>
              <a:t>“</a:t>
            </a:r>
            <a:r>
              <a:rPr lang="en-US" dirty="0"/>
              <a:t>Esteem others better than </a:t>
            </a:r>
            <a:r>
              <a:rPr lang="en-US" dirty="0" smtClean="0"/>
              <a:t>himself</a:t>
            </a:r>
            <a:r>
              <a:rPr lang="en-US" dirty="0"/>
              <a:t>” (Phil. 2:3)</a:t>
            </a:r>
          </a:p>
          <a:p>
            <a:pPr lvl="2"/>
            <a:r>
              <a:rPr lang="en-US" dirty="0" smtClean="0"/>
              <a:t>“Even </a:t>
            </a:r>
            <a:r>
              <a:rPr lang="en-US" dirty="0"/>
              <a:t>Christ did not please </a:t>
            </a:r>
            <a:r>
              <a:rPr lang="en-US" dirty="0" smtClean="0"/>
              <a:t>Himself</a:t>
            </a:r>
            <a:r>
              <a:rPr lang="en-US" dirty="0"/>
              <a:t>” (Rom. 15:3)</a:t>
            </a:r>
          </a:p>
          <a:p>
            <a:pPr lvl="2"/>
            <a:r>
              <a:rPr lang="en-US" dirty="0" smtClean="0"/>
              <a:t>“In </a:t>
            </a:r>
            <a:r>
              <a:rPr lang="en-US" dirty="0"/>
              <a:t>honor giving preference to one another” (Rom. 12:10) </a:t>
            </a:r>
          </a:p>
          <a:p>
            <a:pPr lvl="1"/>
            <a:r>
              <a:rPr lang="en-US" dirty="0" smtClean="0"/>
              <a:t>This </a:t>
            </a:r>
            <a:r>
              <a:rPr lang="en-US" dirty="0"/>
              <a:t>requires the right “grind”—doing like Christ (John </a:t>
            </a:r>
            <a:r>
              <a:rPr lang="en-US" dirty="0" smtClean="0"/>
              <a:t>13:15)</a:t>
            </a:r>
          </a:p>
          <a:p>
            <a:pPr lvl="2"/>
            <a:r>
              <a:rPr lang="en-US" dirty="0" smtClean="0"/>
              <a:t>“</a:t>
            </a:r>
            <a:r>
              <a:rPr lang="en-US" dirty="0"/>
              <a:t>He went about doing good” (</a:t>
            </a:r>
            <a:r>
              <a:rPr lang="en-US" dirty="0" smtClean="0"/>
              <a:t>Acts </a:t>
            </a:r>
            <a:r>
              <a:rPr lang="en-US" dirty="0"/>
              <a:t>10:38) </a:t>
            </a:r>
            <a:endParaRPr lang="en-US" dirty="0" smtClean="0"/>
          </a:p>
          <a:p>
            <a:pPr lvl="2"/>
            <a:r>
              <a:rPr lang="en-US" dirty="0" smtClean="0"/>
              <a:t>“</a:t>
            </a:r>
            <a:r>
              <a:rPr lang="en-US" dirty="0"/>
              <a:t>Go </a:t>
            </a:r>
            <a:r>
              <a:rPr lang="en-US" dirty="0" smtClean="0"/>
              <a:t>and </a:t>
            </a:r>
            <a:r>
              <a:rPr lang="en-US" dirty="0"/>
              <a:t>do likewise” (</a:t>
            </a:r>
            <a:r>
              <a:rPr lang="en-US" dirty="0" smtClean="0"/>
              <a:t>Luke </a:t>
            </a:r>
            <a:r>
              <a:rPr lang="en-US" dirty="0"/>
              <a:t>10:37)</a:t>
            </a:r>
          </a:p>
          <a:p>
            <a:pPr lvl="2"/>
            <a:r>
              <a:rPr lang="en-US" dirty="0" smtClean="0"/>
              <a:t>“Whatever </a:t>
            </a:r>
            <a:r>
              <a:rPr lang="en-US" dirty="0"/>
              <a:t>you want men to do to you, do also to </a:t>
            </a:r>
            <a:r>
              <a:rPr lang="en-US" dirty="0" smtClean="0"/>
              <a:t>them” (Mt. 7:12)</a:t>
            </a:r>
          </a:p>
          <a:p>
            <a:pPr lvl="2"/>
            <a:r>
              <a:rPr lang="en-US" dirty="0" smtClean="0"/>
              <a:t>“</a:t>
            </a:r>
            <a:r>
              <a:rPr lang="en-US" dirty="0"/>
              <a:t>Do good to all” (Gal. 6:10)</a:t>
            </a:r>
          </a:p>
          <a:p>
            <a:pPr lvl="1"/>
            <a:r>
              <a:rPr lang="en-US" dirty="0" smtClean="0"/>
              <a:t>Key </a:t>
            </a:r>
            <a:r>
              <a:rPr lang="en-US" dirty="0"/>
              <a:t>Word to Instill: Humility – FOCUS ON OTHERS! </a:t>
            </a:r>
          </a:p>
        </p:txBody>
      </p:sp>
    </p:spTree>
    <p:extLst>
      <p:ext uri="{BB962C8B-B14F-4D97-AF65-F5344CB8AC3E}">
        <p14:creationId xmlns:p14="http://schemas.microsoft.com/office/powerpoint/2010/main" val="42735256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000"/>
                            </p:stCondLst>
                            <p:childTnLst>
                              <p:par>
                                <p:cTn id="4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00"/>
                            </p:stCondLst>
                            <p:childTnLst>
                              <p:par>
                                <p:cTn id="5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000"/>
                            </p:stCondLst>
                            <p:childTnLst>
                              <p:par>
                                <p:cTn id="6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500"/>
                            </p:stCondLst>
                            <p:childTnLst>
                              <p:par>
                                <p:cTn id="6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1379" y="872837"/>
            <a:ext cx="8352002" cy="881148"/>
          </a:xfrm>
        </p:spPr>
        <p:txBody>
          <a:bodyPr>
            <a:noAutofit/>
          </a:bodyPr>
          <a:lstStyle/>
          <a:p>
            <a:r>
              <a:rPr lang="en-US" sz="3800" dirty="0" smtClean="0"/>
              <a:t>His Kingdom Is Prepared for Those Who:</a:t>
            </a:r>
            <a:endParaRPr lang="en-US" sz="3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dirty="0" smtClean="0"/>
              <a:t>Believe Jesus is God’s Son – Romans 10:9</a:t>
            </a:r>
          </a:p>
          <a:p>
            <a:pPr>
              <a:lnSpc>
                <a:spcPct val="100000"/>
              </a:lnSpc>
            </a:pPr>
            <a:r>
              <a:rPr lang="en-US" dirty="0" smtClean="0"/>
              <a:t>Repent of their sins and turn to God – Acts 2:38</a:t>
            </a:r>
          </a:p>
          <a:p>
            <a:pPr>
              <a:lnSpc>
                <a:spcPct val="100000"/>
              </a:lnSpc>
            </a:pPr>
            <a:r>
              <a:rPr lang="en-US" dirty="0" smtClean="0"/>
              <a:t>Confess their faith in Jesus – Romans 10:10</a:t>
            </a:r>
          </a:p>
          <a:p>
            <a:pPr>
              <a:lnSpc>
                <a:spcPct val="100000"/>
              </a:lnSpc>
            </a:pPr>
            <a:r>
              <a:rPr lang="en-US" dirty="0" smtClean="0"/>
              <a:t>Are immersed into Christ – John 3:3-5</a:t>
            </a:r>
          </a:p>
          <a:p>
            <a:pPr lvl="1">
              <a:lnSpc>
                <a:spcPct val="100000"/>
              </a:lnSpc>
            </a:pPr>
            <a:r>
              <a:rPr lang="en-US" dirty="0" smtClean="0"/>
              <a:t>God will forgive all of their sins – Romans 6:6-7</a:t>
            </a:r>
          </a:p>
          <a:p>
            <a:pPr lvl="1">
              <a:lnSpc>
                <a:spcPct val="100000"/>
              </a:lnSpc>
            </a:pPr>
            <a:r>
              <a:rPr lang="en-US" dirty="0" smtClean="0"/>
              <a:t>God will add them to His church – 1 Corinthians 12:13</a:t>
            </a:r>
          </a:p>
          <a:p>
            <a:pPr lvl="1">
              <a:lnSpc>
                <a:spcPct val="100000"/>
              </a:lnSpc>
            </a:pPr>
            <a:r>
              <a:rPr lang="en-US" dirty="0" smtClean="0"/>
              <a:t>God will enroll them in heaven – Hebrews 12:23</a:t>
            </a:r>
          </a:p>
          <a:p>
            <a:pPr>
              <a:lnSpc>
                <a:spcPct val="100000"/>
              </a:lnSpc>
            </a:pPr>
            <a:r>
              <a:rPr lang="en-US" dirty="0" smtClean="0"/>
              <a:t>Are faithful servants until death – Matthew 25:23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44667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500"/>
                            </p:stCondLst>
                            <p:childTnLst>
                              <p:par>
                                <p:cTn id="3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187</TotalTime>
  <Words>536</Words>
  <Application>Microsoft Office PowerPoint</Application>
  <PresentationFormat>On-screen Show (4:3)</PresentationFormat>
  <Paragraphs>46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Arial</vt:lpstr>
      <vt:lpstr>Calibri</vt:lpstr>
      <vt:lpstr>Calibri Light</vt:lpstr>
      <vt:lpstr>Office Theme</vt:lpstr>
      <vt:lpstr>PowerPoint Presentation</vt:lpstr>
      <vt:lpstr>I Must PRAY for Them (20:20)</vt:lpstr>
      <vt:lpstr>I Must PREPARE Them (20:23)</vt:lpstr>
      <vt:lpstr>I Must PREPARE Them (20:23)</vt:lpstr>
      <vt:lpstr>His Kingdom Is Prepared for Those Who:</vt:lpstr>
    </vt:vector>
  </TitlesOfParts>
  <Company>Palm Beach Lakes church of Christ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David Sproule</dc:creator>
  <cp:lastModifiedBy>David Sproule</cp:lastModifiedBy>
  <cp:revision>15</cp:revision>
  <dcterms:created xsi:type="dcterms:W3CDTF">2017-05-20T21:14:49Z</dcterms:created>
  <dcterms:modified xsi:type="dcterms:W3CDTF">2017-05-21T12:37:21Z</dcterms:modified>
</cp:coreProperties>
</file>