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1"/>
  </p:handoutMasterIdLst>
  <p:sldIdLst>
    <p:sldId id="256" r:id="rId2"/>
    <p:sldId id="423" r:id="rId3"/>
    <p:sldId id="893" r:id="rId4"/>
    <p:sldId id="862" r:id="rId5"/>
    <p:sldId id="873" r:id="rId6"/>
    <p:sldId id="870" r:id="rId7"/>
    <p:sldId id="878" r:id="rId8"/>
    <p:sldId id="884" r:id="rId9"/>
    <p:sldId id="891" r:id="rId10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0EC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0" autoAdjust="0"/>
    <p:restoredTop sz="86410"/>
  </p:normalViewPr>
  <p:slideViewPr>
    <p:cSldViewPr snapToGrid="0">
      <p:cViewPr varScale="1">
        <p:scale>
          <a:sx n="97" d="100"/>
          <a:sy n="97" d="100"/>
        </p:scale>
        <p:origin x="1548" y="78"/>
      </p:cViewPr>
      <p:guideLst/>
    </p:cSldViewPr>
  </p:slideViewPr>
  <p:outlineViewPr>
    <p:cViewPr>
      <p:scale>
        <a:sx n="33" d="100"/>
        <a:sy n="33" d="100"/>
      </p:scale>
      <p:origin x="0" y="-5502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C315246E-766A-45BC-AE3D-E61D338B6791}" type="datetimeFigureOut">
              <a:rPr lang="en-US" smtClean="0"/>
              <a:t>5/15/2017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73A27630-91C4-4530-B75F-DCB49C2A35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6090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97920"/>
            <a:ext cx="7772400" cy="2550020"/>
          </a:xfrm>
        </p:spPr>
        <p:txBody>
          <a:bodyPr anchor="b">
            <a:normAutofit/>
          </a:bodyPr>
          <a:lstStyle>
            <a:lvl1pPr algn="ctr">
              <a:defRPr sz="4500">
                <a:solidFill>
                  <a:schemeClr val="bg1"/>
                </a:solidFill>
                <a:latin typeface="Lucida Calligraphy" panose="03010101010101010101" pitchFamily="66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4488872"/>
            <a:ext cx="6858000" cy="768927"/>
          </a:xfrm>
        </p:spPr>
        <p:txBody>
          <a:bodyPr>
            <a:noAutofit/>
          </a:bodyPr>
          <a:lstStyle>
            <a:lvl1pPr marL="0" indent="0" algn="ctr">
              <a:buNone/>
              <a:defRPr sz="40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09327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53FE5-340C-4074-89DC-DBC01D5D6D3F}" type="datetimeFigureOut">
              <a:rPr lang="en-US" smtClean="0"/>
              <a:t>5/15/2017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2CDBB-7D2E-4196-97C8-824C0D3A5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3361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53FE5-340C-4074-89DC-DBC01D5D6D3F}" type="datetimeFigureOut">
              <a:rPr lang="en-US" smtClean="0"/>
              <a:t>5/15/2017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2CDBB-7D2E-4196-97C8-824C0D3A5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6304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881783"/>
          </a:xfrm>
        </p:spPr>
        <p:txBody>
          <a:bodyPr>
            <a:normAutofit/>
          </a:bodyPr>
          <a:lstStyle>
            <a:lvl1pPr algn="ctr">
              <a:defRPr sz="3400">
                <a:solidFill>
                  <a:schemeClr val="bg1"/>
                </a:solidFill>
                <a:latin typeface="Lucida Calligraphy" panose="03010101010101010101" pitchFamily="66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3825" y="1471353"/>
            <a:ext cx="8229600" cy="496269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 marL="631825" indent="-290513"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04031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53FE5-340C-4074-89DC-DBC01D5D6D3F}" type="datetimeFigureOut">
              <a:rPr lang="en-US" smtClean="0"/>
              <a:t>5/15/2017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2CDBB-7D2E-4196-97C8-824C0D3A5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682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53FE5-340C-4074-89DC-DBC01D5D6D3F}" type="datetimeFigureOut">
              <a:rPr lang="en-US" smtClean="0"/>
              <a:t>5/15/2017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2CDBB-7D2E-4196-97C8-824C0D3A5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3618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53FE5-340C-4074-89DC-DBC01D5D6D3F}" type="datetimeFigureOut">
              <a:rPr lang="en-US" smtClean="0"/>
              <a:t>5/15/2017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2CDBB-7D2E-4196-97C8-824C0D3A5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9534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53FE5-340C-4074-89DC-DBC01D5D6D3F}" type="datetimeFigureOut">
              <a:rPr lang="en-US" smtClean="0"/>
              <a:t>5/15/2017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2CDBB-7D2E-4196-97C8-824C0D3A5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9192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53FE5-340C-4074-89DC-DBC01D5D6D3F}" type="datetimeFigureOut">
              <a:rPr lang="en-US" smtClean="0"/>
              <a:t>5/15/2017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2CDBB-7D2E-4196-97C8-824C0D3A5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3702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53FE5-340C-4074-89DC-DBC01D5D6D3F}" type="datetimeFigureOut">
              <a:rPr lang="en-US" smtClean="0"/>
              <a:t>5/15/2017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2CDBB-7D2E-4196-97C8-824C0D3A5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0153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53FE5-340C-4074-89DC-DBC01D5D6D3F}" type="datetimeFigureOut">
              <a:rPr lang="en-US" smtClean="0"/>
              <a:t>5/15/2017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2CDBB-7D2E-4196-97C8-824C0D3A5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562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F53FE5-340C-4074-89DC-DBC01D5D6D3F}" type="datetimeFigureOut">
              <a:rPr lang="en-US" smtClean="0"/>
              <a:t>5/15/2017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82CDBB-7D2E-4196-97C8-824C0D3A5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772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2553" y="1187480"/>
            <a:ext cx="8047567" cy="255002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4400" b="1" dirty="0" smtClean="0"/>
              <a:t>My </a:t>
            </a:r>
            <a:r>
              <a:rPr lang="en-US" sz="4400" b="1" dirty="0" smtClean="0"/>
              <a:t>Family </a:t>
            </a:r>
            <a:r>
              <a:rPr lang="en-US" sz="4400" b="1" dirty="0" smtClean="0"/>
              <a:t>Before</a:t>
            </a:r>
            <a:br>
              <a:rPr lang="en-US" sz="4400" b="1" dirty="0" smtClean="0"/>
            </a:br>
            <a:r>
              <a:rPr lang="en-US" sz="4400" b="1" dirty="0" smtClean="0"/>
              <a:t>His </a:t>
            </a:r>
            <a:r>
              <a:rPr lang="en-US" sz="4400" b="1" dirty="0" smtClean="0"/>
              <a:t>Cross </a:t>
            </a:r>
            <a:endParaRPr lang="en-US" sz="4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smtClean="0"/>
              <a:t>Ephesians </a:t>
            </a:r>
            <a:r>
              <a:rPr lang="en-US" b="1" dirty="0" smtClean="0"/>
              <a:t>5:21-27</a:t>
            </a:r>
            <a:endParaRPr lang="en-US" b="1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410633" y="3850081"/>
            <a:ext cx="8322733" cy="0"/>
          </a:xfrm>
          <a:prstGeom prst="line">
            <a:avLst/>
          </a:prstGeom>
          <a:ln w="25400" cap="sq">
            <a:solidFill>
              <a:schemeClr val="bg1"/>
            </a:solidFill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8499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2938" y="405485"/>
            <a:ext cx="8296556" cy="58015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600"/>
              </a:spcAft>
            </a:pPr>
            <a:r>
              <a:rPr lang="en-US" sz="2400" b="1" dirty="0" smtClean="0">
                <a:solidFill>
                  <a:schemeClr val="bg1"/>
                </a:solidFill>
              </a:rPr>
              <a:t>  21  </a:t>
            </a:r>
            <a:r>
              <a:rPr lang="en-US" sz="2400" b="1" dirty="0">
                <a:solidFill>
                  <a:schemeClr val="bg1"/>
                </a:solidFill>
              </a:rPr>
              <a:t>submitting to one another in the fear of God. </a:t>
            </a:r>
          </a:p>
          <a:p>
            <a:pPr algn="just">
              <a:spcAft>
                <a:spcPts val="600"/>
              </a:spcAft>
            </a:pPr>
            <a:r>
              <a:rPr lang="en-US" sz="2400" b="1" dirty="0" smtClean="0">
                <a:solidFill>
                  <a:schemeClr val="bg1"/>
                </a:solidFill>
              </a:rPr>
              <a:t>  22  </a:t>
            </a:r>
            <a:r>
              <a:rPr lang="en-US" sz="2400" b="1" dirty="0">
                <a:solidFill>
                  <a:schemeClr val="bg1"/>
                </a:solidFill>
              </a:rPr>
              <a:t>Wives, submit to your own husbands, as to the Lord. </a:t>
            </a:r>
          </a:p>
          <a:p>
            <a:pPr algn="just">
              <a:spcAft>
                <a:spcPts val="600"/>
              </a:spcAft>
            </a:pPr>
            <a:r>
              <a:rPr lang="en-US" sz="2400" b="1" dirty="0" smtClean="0">
                <a:solidFill>
                  <a:schemeClr val="bg1"/>
                </a:solidFill>
              </a:rPr>
              <a:t>  23  </a:t>
            </a:r>
            <a:r>
              <a:rPr lang="en-US" sz="2400" b="1" dirty="0">
                <a:solidFill>
                  <a:schemeClr val="bg1"/>
                </a:solidFill>
              </a:rPr>
              <a:t>For the husband is head of the wife, as also Christ is head of the church; and He is the Savior of the body. </a:t>
            </a:r>
          </a:p>
          <a:p>
            <a:pPr algn="just">
              <a:spcAft>
                <a:spcPts val="600"/>
              </a:spcAft>
            </a:pPr>
            <a:r>
              <a:rPr lang="en-US" sz="2400" b="1" dirty="0" smtClean="0">
                <a:solidFill>
                  <a:schemeClr val="bg1"/>
                </a:solidFill>
              </a:rPr>
              <a:t>  24  </a:t>
            </a:r>
            <a:r>
              <a:rPr lang="en-US" sz="2400" b="1" dirty="0">
                <a:solidFill>
                  <a:schemeClr val="bg1"/>
                </a:solidFill>
              </a:rPr>
              <a:t>Therefore, just as the church is subject to Christ, so let the wives be to their own husbands in everything. </a:t>
            </a:r>
          </a:p>
          <a:p>
            <a:pPr algn="just">
              <a:spcAft>
                <a:spcPts val="600"/>
              </a:spcAft>
            </a:pPr>
            <a:r>
              <a:rPr lang="en-US" sz="2400" b="1" dirty="0" smtClean="0">
                <a:solidFill>
                  <a:schemeClr val="bg1"/>
                </a:solidFill>
              </a:rPr>
              <a:t>  25  </a:t>
            </a:r>
            <a:r>
              <a:rPr lang="en-US" sz="2400" b="1" dirty="0">
                <a:solidFill>
                  <a:schemeClr val="bg1"/>
                </a:solidFill>
              </a:rPr>
              <a:t>Husbands, love your wives, just as Christ also loved the church and gave Himself for her, </a:t>
            </a:r>
          </a:p>
          <a:p>
            <a:pPr algn="just">
              <a:spcAft>
                <a:spcPts val="600"/>
              </a:spcAft>
            </a:pPr>
            <a:r>
              <a:rPr lang="en-US" sz="2400" b="1" dirty="0" smtClean="0">
                <a:solidFill>
                  <a:schemeClr val="bg1"/>
                </a:solidFill>
              </a:rPr>
              <a:t>  26  </a:t>
            </a:r>
            <a:r>
              <a:rPr lang="en-US" sz="2400" b="1" dirty="0">
                <a:solidFill>
                  <a:schemeClr val="bg1"/>
                </a:solidFill>
              </a:rPr>
              <a:t>that He might sanctify and cleanse her with the washing of water by the word, </a:t>
            </a:r>
          </a:p>
          <a:p>
            <a:pPr algn="just">
              <a:spcAft>
                <a:spcPts val="600"/>
              </a:spcAft>
            </a:pPr>
            <a:r>
              <a:rPr lang="en-US" sz="2400" b="1" dirty="0" smtClean="0">
                <a:solidFill>
                  <a:schemeClr val="bg1"/>
                </a:solidFill>
              </a:rPr>
              <a:t>  27  </a:t>
            </a:r>
            <a:r>
              <a:rPr lang="en-US" sz="2400" b="1" dirty="0">
                <a:solidFill>
                  <a:schemeClr val="bg1"/>
                </a:solidFill>
              </a:rPr>
              <a:t>that He might present her to Himself a glorious church, not having spot or wrinkle or any such thing, but that she should be holy and without blemish. </a:t>
            </a:r>
            <a:endParaRPr lang="en-US" sz="2400" b="1" dirty="0" smtClean="0">
              <a:solidFill>
                <a:schemeClr val="bg1"/>
              </a:solidFill>
            </a:endParaRPr>
          </a:p>
          <a:p>
            <a:pPr algn="just">
              <a:spcAft>
                <a:spcPts val="600"/>
              </a:spcAft>
            </a:pPr>
            <a:r>
              <a:rPr lang="en-US" sz="2400" b="1" dirty="0">
                <a:solidFill>
                  <a:schemeClr val="bg1"/>
                </a:solidFill>
              </a:rPr>
              <a:t>	</a:t>
            </a:r>
            <a:r>
              <a:rPr lang="en-US" sz="2400" b="1" dirty="0" smtClean="0">
                <a:solidFill>
                  <a:schemeClr val="bg1"/>
                </a:solidFill>
              </a:rPr>
              <a:t>				Eph. 5:21-27</a:t>
            </a:r>
          </a:p>
        </p:txBody>
      </p:sp>
    </p:spTree>
    <p:extLst>
      <p:ext uri="{BB962C8B-B14F-4D97-AF65-F5344CB8AC3E}">
        <p14:creationId xmlns:p14="http://schemas.microsoft.com/office/powerpoint/2010/main" val="3809855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99138" y="674889"/>
            <a:ext cx="8296556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FFFF00"/>
                </a:solidFill>
              </a:rPr>
              <a:t>At the Cross: I Find Family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bg1"/>
                </a:solidFill>
              </a:rPr>
              <a:t>Yearly theme:  </a:t>
            </a:r>
            <a:r>
              <a:rPr lang="en-US" sz="3200" b="1" i="1" dirty="0" smtClean="0">
                <a:solidFill>
                  <a:schemeClr val="bg1"/>
                </a:solidFill>
              </a:rPr>
              <a:t>At the Cross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bg1"/>
                </a:solidFill>
              </a:rPr>
              <a:t>May’s theme:  </a:t>
            </a:r>
            <a:r>
              <a:rPr lang="en-US" sz="3200" b="1" i="1" dirty="0" smtClean="0">
                <a:solidFill>
                  <a:schemeClr val="bg1"/>
                </a:solidFill>
              </a:rPr>
              <a:t>I Find Family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bg1"/>
                </a:solidFill>
              </a:rPr>
              <a:t>Today’s lesson: Families before the Cross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200" b="1" dirty="0">
              <a:solidFill>
                <a:schemeClr val="bg1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bg1"/>
                </a:solidFill>
              </a:rPr>
              <a:t>It is remarkable that the cross tied to the marriage relationship in today’s text</a:t>
            </a:r>
            <a:endParaRPr lang="en-US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5874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2938" y="405485"/>
            <a:ext cx="8296556" cy="54168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1200"/>
              </a:spcAft>
            </a:pPr>
            <a:r>
              <a:rPr lang="en-US" sz="2800" b="1" dirty="0" smtClean="0">
                <a:solidFill>
                  <a:schemeClr val="bg1"/>
                </a:solidFill>
              </a:rPr>
              <a:t>  </a:t>
            </a:r>
          </a:p>
          <a:p>
            <a:pPr algn="just"/>
            <a:r>
              <a:rPr lang="en-US" sz="2800" b="1" dirty="0" smtClean="0">
                <a:solidFill>
                  <a:schemeClr val="bg1"/>
                </a:solidFill>
              </a:rPr>
              <a:t>  30  For we are members of His body, of His flesh and of His bones. </a:t>
            </a:r>
          </a:p>
          <a:p>
            <a:pPr algn="just"/>
            <a:r>
              <a:rPr lang="en-US" sz="2800" b="1" dirty="0" smtClean="0">
                <a:solidFill>
                  <a:schemeClr val="bg1"/>
                </a:solidFill>
              </a:rPr>
              <a:t>  31  "For this reason a man shall leave his father and mother and be joined to his wife, and the two shall become one flesh." </a:t>
            </a:r>
          </a:p>
          <a:p>
            <a:pPr algn="just"/>
            <a:r>
              <a:rPr lang="en-US" sz="2800" b="1" dirty="0" smtClean="0">
                <a:solidFill>
                  <a:schemeClr val="bg1"/>
                </a:solidFill>
              </a:rPr>
              <a:t>  32  This is a great mystery, but I speak concerning Christ and the church. </a:t>
            </a:r>
          </a:p>
          <a:p>
            <a:pPr algn="just"/>
            <a:r>
              <a:rPr lang="en-US" sz="2800" b="1" dirty="0" smtClean="0">
                <a:solidFill>
                  <a:schemeClr val="bg1"/>
                </a:solidFill>
              </a:rPr>
              <a:t>  33  Nevertheless let each one of you in particular so love his own wife as himself, and let the wife see that she respects her husband. 	</a:t>
            </a:r>
          </a:p>
          <a:p>
            <a:pPr algn="just"/>
            <a:r>
              <a:rPr lang="en-US" sz="2800" b="1" dirty="0">
                <a:solidFill>
                  <a:schemeClr val="bg1"/>
                </a:solidFill>
              </a:rPr>
              <a:t>	</a:t>
            </a:r>
            <a:r>
              <a:rPr lang="en-US" sz="2800" b="1" dirty="0" smtClean="0">
                <a:solidFill>
                  <a:schemeClr val="bg1"/>
                </a:solidFill>
              </a:rPr>
              <a:t>				Eph. 5:30-33</a:t>
            </a:r>
            <a:endParaRPr lang="en-US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6570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7218" y="476769"/>
            <a:ext cx="829655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FFFF00"/>
                </a:solidFill>
              </a:rPr>
              <a:t>Stand at the Cross: “Lord, teach me.”</a:t>
            </a:r>
          </a:p>
          <a:p>
            <a:pPr algn="ctr"/>
            <a:endParaRPr lang="en-US" sz="3200" b="1" i="1" dirty="0" smtClean="0">
              <a:solidFill>
                <a:schemeClr val="bg1"/>
              </a:solidFill>
            </a:endParaRPr>
          </a:p>
          <a:p>
            <a:pPr marL="971550" lvl="1" indent="-51435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bg1"/>
                </a:solidFill>
              </a:rPr>
              <a:t>Last week we talked about the solitary</a:t>
            </a:r>
          </a:p>
          <a:p>
            <a:pPr marL="971550" lvl="1" indent="-51435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bg1"/>
                </a:solidFill>
              </a:rPr>
              <a:t>This week’s lesson looking at families</a:t>
            </a:r>
          </a:p>
          <a:p>
            <a:pPr marL="971550" lvl="1" indent="-51435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bg1"/>
                </a:solidFill>
              </a:rPr>
              <a:t>Fathers, Mothers, Sons, Daughters, Parents and children</a:t>
            </a:r>
            <a:endParaRPr lang="en-US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8852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7218" y="476769"/>
            <a:ext cx="8296556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FFFF00"/>
                </a:solidFill>
              </a:rPr>
              <a:t>Stand at the Cross: “Lord, teach me.”</a:t>
            </a:r>
          </a:p>
          <a:p>
            <a:pPr algn="ctr"/>
            <a:endParaRPr lang="en-US" sz="3200" b="1" i="1" dirty="0" smtClean="0">
              <a:solidFill>
                <a:schemeClr val="bg1"/>
              </a:solidFill>
            </a:endParaRPr>
          </a:p>
          <a:p>
            <a:pPr marL="971550" lvl="1" indent="-514350">
              <a:buFont typeface="Arial" panose="020B0604020202020204" pitchFamily="34" charset="0"/>
              <a:buChar char="•"/>
            </a:pPr>
            <a:r>
              <a:rPr lang="en-US" sz="3600" b="1" dirty="0" smtClean="0">
                <a:solidFill>
                  <a:srgbClr val="FFFF00"/>
                </a:solidFill>
              </a:rPr>
              <a:t>At the cross He teaches submission</a:t>
            </a:r>
          </a:p>
          <a:p>
            <a:pPr marL="1428750" lvl="2" indent="-51435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Look at His life of submission</a:t>
            </a:r>
          </a:p>
          <a:p>
            <a:pPr marL="1428750" lvl="2" indent="-51435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Husbands and submission</a:t>
            </a:r>
          </a:p>
          <a:p>
            <a:pPr marL="1428750" lvl="2" indent="-51435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Wives and submission</a:t>
            </a:r>
          </a:p>
          <a:p>
            <a:pPr marL="1428750" lvl="2" indent="-51435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Parents and submission</a:t>
            </a:r>
          </a:p>
          <a:p>
            <a:pPr marL="1428750" lvl="2" indent="-51435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Children and submission</a:t>
            </a:r>
            <a:endParaRPr lang="en-US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1864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7218" y="476769"/>
            <a:ext cx="8296556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FFFF00"/>
                </a:solidFill>
              </a:rPr>
              <a:t>Stand at the Cross: “Lord, teach me.”</a:t>
            </a:r>
          </a:p>
          <a:p>
            <a:pPr algn="ctr"/>
            <a:endParaRPr lang="en-US" sz="3200" b="1" i="1" dirty="0" smtClean="0">
              <a:solidFill>
                <a:schemeClr val="bg1"/>
              </a:solidFill>
            </a:endParaRPr>
          </a:p>
          <a:p>
            <a:pPr marL="971550" lvl="1" indent="-514350">
              <a:buFont typeface="Arial" panose="020B0604020202020204" pitchFamily="34" charset="0"/>
              <a:buChar char="•"/>
            </a:pPr>
            <a:r>
              <a:rPr lang="en-US" sz="3600" b="1" dirty="0" smtClean="0">
                <a:solidFill>
                  <a:schemeClr val="bg1"/>
                </a:solidFill>
              </a:rPr>
              <a:t>At the cross He teaches submission</a:t>
            </a:r>
            <a:endParaRPr lang="en-US" sz="2800" b="1" dirty="0" smtClean="0">
              <a:solidFill>
                <a:schemeClr val="bg1"/>
              </a:solidFill>
            </a:endParaRPr>
          </a:p>
          <a:p>
            <a:pPr marL="971550" lvl="1" indent="-514350">
              <a:buFont typeface="Arial" panose="020B0604020202020204" pitchFamily="34" charset="0"/>
              <a:buChar char="•"/>
            </a:pPr>
            <a:r>
              <a:rPr lang="en-US" sz="3600" b="1" dirty="0" smtClean="0">
                <a:solidFill>
                  <a:srgbClr val="FFFF00"/>
                </a:solidFill>
              </a:rPr>
              <a:t>At the cross He teaches obedience</a:t>
            </a:r>
            <a:endParaRPr lang="en-US" sz="3600" b="1" dirty="0">
              <a:solidFill>
                <a:srgbClr val="FFFF00"/>
              </a:solidFill>
            </a:endParaRPr>
          </a:p>
          <a:p>
            <a:pPr marL="1428750" lvl="2" indent="-514350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</a:rPr>
              <a:t>Look at His life of </a:t>
            </a:r>
            <a:r>
              <a:rPr lang="en-US" sz="2800" b="1" dirty="0" smtClean="0">
                <a:solidFill>
                  <a:schemeClr val="bg1"/>
                </a:solidFill>
              </a:rPr>
              <a:t>obedience</a:t>
            </a:r>
            <a:endParaRPr lang="en-US" sz="2800" b="1" dirty="0">
              <a:solidFill>
                <a:schemeClr val="bg1"/>
              </a:solidFill>
            </a:endParaRPr>
          </a:p>
          <a:p>
            <a:pPr marL="1428750" lvl="2" indent="-514350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</a:rPr>
              <a:t>Husbands and </a:t>
            </a:r>
            <a:r>
              <a:rPr lang="en-US" sz="2800" b="1" dirty="0" smtClean="0">
                <a:solidFill>
                  <a:schemeClr val="bg1"/>
                </a:solidFill>
              </a:rPr>
              <a:t>obedience</a:t>
            </a:r>
            <a:endParaRPr lang="en-US" sz="2800" b="1" dirty="0">
              <a:solidFill>
                <a:schemeClr val="bg1"/>
              </a:solidFill>
            </a:endParaRPr>
          </a:p>
          <a:p>
            <a:pPr marL="1428750" lvl="2" indent="-514350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</a:rPr>
              <a:t>Wives and </a:t>
            </a:r>
            <a:r>
              <a:rPr lang="en-US" sz="2800" b="1" dirty="0" smtClean="0">
                <a:solidFill>
                  <a:schemeClr val="bg1"/>
                </a:solidFill>
              </a:rPr>
              <a:t>obedience</a:t>
            </a:r>
            <a:endParaRPr lang="en-US" sz="2800" b="1" dirty="0">
              <a:solidFill>
                <a:schemeClr val="bg1"/>
              </a:solidFill>
            </a:endParaRPr>
          </a:p>
          <a:p>
            <a:pPr marL="1428750" lvl="2" indent="-514350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</a:rPr>
              <a:t>Parents and </a:t>
            </a:r>
            <a:r>
              <a:rPr lang="en-US" sz="2800" b="1" dirty="0" smtClean="0">
                <a:solidFill>
                  <a:schemeClr val="bg1"/>
                </a:solidFill>
              </a:rPr>
              <a:t>obedience</a:t>
            </a:r>
            <a:endParaRPr lang="en-US" sz="2800" b="1" dirty="0">
              <a:solidFill>
                <a:schemeClr val="bg1"/>
              </a:solidFill>
            </a:endParaRPr>
          </a:p>
          <a:p>
            <a:pPr marL="1428750" lvl="2" indent="-514350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</a:rPr>
              <a:t>Children and </a:t>
            </a:r>
            <a:r>
              <a:rPr lang="en-US" sz="2800" b="1" dirty="0" smtClean="0">
                <a:solidFill>
                  <a:schemeClr val="bg1"/>
                </a:solidFill>
              </a:rPr>
              <a:t>obedience</a:t>
            </a:r>
            <a:endParaRPr lang="en-US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9275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7218" y="476769"/>
            <a:ext cx="8296556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FFFF00"/>
                </a:solidFill>
              </a:rPr>
              <a:t>Stand at the Cross: “Lord, teach me.”</a:t>
            </a:r>
          </a:p>
          <a:p>
            <a:pPr algn="ctr"/>
            <a:endParaRPr lang="en-US" sz="3200" b="1" i="1" dirty="0" smtClean="0">
              <a:solidFill>
                <a:schemeClr val="bg1"/>
              </a:solidFill>
            </a:endParaRPr>
          </a:p>
          <a:p>
            <a:pPr marL="971550" lvl="1" indent="-514350">
              <a:buFont typeface="Arial" panose="020B0604020202020204" pitchFamily="34" charset="0"/>
              <a:buChar char="•"/>
            </a:pPr>
            <a:r>
              <a:rPr lang="en-US" sz="3600" b="1" dirty="0" smtClean="0">
                <a:solidFill>
                  <a:schemeClr val="bg1"/>
                </a:solidFill>
              </a:rPr>
              <a:t>At the cross He teaches submission</a:t>
            </a:r>
          </a:p>
          <a:p>
            <a:pPr marL="971550" lvl="1" indent="-514350">
              <a:buFont typeface="Arial" panose="020B0604020202020204" pitchFamily="34" charset="0"/>
              <a:buChar char="•"/>
            </a:pPr>
            <a:r>
              <a:rPr lang="en-US" sz="3600" b="1" dirty="0" smtClean="0">
                <a:solidFill>
                  <a:schemeClr val="bg1"/>
                </a:solidFill>
              </a:rPr>
              <a:t>At the cross He teaches obedience</a:t>
            </a:r>
            <a:endParaRPr lang="en-US" sz="3600" b="1" dirty="0">
              <a:solidFill>
                <a:schemeClr val="bg1"/>
              </a:solidFill>
            </a:endParaRPr>
          </a:p>
          <a:p>
            <a:pPr marL="971550" lvl="1" indent="-514350">
              <a:buFont typeface="Arial" panose="020B0604020202020204" pitchFamily="34" charset="0"/>
              <a:buChar char="•"/>
            </a:pPr>
            <a:r>
              <a:rPr lang="en-US" sz="3600" b="1" dirty="0" smtClean="0">
                <a:solidFill>
                  <a:srgbClr val="FFFF00"/>
                </a:solidFill>
              </a:rPr>
              <a:t>At the cross He teaches perfection</a:t>
            </a:r>
            <a:endParaRPr lang="en-US" sz="3600" b="1" dirty="0">
              <a:solidFill>
                <a:schemeClr val="bg1"/>
              </a:solidFill>
            </a:endParaRPr>
          </a:p>
          <a:p>
            <a:pPr marL="1428750" lvl="2" indent="-51435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Understanding definition of perfection</a:t>
            </a:r>
            <a:endParaRPr lang="en-US" sz="2800" b="1" dirty="0">
              <a:solidFill>
                <a:schemeClr val="bg1"/>
              </a:solidFill>
            </a:endParaRPr>
          </a:p>
          <a:p>
            <a:pPr marL="1428750" lvl="2" indent="-51435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Look at His life of perfection</a:t>
            </a:r>
          </a:p>
          <a:p>
            <a:pPr marL="1428750" lvl="2" indent="-51435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Husbands </a:t>
            </a:r>
            <a:r>
              <a:rPr lang="en-US" sz="2800" b="1" dirty="0">
                <a:solidFill>
                  <a:schemeClr val="bg1"/>
                </a:solidFill>
              </a:rPr>
              <a:t>and perfection</a:t>
            </a:r>
          </a:p>
          <a:p>
            <a:pPr marL="1428750" lvl="2" indent="-51435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Wives </a:t>
            </a:r>
            <a:r>
              <a:rPr lang="en-US" sz="2800" b="1" dirty="0">
                <a:solidFill>
                  <a:schemeClr val="bg1"/>
                </a:solidFill>
              </a:rPr>
              <a:t>and perfection</a:t>
            </a:r>
          </a:p>
          <a:p>
            <a:pPr marL="1428750" lvl="2" indent="-51435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Parents </a:t>
            </a:r>
            <a:r>
              <a:rPr lang="en-US" sz="2800" b="1" dirty="0">
                <a:solidFill>
                  <a:schemeClr val="bg1"/>
                </a:solidFill>
              </a:rPr>
              <a:t>and perfection</a:t>
            </a:r>
          </a:p>
          <a:p>
            <a:pPr marL="1428750" lvl="2" indent="-51435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Children </a:t>
            </a:r>
            <a:r>
              <a:rPr lang="en-US" sz="2800" b="1" dirty="0">
                <a:solidFill>
                  <a:schemeClr val="bg1"/>
                </a:solidFill>
              </a:rPr>
              <a:t>and perfection</a:t>
            </a:r>
          </a:p>
        </p:txBody>
      </p:sp>
    </p:spTree>
    <p:extLst>
      <p:ext uri="{BB962C8B-B14F-4D97-AF65-F5344CB8AC3E}">
        <p14:creationId xmlns:p14="http://schemas.microsoft.com/office/powerpoint/2010/main" val="967626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040" y="527539"/>
            <a:ext cx="8435713" cy="5906514"/>
          </a:xfrm>
        </p:spPr>
        <p:txBody>
          <a:bodyPr>
            <a:normAutofit/>
          </a:bodyPr>
          <a:lstStyle/>
          <a:p>
            <a:pPr marL="0" indent="0" algn="ctr">
              <a:spcAft>
                <a:spcPts val="1500"/>
              </a:spcAft>
              <a:buNone/>
            </a:pPr>
            <a:r>
              <a:rPr lang="en-US" sz="4400" b="1" dirty="0" smtClean="0">
                <a:solidFill>
                  <a:srgbClr val="FFFF00"/>
                </a:solidFill>
              </a:rPr>
              <a:t>Becoming Part of His Family  </a:t>
            </a:r>
          </a:p>
          <a:p>
            <a:pPr marL="685800" indent="-457200">
              <a:spcAft>
                <a:spcPts val="1500"/>
              </a:spcAft>
            </a:pPr>
            <a:r>
              <a:rPr lang="en-US" sz="3600" b="1" dirty="0" smtClean="0"/>
              <a:t>Believe</a:t>
            </a:r>
            <a:r>
              <a:rPr lang="en-US" sz="3600" b="1" dirty="0"/>
              <a:t>				</a:t>
            </a:r>
            <a:r>
              <a:rPr lang="en-US" sz="3600" b="1" dirty="0" smtClean="0"/>
              <a:t>John </a:t>
            </a:r>
            <a:r>
              <a:rPr lang="en-US" sz="3600" b="1" dirty="0"/>
              <a:t>3:16</a:t>
            </a:r>
          </a:p>
          <a:p>
            <a:pPr marL="457200">
              <a:spcAft>
                <a:spcPts val="1500"/>
              </a:spcAft>
            </a:pPr>
            <a:r>
              <a:rPr lang="en-US" sz="3600" b="1" dirty="0" smtClean="0"/>
              <a:t>  Repent				Acts 17:30</a:t>
            </a:r>
          </a:p>
          <a:p>
            <a:pPr marL="457200">
              <a:spcAft>
                <a:spcPts val="1500"/>
              </a:spcAft>
            </a:pPr>
            <a:r>
              <a:rPr lang="en-US" sz="3600" b="1" dirty="0" smtClean="0"/>
              <a:t>  Confess </a:t>
            </a:r>
            <a:r>
              <a:rPr lang="en-US" sz="3600" b="1" dirty="0"/>
              <a:t>Faith			</a:t>
            </a:r>
            <a:r>
              <a:rPr lang="en-US" sz="3600" b="1" dirty="0" smtClean="0"/>
              <a:t>Acts 8:36-37</a:t>
            </a:r>
            <a:endParaRPr lang="en-US" sz="3600" b="1" dirty="0"/>
          </a:p>
          <a:p>
            <a:pPr marL="457200">
              <a:spcAft>
                <a:spcPts val="1500"/>
              </a:spcAft>
            </a:pPr>
            <a:r>
              <a:rPr lang="en-US" sz="3600" b="1" dirty="0" smtClean="0"/>
              <a:t>  Be </a:t>
            </a:r>
            <a:r>
              <a:rPr lang="en-US" sz="3600" b="1" dirty="0"/>
              <a:t>Baptized Into Him	</a:t>
            </a:r>
            <a:r>
              <a:rPr lang="en-US" sz="3600" b="1" dirty="0" smtClean="0"/>
              <a:t>Gal</a:t>
            </a:r>
            <a:r>
              <a:rPr lang="en-US" sz="3600" b="1" dirty="0"/>
              <a:t>. 3:27</a:t>
            </a:r>
          </a:p>
          <a:p>
            <a:pPr marL="457200" indent="-404813" algn="ctr">
              <a:spcAft>
                <a:spcPts val="1500"/>
              </a:spcAft>
              <a:buNone/>
            </a:pPr>
            <a:r>
              <a:rPr lang="en-US" sz="3500" b="1" dirty="0" smtClean="0">
                <a:solidFill>
                  <a:srgbClr val="FFFF00"/>
                </a:solidFill>
              </a:rPr>
              <a:t>Added to His church, His body, His kingdom </a:t>
            </a:r>
            <a:endParaRPr lang="en-US" sz="3600" b="1" dirty="0">
              <a:solidFill>
                <a:srgbClr val="FFFF00"/>
              </a:solidFill>
            </a:endParaRPr>
          </a:p>
          <a:p>
            <a:pPr marL="457200">
              <a:spcAft>
                <a:spcPts val="1500"/>
              </a:spcAft>
            </a:pPr>
            <a:r>
              <a:rPr lang="en-US" sz="3600" b="1" dirty="0" smtClean="0"/>
              <a:t>  Be Faithful until death</a:t>
            </a:r>
            <a:r>
              <a:rPr lang="en-US" sz="3600" b="1" dirty="0"/>
              <a:t>	</a:t>
            </a:r>
            <a:r>
              <a:rPr lang="en-US" sz="3600" b="1" dirty="0" smtClean="0"/>
              <a:t>Rev</a:t>
            </a:r>
            <a:r>
              <a:rPr lang="en-US" sz="3600" b="1" dirty="0"/>
              <a:t>. 2:10</a:t>
            </a:r>
          </a:p>
        </p:txBody>
      </p:sp>
    </p:spTree>
    <p:extLst>
      <p:ext uri="{BB962C8B-B14F-4D97-AF65-F5344CB8AC3E}">
        <p14:creationId xmlns:p14="http://schemas.microsoft.com/office/powerpoint/2010/main" val="2986622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1800" kern="1200" dirty="0">
            <a:solidFill>
              <a:schemeClr val="tx1"/>
            </a:solidFill>
            <a:latin typeface="+mn-lt"/>
            <a:ea typeface="+mn-ea"/>
            <a:cs typeface="+mn-cs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5001</TotalTime>
  <Words>460</Words>
  <Application>Microsoft Office PowerPoint</Application>
  <PresentationFormat>On-screen Show (4:3)</PresentationFormat>
  <Paragraphs>62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Lucida Calligraphy</vt:lpstr>
      <vt:lpstr>Office Theme</vt:lpstr>
      <vt:lpstr>My Family Before His Cross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Palm Beach Lakes church of Christ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Sermon Title</dc:title>
  <dc:creator>David</dc:creator>
  <cp:lastModifiedBy>Cindy Nelson</cp:lastModifiedBy>
  <cp:revision>217</cp:revision>
  <cp:lastPrinted>2016-12-11T13:57:38Z</cp:lastPrinted>
  <dcterms:created xsi:type="dcterms:W3CDTF">2016-03-27T21:00:01Z</dcterms:created>
  <dcterms:modified xsi:type="dcterms:W3CDTF">2017-05-15T17:37:11Z</dcterms:modified>
</cp:coreProperties>
</file>