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1"/>
  </p:handoutMasterIdLst>
  <p:sldIdLst>
    <p:sldId id="256" r:id="rId2"/>
    <p:sldId id="423" r:id="rId3"/>
    <p:sldId id="781" r:id="rId4"/>
    <p:sldId id="790" r:id="rId5"/>
    <p:sldId id="800" r:id="rId6"/>
    <p:sldId id="803" r:id="rId7"/>
    <p:sldId id="805" r:id="rId8"/>
    <p:sldId id="809" r:id="rId9"/>
    <p:sldId id="370"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412" autoAdjust="0"/>
    <p:restoredTop sz="94660"/>
  </p:normalViewPr>
  <p:slideViewPr>
    <p:cSldViewPr snapToGrid="0">
      <p:cViewPr varScale="1">
        <p:scale>
          <a:sx n="106" d="100"/>
          <a:sy n="106" d="100"/>
        </p:scale>
        <p:origin x="13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5/1/2017</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5/1/2017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5/1/2017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5/1/2017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5/1/2017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2553" y="1187480"/>
            <a:ext cx="8047567" cy="2550020"/>
          </a:xfrm>
        </p:spPr>
        <p:txBody>
          <a:bodyPr>
            <a:noAutofit/>
          </a:bodyPr>
          <a:lstStyle/>
          <a:p>
            <a:pPr>
              <a:lnSpc>
                <a:spcPct val="150000"/>
              </a:lnSpc>
            </a:pPr>
            <a:r>
              <a:rPr lang="en-US" sz="6000" b="1" dirty="0" smtClean="0"/>
              <a:t>Is Your Name </a:t>
            </a:r>
            <a:r>
              <a:rPr lang="en-US" sz="6000" b="1" dirty="0" smtClean="0"/>
              <a:t/>
            </a:r>
            <a:br>
              <a:rPr lang="en-US" sz="6000" b="1" dirty="0" smtClean="0"/>
            </a:br>
            <a:r>
              <a:rPr lang="en-US" sz="6000" b="1" dirty="0" smtClean="0"/>
              <a:t>Written </a:t>
            </a:r>
            <a:r>
              <a:rPr lang="en-US" sz="6000" b="1" dirty="0" smtClean="0"/>
              <a:t>There?</a:t>
            </a:r>
            <a:endParaRPr lang="en-US" sz="6000" b="1" dirty="0"/>
          </a:p>
        </p:txBody>
      </p:sp>
      <p:sp>
        <p:nvSpPr>
          <p:cNvPr id="3" name="Subtitle 2"/>
          <p:cNvSpPr>
            <a:spLocks noGrp="1"/>
          </p:cNvSpPr>
          <p:nvPr>
            <p:ph type="subTitle" idx="1"/>
          </p:nvPr>
        </p:nvSpPr>
        <p:spPr/>
        <p:txBody>
          <a:bodyPr/>
          <a:lstStyle/>
          <a:p>
            <a:r>
              <a:rPr lang="en-US" b="1" dirty="0" smtClean="0"/>
              <a:t>Exodus 32:30-35</a:t>
            </a:r>
            <a:endParaRPr lang="en-US"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6001643"/>
          </a:xfrm>
          <a:prstGeom prst="rect">
            <a:avLst/>
          </a:prstGeom>
          <a:noFill/>
        </p:spPr>
        <p:txBody>
          <a:bodyPr wrap="square" rtlCol="0">
            <a:spAutoFit/>
          </a:bodyPr>
          <a:lstStyle/>
          <a:p>
            <a:pPr algn="just"/>
            <a:r>
              <a:rPr lang="en-US" sz="2400" b="1" dirty="0" smtClean="0">
                <a:solidFill>
                  <a:schemeClr val="bg1"/>
                </a:solidFill>
              </a:rPr>
              <a:t>   30  </a:t>
            </a:r>
            <a:r>
              <a:rPr lang="en-US" sz="2400" b="1" dirty="0">
                <a:solidFill>
                  <a:schemeClr val="bg1"/>
                </a:solidFill>
              </a:rPr>
              <a:t>Now it came to pass on the next day that Moses said to the people, "You have committed a great sin. So now I will go up to the LORD; perhaps I can make atonement for your sin." </a:t>
            </a:r>
          </a:p>
          <a:p>
            <a:pPr algn="just"/>
            <a:r>
              <a:rPr lang="en-US" sz="2400" b="1" dirty="0" smtClean="0">
                <a:solidFill>
                  <a:schemeClr val="bg1"/>
                </a:solidFill>
              </a:rPr>
              <a:t>  31  </a:t>
            </a:r>
            <a:r>
              <a:rPr lang="en-US" sz="2400" b="1" dirty="0">
                <a:solidFill>
                  <a:schemeClr val="bg1"/>
                </a:solidFill>
              </a:rPr>
              <a:t>Then Moses returned to the LORD and said, "Oh, these people have committed a great sin, and have made for themselves a god of gold! </a:t>
            </a:r>
          </a:p>
          <a:p>
            <a:pPr algn="just"/>
            <a:r>
              <a:rPr lang="en-US" sz="2400" b="1" dirty="0" smtClean="0">
                <a:solidFill>
                  <a:schemeClr val="bg1"/>
                </a:solidFill>
              </a:rPr>
              <a:t>  32  </a:t>
            </a:r>
            <a:r>
              <a:rPr lang="en-US" sz="2400" b="1" dirty="0">
                <a:solidFill>
                  <a:schemeClr val="bg1"/>
                </a:solidFill>
              </a:rPr>
              <a:t>Yet now, if You will forgive their sin—but if not, I pray</a:t>
            </a:r>
            <a:r>
              <a:rPr lang="en-US" sz="2400" b="1" dirty="0">
                <a:solidFill>
                  <a:srgbClr val="FFFF00"/>
                </a:solidFill>
              </a:rPr>
              <a:t>, blot me out of Your book which You have written</a:t>
            </a:r>
            <a:r>
              <a:rPr lang="en-US" sz="2400" b="1" dirty="0">
                <a:solidFill>
                  <a:schemeClr val="bg1"/>
                </a:solidFill>
              </a:rPr>
              <a:t>." </a:t>
            </a:r>
          </a:p>
          <a:p>
            <a:pPr algn="just"/>
            <a:r>
              <a:rPr lang="en-US" sz="2400" b="1" dirty="0" smtClean="0">
                <a:solidFill>
                  <a:schemeClr val="bg1"/>
                </a:solidFill>
              </a:rPr>
              <a:t>  33  </a:t>
            </a:r>
            <a:r>
              <a:rPr lang="en-US" sz="2400" b="1" dirty="0">
                <a:solidFill>
                  <a:schemeClr val="bg1"/>
                </a:solidFill>
              </a:rPr>
              <a:t>And the LORD said to Moses, "Whoever has sinned against Me, </a:t>
            </a:r>
            <a:r>
              <a:rPr lang="en-US" sz="2400" b="1" dirty="0">
                <a:solidFill>
                  <a:srgbClr val="FFFF00"/>
                </a:solidFill>
              </a:rPr>
              <a:t>I will blot him out of My book</a:t>
            </a:r>
            <a:r>
              <a:rPr lang="en-US" sz="2400" b="1" dirty="0">
                <a:solidFill>
                  <a:schemeClr val="bg1"/>
                </a:solidFill>
              </a:rPr>
              <a:t>. </a:t>
            </a:r>
          </a:p>
          <a:p>
            <a:pPr algn="just"/>
            <a:r>
              <a:rPr lang="en-US" sz="2400" b="1" dirty="0" smtClean="0">
                <a:solidFill>
                  <a:schemeClr val="bg1"/>
                </a:solidFill>
              </a:rPr>
              <a:t>  34  </a:t>
            </a:r>
            <a:r>
              <a:rPr lang="en-US" sz="2400" b="1" dirty="0">
                <a:solidFill>
                  <a:schemeClr val="bg1"/>
                </a:solidFill>
              </a:rPr>
              <a:t>Now therefore, go, lead the people to the place of which I have spoken to you. Behold, My </a:t>
            </a:r>
            <a:r>
              <a:rPr lang="en-US" sz="2400" b="1" dirty="0" smtClean="0">
                <a:solidFill>
                  <a:schemeClr val="bg1"/>
                </a:solidFill>
              </a:rPr>
              <a:t>angel </a:t>
            </a:r>
            <a:r>
              <a:rPr lang="en-US" sz="2400" b="1" dirty="0">
                <a:solidFill>
                  <a:schemeClr val="bg1"/>
                </a:solidFill>
              </a:rPr>
              <a:t>shall go before you. Nevertheless, in the day when I visit for punishment, I will visit punishment upon them for their sin." </a:t>
            </a:r>
          </a:p>
          <a:p>
            <a:pPr algn="just"/>
            <a:r>
              <a:rPr lang="en-US" sz="2400" b="1" dirty="0" smtClean="0">
                <a:solidFill>
                  <a:schemeClr val="bg1"/>
                </a:solidFill>
              </a:rPr>
              <a:t>  35  </a:t>
            </a:r>
            <a:r>
              <a:rPr lang="en-US" sz="2400" b="1" dirty="0">
                <a:solidFill>
                  <a:schemeClr val="bg1"/>
                </a:solidFill>
              </a:rPr>
              <a:t>So the LORD plagued the people because of what they did with the calf which Aaron made. 	</a:t>
            </a:r>
            <a:r>
              <a:rPr lang="en-US" sz="2400" b="1" dirty="0" smtClean="0">
                <a:solidFill>
                  <a:schemeClr val="bg1"/>
                </a:solidFill>
              </a:rPr>
              <a:t>	Exo. 32:30-35</a:t>
            </a:r>
          </a:p>
        </p:txBody>
      </p:sp>
    </p:spTree>
    <p:extLst>
      <p:ext uri="{BB962C8B-B14F-4D97-AF65-F5344CB8AC3E}">
        <p14:creationId xmlns:p14="http://schemas.microsoft.com/office/powerpoint/2010/main" val="3809855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5755422"/>
          </a:xfrm>
          <a:prstGeom prst="rect">
            <a:avLst/>
          </a:prstGeom>
          <a:noFill/>
        </p:spPr>
        <p:txBody>
          <a:bodyPr wrap="square" rtlCol="0">
            <a:spAutoFit/>
          </a:bodyPr>
          <a:lstStyle/>
          <a:p>
            <a:pPr algn="ctr"/>
            <a:r>
              <a:rPr lang="en-US" sz="4000" b="1" dirty="0" smtClean="0">
                <a:solidFill>
                  <a:srgbClr val="FFFF00"/>
                </a:solidFill>
              </a:rPr>
              <a:t>God </a:t>
            </a:r>
            <a:r>
              <a:rPr lang="en-US" sz="4000" b="1" dirty="0">
                <a:solidFill>
                  <a:srgbClr val="FFFF00"/>
                </a:solidFill>
              </a:rPr>
              <a:t>Has a Book with Many Names</a:t>
            </a:r>
            <a:endParaRPr lang="en-US" sz="4000" dirty="0">
              <a:solidFill>
                <a:srgbClr val="FFFF00"/>
              </a:solidFill>
            </a:endParaRPr>
          </a:p>
          <a:p>
            <a:pPr marL="285750" lvl="0" indent="-285750">
              <a:buFont typeface="Arial" panose="020B0604020202020204" pitchFamily="34" charset="0"/>
              <a:buChar char="•"/>
            </a:pPr>
            <a:r>
              <a:rPr lang="en-US" b="1" dirty="0">
                <a:solidFill>
                  <a:schemeClr val="bg1"/>
                </a:solidFill>
              </a:rPr>
              <a:t>­</a:t>
            </a:r>
            <a:r>
              <a:rPr lang="en-US" sz="2800" b="1" dirty="0">
                <a:solidFill>
                  <a:schemeClr val="bg1"/>
                </a:solidFill>
              </a:rPr>
              <a:t>First mentioned by </a:t>
            </a:r>
            <a:r>
              <a:rPr lang="en-US" sz="2800" b="1" dirty="0" smtClean="0">
                <a:solidFill>
                  <a:schemeClr val="bg1"/>
                </a:solidFill>
              </a:rPr>
              <a:t>Moses </a:t>
            </a:r>
            <a:endParaRPr lang="en-US" sz="2800" dirty="0">
              <a:solidFill>
                <a:schemeClr val="bg1"/>
              </a:solidFill>
            </a:endParaRPr>
          </a:p>
          <a:p>
            <a:pPr marL="800100" lvl="1" indent="-342900" algn="just">
              <a:buFont typeface="Arial" panose="020B0604020202020204" pitchFamily="34" charset="0"/>
              <a:buChar char="•"/>
            </a:pPr>
            <a:r>
              <a:rPr lang="en-US" sz="2400" b="1" dirty="0">
                <a:solidFill>
                  <a:schemeClr val="bg1"/>
                </a:solidFill>
              </a:rPr>
              <a:t>3</a:t>
            </a:r>
            <a:r>
              <a:rPr lang="en-US" sz="2400" b="1" dirty="0" smtClean="0">
                <a:solidFill>
                  <a:schemeClr val="bg1"/>
                </a:solidFill>
              </a:rPr>
              <a:t>2  </a:t>
            </a:r>
            <a:r>
              <a:rPr lang="en-US" sz="2400" b="1" dirty="0">
                <a:solidFill>
                  <a:schemeClr val="bg1"/>
                </a:solidFill>
              </a:rPr>
              <a:t>Yet now, if You will forgive their sin—but if not, I pray, blot me out of </a:t>
            </a:r>
            <a:r>
              <a:rPr lang="en-US" sz="2400" b="1" dirty="0" smtClean="0">
                <a:solidFill>
                  <a:schemeClr val="bg1"/>
                </a:solidFill>
              </a:rPr>
              <a:t>Your book </a:t>
            </a:r>
            <a:r>
              <a:rPr lang="en-US" sz="2400" b="1" dirty="0">
                <a:solidFill>
                  <a:schemeClr val="bg1"/>
                </a:solidFill>
              </a:rPr>
              <a:t>which You have written</a:t>
            </a:r>
            <a:r>
              <a:rPr lang="en-US" sz="2400" b="1" dirty="0" smtClean="0">
                <a:solidFill>
                  <a:schemeClr val="bg1"/>
                </a:solidFill>
              </a:rPr>
              <a:t>.  And the LORD </a:t>
            </a:r>
            <a:r>
              <a:rPr lang="en-US" sz="2400" b="1" dirty="0">
                <a:solidFill>
                  <a:schemeClr val="bg1"/>
                </a:solidFill>
              </a:rPr>
              <a:t>said to Moses, </a:t>
            </a:r>
            <a:r>
              <a:rPr lang="en-US" sz="2400" b="1" dirty="0" smtClean="0">
                <a:solidFill>
                  <a:schemeClr val="bg1"/>
                </a:solidFill>
              </a:rPr>
              <a:t>Whoever </a:t>
            </a:r>
            <a:r>
              <a:rPr lang="en-US" sz="2400" b="1" dirty="0">
                <a:solidFill>
                  <a:schemeClr val="bg1"/>
                </a:solidFill>
              </a:rPr>
              <a:t>has sinned against Me, I will blot him out of My book. </a:t>
            </a:r>
            <a:r>
              <a:rPr lang="en-US" sz="2400" b="1" dirty="0" smtClean="0">
                <a:solidFill>
                  <a:schemeClr val="bg1"/>
                </a:solidFill>
              </a:rPr>
              <a:t> (Exodus 32:32-33)</a:t>
            </a:r>
            <a:endParaRPr lang="en-US" sz="2400" dirty="0">
              <a:solidFill>
                <a:schemeClr val="bg1"/>
              </a:solidFill>
            </a:endParaRPr>
          </a:p>
          <a:p>
            <a:pPr marL="800100" lvl="1" indent="-342900">
              <a:buFont typeface="Arial" panose="020B0604020202020204" pitchFamily="34" charset="0"/>
              <a:buChar char="•"/>
            </a:pPr>
            <a:r>
              <a:rPr lang="en-US" sz="2400" b="1" dirty="0">
                <a:solidFill>
                  <a:schemeClr val="bg1"/>
                </a:solidFill>
              </a:rPr>
              <a:t>Moses wanted his name there</a:t>
            </a:r>
            <a:endParaRPr lang="en-US" sz="2400" dirty="0">
              <a:solidFill>
                <a:schemeClr val="bg1"/>
              </a:solidFill>
            </a:endParaRPr>
          </a:p>
          <a:p>
            <a:pPr marL="800100" lvl="1" indent="-342900">
              <a:buFont typeface="Arial" panose="020B0604020202020204" pitchFamily="34" charset="0"/>
              <a:buChar char="•"/>
            </a:pPr>
            <a:r>
              <a:rPr lang="en-US" sz="2400" b="1" dirty="0">
                <a:solidFill>
                  <a:schemeClr val="bg1"/>
                </a:solidFill>
              </a:rPr>
              <a:t>Moses </a:t>
            </a:r>
            <a:r>
              <a:rPr lang="en-US" sz="2400" b="1" dirty="0" smtClean="0">
                <a:solidFill>
                  <a:schemeClr val="bg1"/>
                </a:solidFill>
              </a:rPr>
              <a:t>wanted </a:t>
            </a:r>
            <a:r>
              <a:rPr lang="en-US" sz="2400" b="1" dirty="0">
                <a:solidFill>
                  <a:schemeClr val="bg1"/>
                </a:solidFill>
              </a:rPr>
              <a:t>Israel’s name there</a:t>
            </a:r>
            <a:endParaRPr lang="en-US" sz="2400" dirty="0">
              <a:solidFill>
                <a:schemeClr val="bg1"/>
              </a:solidFill>
            </a:endParaRPr>
          </a:p>
          <a:p>
            <a:pPr marL="457200" lvl="0" indent="-457200">
              <a:buFont typeface="Arial" panose="020B0604020202020204" pitchFamily="34" charset="0"/>
              <a:buChar char="•"/>
            </a:pPr>
            <a:r>
              <a:rPr lang="en-US" sz="2800" b="1" dirty="0">
                <a:solidFill>
                  <a:schemeClr val="bg1"/>
                </a:solidFill>
              </a:rPr>
              <a:t>Why did Moses want His name there</a:t>
            </a:r>
            <a:r>
              <a:rPr lang="en-US" sz="2800" b="1" dirty="0" smtClean="0">
                <a:solidFill>
                  <a:schemeClr val="bg1"/>
                </a:solidFill>
              </a:rPr>
              <a:t>? </a:t>
            </a:r>
            <a:endParaRPr lang="en-US" sz="2800" dirty="0">
              <a:solidFill>
                <a:schemeClr val="bg1"/>
              </a:solidFill>
            </a:endParaRPr>
          </a:p>
          <a:p>
            <a:pPr marL="742950" lvl="1" indent="-285750">
              <a:buFont typeface="Arial" panose="020B0604020202020204" pitchFamily="34" charset="0"/>
              <a:buChar char="•"/>
            </a:pPr>
            <a:r>
              <a:rPr lang="en-US" sz="2400" b="1" dirty="0" smtClean="0">
                <a:solidFill>
                  <a:schemeClr val="bg1"/>
                </a:solidFill>
              </a:rPr>
              <a:t>15  </a:t>
            </a:r>
            <a:r>
              <a:rPr lang="en-US" sz="2400" b="1" dirty="0">
                <a:solidFill>
                  <a:schemeClr val="bg1"/>
                </a:solidFill>
              </a:rPr>
              <a:t>And anyone not found written in the Book of Life was cast into the lake of fire. </a:t>
            </a:r>
            <a:r>
              <a:rPr lang="en-US" sz="2400" b="1" dirty="0" smtClean="0">
                <a:solidFill>
                  <a:schemeClr val="bg1"/>
                </a:solidFill>
              </a:rPr>
              <a:t>  (Rev. 20:15)</a:t>
            </a:r>
            <a:endParaRPr lang="en-US" sz="2400" dirty="0">
              <a:solidFill>
                <a:schemeClr val="bg1"/>
              </a:solidFill>
            </a:endParaRPr>
          </a:p>
          <a:p>
            <a:pPr marL="742950" lvl="1" indent="-285750">
              <a:buFont typeface="Arial" panose="020B0604020202020204" pitchFamily="34" charset="0"/>
              <a:buChar char="•"/>
            </a:pPr>
            <a:r>
              <a:rPr lang="en-US" sz="2400" b="1" dirty="0">
                <a:solidFill>
                  <a:schemeClr val="bg1"/>
                </a:solidFill>
              </a:rPr>
              <a:t>Lake of fire—prepared for Devil and His </a:t>
            </a:r>
            <a:r>
              <a:rPr lang="en-US" sz="2400" b="1" dirty="0" smtClean="0">
                <a:solidFill>
                  <a:schemeClr val="bg1"/>
                </a:solidFill>
              </a:rPr>
              <a:t>angels</a:t>
            </a:r>
            <a:endParaRPr lang="en-US" sz="2400" dirty="0">
              <a:solidFill>
                <a:schemeClr val="bg1"/>
              </a:solidFill>
            </a:endParaRPr>
          </a:p>
          <a:p>
            <a:pPr marL="457200" lvl="0" indent="-457200">
              <a:buFont typeface="Arial" panose="020B0604020202020204" pitchFamily="34" charset="0"/>
              <a:buChar char="•"/>
            </a:pPr>
            <a:r>
              <a:rPr lang="en-US" sz="2800" b="1" dirty="0">
                <a:solidFill>
                  <a:schemeClr val="bg1"/>
                </a:solidFill>
              </a:rPr>
              <a:t>How do I get my name there?  </a:t>
            </a:r>
            <a:r>
              <a:rPr lang="en-US" sz="2800" b="1" dirty="0" smtClean="0">
                <a:solidFill>
                  <a:schemeClr val="bg1"/>
                </a:solidFill>
              </a:rPr>
              <a:t>(discussed later)</a:t>
            </a:r>
            <a:endParaRPr lang="en-US" sz="2800" dirty="0">
              <a:solidFill>
                <a:srgbClr val="FFFF00"/>
              </a:solidFill>
            </a:endParaRPr>
          </a:p>
          <a:p>
            <a:pPr marL="457200" lvl="0" indent="-457200">
              <a:buFont typeface="Arial" panose="020B0604020202020204" pitchFamily="34" charset="0"/>
              <a:buChar char="•"/>
            </a:pPr>
            <a:r>
              <a:rPr lang="en-US" sz="2800" b="1" dirty="0" smtClean="0">
                <a:solidFill>
                  <a:srgbClr val="FFFF00"/>
                </a:solidFill>
              </a:rPr>
              <a:t>Question </a:t>
            </a:r>
            <a:r>
              <a:rPr lang="en-US" sz="2800" b="1" dirty="0">
                <a:solidFill>
                  <a:srgbClr val="FFFF00"/>
                </a:solidFill>
              </a:rPr>
              <a:t>is:  </a:t>
            </a:r>
            <a:r>
              <a:rPr lang="en-US" sz="2800" b="1" i="1" dirty="0">
                <a:solidFill>
                  <a:srgbClr val="FFFF00"/>
                </a:solidFill>
              </a:rPr>
              <a:t>Is Your Name in the </a:t>
            </a:r>
            <a:r>
              <a:rPr lang="en-US" sz="2800" b="1" i="1" dirty="0" smtClean="0">
                <a:solidFill>
                  <a:srgbClr val="FFFF00"/>
                </a:solidFill>
              </a:rPr>
              <a:t>Book </a:t>
            </a:r>
            <a:r>
              <a:rPr lang="en-US" sz="2800" b="1" i="1" dirty="0">
                <a:solidFill>
                  <a:srgbClr val="FFFF00"/>
                </a:solidFill>
              </a:rPr>
              <a:t>of </a:t>
            </a:r>
            <a:r>
              <a:rPr lang="en-US" sz="2800" b="1" i="1" dirty="0" smtClean="0">
                <a:solidFill>
                  <a:srgbClr val="FFFF00"/>
                </a:solidFill>
              </a:rPr>
              <a:t>Life?</a:t>
            </a:r>
            <a:endParaRPr lang="en-US" sz="2800" b="1" dirty="0">
              <a:solidFill>
                <a:srgbClr val="FFFF00"/>
              </a:solidFill>
            </a:endParaRPr>
          </a:p>
        </p:txBody>
      </p:sp>
    </p:spTree>
    <p:extLst>
      <p:ext uri="{BB962C8B-B14F-4D97-AF65-F5344CB8AC3E}">
        <p14:creationId xmlns:p14="http://schemas.microsoft.com/office/powerpoint/2010/main" val="2489835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3754874"/>
          </a:xfrm>
          <a:prstGeom prst="rect">
            <a:avLst/>
          </a:prstGeom>
          <a:noFill/>
        </p:spPr>
        <p:txBody>
          <a:bodyPr wrap="square" rtlCol="0">
            <a:spAutoFit/>
          </a:bodyPr>
          <a:lstStyle/>
          <a:p>
            <a:pPr algn="ctr"/>
            <a:r>
              <a:rPr lang="en-US" sz="4000" b="1" dirty="0" smtClean="0">
                <a:solidFill>
                  <a:srgbClr val="FFFF00"/>
                </a:solidFill>
              </a:rPr>
              <a:t>Names in the Book Can be </a:t>
            </a:r>
            <a:r>
              <a:rPr lang="en-US" sz="4000" b="1" dirty="0">
                <a:solidFill>
                  <a:srgbClr val="FFFF00"/>
                </a:solidFill>
              </a:rPr>
              <a:t>B</a:t>
            </a:r>
            <a:r>
              <a:rPr lang="en-US" sz="4000" b="1" dirty="0" smtClean="0">
                <a:solidFill>
                  <a:srgbClr val="FFFF00"/>
                </a:solidFill>
              </a:rPr>
              <a:t>lotted </a:t>
            </a:r>
            <a:r>
              <a:rPr lang="en-US" sz="4000" b="1" dirty="0">
                <a:solidFill>
                  <a:srgbClr val="FFFF00"/>
                </a:solidFill>
              </a:rPr>
              <a:t>O</a:t>
            </a:r>
            <a:r>
              <a:rPr lang="en-US" sz="4000" b="1" dirty="0" smtClean="0">
                <a:solidFill>
                  <a:srgbClr val="FFFF00"/>
                </a:solidFill>
              </a:rPr>
              <a:t>ut</a:t>
            </a:r>
            <a:endParaRPr lang="en-US" sz="4000" dirty="0">
              <a:solidFill>
                <a:srgbClr val="FFFF00"/>
              </a:solidFill>
            </a:endParaRPr>
          </a:p>
          <a:p>
            <a:r>
              <a:rPr lang="en-US" b="1" dirty="0" smtClean="0">
                <a:solidFill>
                  <a:schemeClr val="bg1"/>
                </a:solidFill>
              </a:rPr>
              <a:t>­</a:t>
            </a:r>
            <a:endParaRPr lang="en-US" dirty="0">
              <a:solidFill>
                <a:schemeClr val="bg1"/>
              </a:solidFill>
            </a:endParaRPr>
          </a:p>
          <a:p>
            <a:pPr marL="285750" lvl="0" indent="-285750">
              <a:buFont typeface="Arial" panose="020B0604020202020204" pitchFamily="34" charset="0"/>
              <a:buChar char="•"/>
            </a:pPr>
            <a:r>
              <a:rPr lang="en-US" sz="2800" b="1" dirty="0" smtClean="0">
                <a:solidFill>
                  <a:schemeClr val="bg1"/>
                </a:solidFill>
              </a:rPr>
              <a:t>If blotted out, apostasy (losing salvation) is reality</a:t>
            </a:r>
          </a:p>
          <a:p>
            <a:pPr marL="285750" lvl="0" indent="-285750">
              <a:buFont typeface="Arial" panose="020B0604020202020204" pitchFamily="34" charset="0"/>
              <a:buChar char="•"/>
            </a:pPr>
            <a:r>
              <a:rPr lang="en-US" sz="2800" b="1" dirty="0" smtClean="0">
                <a:solidFill>
                  <a:schemeClr val="bg1"/>
                </a:solidFill>
              </a:rPr>
              <a:t>Moses &amp; </a:t>
            </a:r>
            <a:r>
              <a:rPr lang="en-US" sz="2800" b="1" dirty="0">
                <a:solidFill>
                  <a:schemeClr val="bg1"/>
                </a:solidFill>
              </a:rPr>
              <a:t>Israel’s names </a:t>
            </a:r>
            <a:r>
              <a:rPr lang="en-US" sz="2800" b="1" dirty="0" smtClean="0">
                <a:solidFill>
                  <a:schemeClr val="bg1"/>
                </a:solidFill>
              </a:rPr>
              <a:t>could be removed—Exo. 32</a:t>
            </a:r>
          </a:p>
          <a:p>
            <a:pPr marL="285750" lvl="0" indent="-285750">
              <a:buFont typeface="Arial" panose="020B0604020202020204" pitchFamily="34" charset="0"/>
              <a:buChar char="•"/>
            </a:pPr>
            <a:r>
              <a:rPr lang="en-US" sz="2800" b="1" dirty="0" smtClean="0">
                <a:solidFill>
                  <a:schemeClr val="bg1"/>
                </a:solidFill>
              </a:rPr>
              <a:t>Failure to overcome and name will be blotted out</a:t>
            </a:r>
          </a:p>
          <a:p>
            <a:pPr marL="800100" lvl="1" indent="-342900" algn="just">
              <a:buFont typeface="Arial" panose="020B0604020202020204" pitchFamily="34" charset="0"/>
              <a:buChar char="•"/>
            </a:pPr>
            <a:r>
              <a:rPr lang="en-US" sz="2400" b="1" dirty="0" smtClean="0">
                <a:solidFill>
                  <a:schemeClr val="bg1"/>
                </a:solidFill>
              </a:rPr>
              <a:t>He </a:t>
            </a:r>
            <a:r>
              <a:rPr lang="en-US" sz="2400" b="1" dirty="0">
                <a:solidFill>
                  <a:schemeClr val="bg1"/>
                </a:solidFill>
              </a:rPr>
              <a:t>who overcomes shall be clothed in white garments, and I will not blot out his name from the Book of Life; but I will confess his name before My Father and before His angels. </a:t>
            </a:r>
            <a:r>
              <a:rPr lang="en-US" sz="2400" b="1" dirty="0" smtClean="0">
                <a:solidFill>
                  <a:schemeClr val="bg1"/>
                </a:solidFill>
              </a:rPr>
              <a:t>  			Rev. 3:5</a:t>
            </a:r>
            <a:endParaRPr lang="en-US" sz="2800" b="1" dirty="0">
              <a:solidFill>
                <a:schemeClr val="bg1"/>
              </a:solidFill>
            </a:endParaRPr>
          </a:p>
        </p:txBody>
      </p:sp>
    </p:spTree>
    <p:extLst>
      <p:ext uri="{BB962C8B-B14F-4D97-AF65-F5344CB8AC3E}">
        <p14:creationId xmlns:p14="http://schemas.microsoft.com/office/powerpoint/2010/main" val="2767150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5835" y="462382"/>
            <a:ext cx="8296556" cy="6155531"/>
          </a:xfrm>
          <a:prstGeom prst="rect">
            <a:avLst/>
          </a:prstGeom>
          <a:noFill/>
        </p:spPr>
        <p:txBody>
          <a:bodyPr wrap="square" rtlCol="0">
            <a:spAutoFit/>
          </a:bodyPr>
          <a:lstStyle/>
          <a:p>
            <a:pPr algn="ctr"/>
            <a:r>
              <a:rPr lang="en-US" sz="4000" b="1" dirty="0" smtClean="0">
                <a:solidFill>
                  <a:srgbClr val="FFFF00"/>
                </a:solidFill>
              </a:rPr>
              <a:t>Keeping Your Name in Book</a:t>
            </a:r>
            <a:endParaRPr lang="en-US" dirty="0">
              <a:solidFill>
                <a:schemeClr val="bg1"/>
              </a:solidFill>
            </a:endParaRPr>
          </a:p>
          <a:p>
            <a:pPr marL="285750" lvl="0" indent="-285750">
              <a:buFont typeface="Arial" panose="020B0604020202020204" pitchFamily="34" charset="0"/>
              <a:buChar char="•"/>
            </a:pPr>
            <a:r>
              <a:rPr lang="en-US" sz="2800" b="1" dirty="0" smtClean="0">
                <a:solidFill>
                  <a:schemeClr val="bg1"/>
                </a:solidFill>
              </a:rPr>
              <a:t>Determination </a:t>
            </a:r>
            <a:r>
              <a:rPr lang="en-US" sz="2800" b="1" dirty="0">
                <a:solidFill>
                  <a:schemeClr val="bg1"/>
                </a:solidFill>
              </a:rPr>
              <a:t>to overcome—Rev. 3:5</a:t>
            </a:r>
            <a:endParaRPr lang="en-US" sz="2800" dirty="0">
              <a:solidFill>
                <a:schemeClr val="bg1"/>
              </a:solidFill>
            </a:endParaRPr>
          </a:p>
          <a:p>
            <a:pPr marL="285750" lvl="0" indent="-285750">
              <a:buFont typeface="Arial" panose="020B0604020202020204" pitchFamily="34" charset="0"/>
              <a:buChar char="•"/>
            </a:pPr>
            <a:r>
              <a:rPr lang="en-US" sz="2800" b="1" dirty="0">
                <a:solidFill>
                  <a:schemeClr val="bg1"/>
                </a:solidFill>
              </a:rPr>
              <a:t>Determination to worship </a:t>
            </a:r>
            <a:r>
              <a:rPr lang="en-US" sz="2800" b="1" dirty="0" smtClean="0">
                <a:solidFill>
                  <a:schemeClr val="bg1"/>
                </a:solidFill>
              </a:rPr>
              <a:t>God—Rev. 13:8</a:t>
            </a:r>
          </a:p>
          <a:p>
            <a:pPr marL="742950" lvl="1" indent="-285750" algn="just">
              <a:buFont typeface="Arial" panose="020B0604020202020204" pitchFamily="34" charset="0"/>
              <a:buChar char="•"/>
            </a:pPr>
            <a:r>
              <a:rPr lang="en-US" sz="2200" b="1" dirty="0" smtClean="0">
                <a:solidFill>
                  <a:schemeClr val="bg1"/>
                </a:solidFill>
              </a:rPr>
              <a:t>All </a:t>
            </a:r>
            <a:r>
              <a:rPr lang="en-US" sz="2200" b="1" dirty="0">
                <a:solidFill>
                  <a:schemeClr val="bg1"/>
                </a:solidFill>
              </a:rPr>
              <a:t>who dwell on the earth will worship him, whose names have not been written in the Book of Life of the Lamb slain from the foundation of the world. </a:t>
            </a:r>
            <a:r>
              <a:rPr lang="en-US" sz="2200" b="1" dirty="0" smtClean="0">
                <a:solidFill>
                  <a:schemeClr val="bg1"/>
                </a:solidFill>
              </a:rPr>
              <a:t>  Rev. 13:8</a:t>
            </a:r>
            <a:endParaRPr lang="en-US" sz="2200" dirty="0">
              <a:solidFill>
                <a:schemeClr val="bg1"/>
              </a:solidFill>
            </a:endParaRPr>
          </a:p>
          <a:p>
            <a:pPr marL="457200" lvl="0" indent="-457200">
              <a:buFont typeface="Arial" panose="020B0604020202020204" pitchFamily="34" charset="0"/>
              <a:buChar char="•"/>
            </a:pPr>
            <a:r>
              <a:rPr lang="en-US" sz="2800" b="1" dirty="0">
                <a:solidFill>
                  <a:schemeClr val="bg1"/>
                </a:solidFill>
              </a:rPr>
              <a:t>Determination to not follow false </a:t>
            </a:r>
            <a:r>
              <a:rPr lang="en-US" sz="2800" b="1" dirty="0" smtClean="0">
                <a:solidFill>
                  <a:schemeClr val="bg1"/>
                </a:solidFill>
              </a:rPr>
              <a:t>teaching/miracles</a:t>
            </a:r>
            <a:endParaRPr lang="en-US" sz="2800" dirty="0">
              <a:solidFill>
                <a:schemeClr val="bg1"/>
              </a:solidFill>
            </a:endParaRPr>
          </a:p>
          <a:p>
            <a:pPr marL="800100" lvl="1" indent="-342900" algn="just">
              <a:buFont typeface="Arial" panose="020B0604020202020204" pitchFamily="34" charset="0"/>
              <a:buChar char="•"/>
            </a:pPr>
            <a:r>
              <a:rPr lang="en-US" sz="2200" b="1" dirty="0" smtClean="0">
                <a:solidFill>
                  <a:schemeClr val="bg1"/>
                </a:solidFill>
              </a:rPr>
              <a:t>8  </a:t>
            </a:r>
            <a:r>
              <a:rPr lang="en-US" sz="2200" b="1" dirty="0">
                <a:solidFill>
                  <a:schemeClr val="bg1"/>
                </a:solidFill>
              </a:rPr>
              <a:t>The beast that you saw was, and is not, and will ascend out of the bottomless pit and go to perdition. And those who dwell on the earth will marvel, whose names are not written in the Book of Life from the foundation of the world, when they see the beast that was, and is not, and yet is. </a:t>
            </a:r>
            <a:r>
              <a:rPr lang="en-US" sz="2200" b="1" dirty="0" smtClean="0">
                <a:solidFill>
                  <a:schemeClr val="bg1"/>
                </a:solidFill>
              </a:rPr>
              <a:t>	Rev. 17:8</a:t>
            </a:r>
            <a:endParaRPr lang="en-US" sz="2200" dirty="0">
              <a:solidFill>
                <a:schemeClr val="bg1"/>
              </a:solidFill>
            </a:endParaRPr>
          </a:p>
          <a:p>
            <a:pPr marL="457200" lvl="0" indent="-457200">
              <a:buFont typeface="Arial" panose="020B0604020202020204" pitchFamily="34" charset="0"/>
              <a:buChar char="•"/>
            </a:pPr>
            <a:r>
              <a:rPr lang="en-US" sz="2800" b="1" dirty="0">
                <a:solidFill>
                  <a:schemeClr val="bg1"/>
                </a:solidFill>
              </a:rPr>
              <a:t>Determination to labor for the </a:t>
            </a:r>
            <a:r>
              <a:rPr lang="en-US" sz="2800" b="1" dirty="0" smtClean="0">
                <a:solidFill>
                  <a:schemeClr val="bg1"/>
                </a:solidFill>
              </a:rPr>
              <a:t>Lord—Phil. 4:3</a:t>
            </a:r>
            <a:endParaRPr lang="en-US" sz="2200" dirty="0">
              <a:solidFill>
                <a:schemeClr val="bg1"/>
              </a:solidFill>
            </a:endParaRPr>
          </a:p>
          <a:p>
            <a:pPr marL="800100" lvl="1" indent="-342900" algn="just">
              <a:buFont typeface="Arial" panose="020B0604020202020204" pitchFamily="34" charset="0"/>
              <a:buChar char="•"/>
            </a:pPr>
            <a:r>
              <a:rPr lang="en-US" sz="2200" b="1" dirty="0" smtClean="0">
                <a:solidFill>
                  <a:schemeClr val="bg1"/>
                </a:solidFill>
              </a:rPr>
              <a:t>And </a:t>
            </a:r>
            <a:r>
              <a:rPr lang="en-US" sz="2200" b="1" dirty="0">
                <a:solidFill>
                  <a:schemeClr val="bg1"/>
                </a:solidFill>
              </a:rPr>
              <a:t>I urge you also, true companion, help these women who labored with </a:t>
            </a:r>
            <a:r>
              <a:rPr lang="en-US" sz="2200" b="1" dirty="0" smtClean="0">
                <a:solidFill>
                  <a:schemeClr val="bg1"/>
                </a:solidFill>
              </a:rPr>
              <a:t>me </a:t>
            </a:r>
            <a:r>
              <a:rPr lang="en-US" sz="2200" b="1" dirty="0">
                <a:solidFill>
                  <a:schemeClr val="bg1"/>
                </a:solidFill>
              </a:rPr>
              <a:t>in the gospel, with Clement also, and the rest of my fellow workers, whose names </a:t>
            </a:r>
            <a:r>
              <a:rPr lang="en-US" sz="2200" b="1" i="1" dirty="0">
                <a:solidFill>
                  <a:schemeClr val="bg1"/>
                </a:solidFill>
              </a:rPr>
              <a:t>are</a:t>
            </a:r>
            <a:r>
              <a:rPr lang="en-US" sz="2200" b="1" dirty="0">
                <a:solidFill>
                  <a:schemeClr val="bg1"/>
                </a:solidFill>
              </a:rPr>
              <a:t> in the Book of Life. </a:t>
            </a:r>
            <a:endParaRPr lang="en-US" sz="2800" b="1" dirty="0">
              <a:solidFill>
                <a:schemeClr val="bg1"/>
              </a:solidFill>
            </a:endParaRPr>
          </a:p>
        </p:txBody>
      </p:sp>
    </p:spTree>
    <p:extLst>
      <p:ext uri="{BB962C8B-B14F-4D97-AF65-F5344CB8AC3E}">
        <p14:creationId xmlns:p14="http://schemas.microsoft.com/office/powerpoint/2010/main" val="32655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5835" y="462382"/>
            <a:ext cx="8296556" cy="5447645"/>
          </a:xfrm>
          <a:prstGeom prst="rect">
            <a:avLst/>
          </a:prstGeom>
          <a:noFill/>
        </p:spPr>
        <p:txBody>
          <a:bodyPr wrap="square" rtlCol="0">
            <a:spAutoFit/>
          </a:bodyPr>
          <a:lstStyle/>
          <a:p>
            <a:pPr algn="ctr"/>
            <a:r>
              <a:rPr lang="en-US" sz="4000" b="1" dirty="0" smtClean="0">
                <a:solidFill>
                  <a:srgbClr val="FFFF00"/>
                </a:solidFill>
              </a:rPr>
              <a:t>Destiny of Names in/out of the Book</a:t>
            </a:r>
            <a:endParaRPr lang="en-US" dirty="0">
              <a:solidFill>
                <a:srgbClr val="FFFF00"/>
              </a:solidFill>
            </a:endParaRPr>
          </a:p>
          <a:p>
            <a:pPr marL="285750" lvl="0" indent="-285750">
              <a:buFont typeface="Arial" panose="020B0604020202020204" pitchFamily="34" charset="0"/>
              <a:buChar char="•"/>
            </a:pPr>
            <a:r>
              <a:rPr lang="en-US" sz="2800" b="1" dirty="0" smtClean="0">
                <a:solidFill>
                  <a:schemeClr val="bg1"/>
                </a:solidFill>
              </a:rPr>
              <a:t>Lake of Eternal Fire and Brimstone—Rev. 20:11-15</a:t>
            </a:r>
          </a:p>
          <a:p>
            <a:pPr marL="800100" lvl="1" indent="-342900" algn="just">
              <a:buFont typeface="Arial" panose="020B0604020202020204" pitchFamily="34" charset="0"/>
              <a:buChar char="•"/>
            </a:pPr>
            <a:r>
              <a:rPr lang="en-US" sz="2000" b="1" dirty="0" smtClean="0">
                <a:solidFill>
                  <a:schemeClr val="bg1"/>
                </a:solidFill>
              </a:rPr>
              <a:t>11  </a:t>
            </a:r>
            <a:r>
              <a:rPr lang="en-US" sz="2000" b="1" dirty="0">
                <a:solidFill>
                  <a:schemeClr val="bg1"/>
                </a:solidFill>
              </a:rPr>
              <a:t>Then I saw a great white throne and Him who sat on it, from whose face the earth and the heaven fled away. And there was found no place for them. </a:t>
            </a:r>
          </a:p>
          <a:p>
            <a:pPr marL="800100" lvl="1" indent="-342900" algn="just">
              <a:buFont typeface="Arial" panose="020B0604020202020204" pitchFamily="34" charset="0"/>
              <a:buChar char="•"/>
            </a:pPr>
            <a:r>
              <a:rPr lang="en-US" sz="2000" b="1" dirty="0" smtClean="0">
                <a:solidFill>
                  <a:schemeClr val="bg1"/>
                </a:solidFill>
              </a:rPr>
              <a:t>12  </a:t>
            </a:r>
            <a:r>
              <a:rPr lang="en-US" sz="2000" b="1" dirty="0">
                <a:solidFill>
                  <a:schemeClr val="bg1"/>
                </a:solidFill>
              </a:rPr>
              <a:t>And I saw the dead, small and great, standing before God, and books were opened. And another book was opened, which is </a:t>
            </a:r>
            <a:r>
              <a:rPr lang="en-US" sz="2000" b="1" i="1" dirty="0">
                <a:solidFill>
                  <a:schemeClr val="bg1"/>
                </a:solidFill>
              </a:rPr>
              <a:t>the Book</a:t>
            </a:r>
            <a:r>
              <a:rPr lang="en-US" sz="2000" b="1" dirty="0">
                <a:solidFill>
                  <a:schemeClr val="bg1"/>
                </a:solidFill>
              </a:rPr>
              <a:t> of Life. And the dead were judged according to their works, by the things which were written in the books. </a:t>
            </a:r>
          </a:p>
          <a:p>
            <a:pPr marL="800100" lvl="1" indent="-342900" algn="just">
              <a:buFont typeface="Arial" panose="020B0604020202020204" pitchFamily="34" charset="0"/>
              <a:buChar char="•"/>
            </a:pPr>
            <a:r>
              <a:rPr lang="en-US" sz="2000" b="1" dirty="0" smtClean="0">
                <a:solidFill>
                  <a:schemeClr val="bg1"/>
                </a:solidFill>
              </a:rPr>
              <a:t>13  </a:t>
            </a:r>
            <a:r>
              <a:rPr lang="en-US" sz="2000" b="1" dirty="0">
                <a:solidFill>
                  <a:schemeClr val="bg1"/>
                </a:solidFill>
              </a:rPr>
              <a:t>The sea gave up the dead who were in it, and Death and Hades delivered up the dead who were in them. And they were judged, each one according to his works. </a:t>
            </a:r>
          </a:p>
          <a:p>
            <a:pPr marL="800100" lvl="1" indent="-342900" algn="just">
              <a:buFont typeface="Arial" panose="020B0604020202020204" pitchFamily="34" charset="0"/>
              <a:buChar char="•"/>
            </a:pPr>
            <a:r>
              <a:rPr lang="en-US" sz="2000" b="1" dirty="0" smtClean="0">
                <a:solidFill>
                  <a:schemeClr val="bg1"/>
                </a:solidFill>
              </a:rPr>
              <a:t>14  </a:t>
            </a:r>
            <a:r>
              <a:rPr lang="en-US" sz="2000" b="1" dirty="0">
                <a:solidFill>
                  <a:schemeClr val="bg1"/>
                </a:solidFill>
              </a:rPr>
              <a:t>Then Death and Hades were cast into the lake of fire. This is the second death. </a:t>
            </a:r>
          </a:p>
          <a:p>
            <a:pPr marL="800100" lvl="1" indent="-342900" algn="just">
              <a:buFont typeface="Arial" panose="020B0604020202020204" pitchFamily="34" charset="0"/>
              <a:buChar char="•"/>
            </a:pPr>
            <a:r>
              <a:rPr lang="en-US" sz="2000" b="1" dirty="0" smtClean="0">
                <a:solidFill>
                  <a:schemeClr val="bg1"/>
                </a:solidFill>
              </a:rPr>
              <a:t>15  </a:t>
            </a:r>
            <a:r>
              <a:rPr lang="en-US" sz="2000" b="1" dirty="0">
                <a:solidFill>
                  <a:schemeClr val="bg1"/>
                </a:solidFill>
              </a:rPr>
              <a:t>And anyone not found written in the Book of Life was cast into the lake of </a:t>
            </a:r>
            <a:r>
              <a:rPr lang="en-US" sz="2000" b="1" dirty="0" smtClean="0">
                <a:solidFill>
                  <a:schemeClr val="bg1"/>
                </a:solidFill>
              </a:rPr>
              <a:t>fire				Rev. 20:11-15</a:t>
            </a:r>
            <a:endParaRPr lang="en-US" sz="2000" b="1" dirty="0">
              <a:solidFill>
                <a:schemeClr val="bg1"/>
              </a:solidFill>
            </a:endParaRPr>
          </a:p>
        </p:txBody>
      </p:sp>
    </p:spTree>
    <p:extLst>
      <p:ext uri="{BB962C8B-B14F-4D97-AF65-F5344CB8AC3E}">
        <p14:creationId xmlns:p14="http://schemas.microsoft.com/office/powerpoint/2010/main" val="3322858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5835" y="462382"/>
            <a:ext cx="8296556" cy="3108543"/>
          </a:xfrm>
          <a:prstGeom prst="rect">
            <a:avLst/>
          </a:prstGeom>
          <a:noFill/>
        </p:spPr>
        <p:txBody>
          <a:bodyPr wrap="square" rtlCol="0">
            <a:spAutoFit/>
          </a:bodyPr>
          <a:lstStyle/>
          <a:p>
            <a:pPr algn="ctr"/>
            <a:r>
              <a:rPr lang="en-US" sz="4000" b="1" dirty="0" smtClean="0">
                <a:solidFill>
                  <a:srgbClr val="FFFF00"/>
                </a:solidFill>
              </a:rPr>
              <a:t>Destiny of Names in/out of the Book</a:t>
            </a:r>
            <a:endParaRPr lang="en-US" dirty="0">
              <a:solidFill>
                <a:srgbClr val="FFFF00"/>
              </a:solidFill>
            </a:endParaRPr>
          </a:p>
          <a:p>
            <a:pPr marL="285750" lvl="0" indent="-285750">
              <a:buFont typeface="Arial" panose="020B0604020202020204" pitchFamily="34" charset="0"/>
              <a:buChar char="•"/>
            </a:pPr>
            <a:r>
              <a:rPr lang="en-US" sz="2800" b="1" dirty="0" smtClean="0">
                <a:solidFill>
                  <a:schemeClr val="bg1"/>
                </a:solidFill>
              </a:rPr>
              <a:t>Lake of Eternal Fire and Brimstone—Rev. 20:11-15</a:t>
            </a:r>
          </a:p>
          <a:p>
            <a:pPr marL="800100" lvl="1" indent="-342900" algn="just">
              <a:buFont typeface="Arial" panose="020B0604020202020204" pitchFamily="34" charset="0"/>
              <a:buChar char="•"/>
            </a:pPr>
            <a:r>
              <a:rPr lang="en-US" sz="2000" b="1" dirty="0" smtClean="0">
                <a:solidFill>
                  <a:schemeClr val="bg1"/>
                </a:solidFill>
              </a:rPr>
              <a:t>15  </a:t>
            </a:r>
            <a:r>
              <a:rPr lang="en-US" sz="2000" b="1" dirty="0">
                <a:solidFill>
                  <a:schemeClr val="bg1"/>
                </a:solidFill>
              </a:rPr>
              <a:t>And anyone not found written in the Book of Life was cast into the lake of </a:t>
            </a:r>
            <a:r>
              <a:rPr lang="en-US" sz="2000" b="1" dirty="0" smtClean="0">
                <a:solidFill>
                  <a:schemeClr val="bg1"/>
                </a:solidFill>
              </a:rPr>
              <a:t>fire				Rev. 20:11-15</a:t>
            </a:r>
            <a:endParaRPr lang="en-US" sz="2200" b="1" dirty="0" smtClean="0">
              <a:solidFill>
                <a:schemeClr val="bg1"/>
              </a:solidFill>
            </a:endParaRPr>
          </a:p>
          <a:p>
            <a:pPr marL="285750" lvl="0" indent="-285750">
              <a:buFont typeface="Arial" panose="020B0604020202020204" pitchFamily="34" charset="0"/>
              <a:buChar char="•"/>
            </a:pPr>
            <a:r>
              <a:rPr lang="en-US" sz="2800" b="1" dirty="0" smtClean="0">
                <a:solidFill>
                  <a:schemeClr val="bg1"/>
                </a:solidFill>
              </a:rPr>
              <a:t>Entering Zion’s Pearly Gates/Gold Street—Rev. 21:27</a:t>
            </a:r>
            <a:endParaRPr lang="en-US" sz="2800" dirty="0">
              <a:solidFill>
                <a:schemeClr val="bg1"/>
              </a:solidFill>
            </a:endParaRPr>
          </a:p>
          <a:p>
            <a:pPr marL="742950" lvl="1" indent="-285750" algn="just">
              <a:buFont typeface="Arial" panose="020B0604020202020204" pitchFamily="34" charset="0"/>
              <a:buChar char="•"/>
            </a:pPr>
            <a:r>
              <a:rPr lang="en-US" sz="2000" b="1" dirty="0" smtClean="0">
                <a:solidFill>
                  <a:schemeClr val="bg1"/>
                </a:solidFill>
              </a:rPr>
              <a:t>But there shall by no means enter it anything that defiles, or causes an abomination or a lie, but only those who are written in the Lamb's Book of Life. 				Rev. 21:27</a:t>
            </a:r>
            <a:endParaRPr lang="en-US" sz="2000" b="1" dirty="0">
              <a:solidFill>
                <a:schemeClr val="bg1"/>
              </a:solidFill>
            </a:endParaRPr>
          </a:p>
        </p:txBody>
      </p:sp>
    </p:spTree>
    <p:extLst>
      <p:ext uri="{BB962C8B-B14F-4D97-AF65-F5344CB8AC3E}">
        <p14:creationId xmlns:p14="http://schemas.microsoft.com/office/powerpoint/2010/main" val="1866955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5835" y="462382"/>
            <a:ext cx="8296556" cy="5616922"/>
          </a:xfrm>
          <a:prstGeom prst="rect">
            <a:avLst/>
          </a:prstGeom>
          <a:noFill/>
        </p:spPr>
        <p:txBody>
          <a:bodyPr wrap="square" rtlCol="0">
            <a:spAutoFit/>
          </a:bodyPr>
          <a:lstStyle/>
          <a:p>
            <a:pPr algn="ctr"/>
            <a:r>
              <a:rPr lang="en-US" sz="4000" b="1" dirty="0" smtClean="0">
                <a:solidFill>
                  <a:srgbClr val="FFFF00"/>
                </a:solidFill>
              </a:rPr>
              <a:t>Getting Your Name in the Book</a:t>
            </a:r>
            <a:endParaRPr lang="en-US" dirty="0">
              <a:solidFill>
                <a:srgbClr val="FFFF00"/>
              </a:solidFill>
            </a:endParaRPr>
          </a:p>
          <a:p>
            <a:pPr marL="457200" indent="-457200">
              <a:buFont typeface="Arial" panose="020B0604020202020204" pitchFamily="34" charset="0"/>
              <a:buChar char="•"/>
            </a:pPr>
            <a:r>
              <a:rPr lang="en-US" sz="2800" b="1" dirty="0" smtClean="0">
                <a:solidFill>
                  <a:schemeClr val="bg1"/>
                </a:solidFill>
              </a:rPr>
              <a:t>Names </a:t>
            </a:r>
            <a:r>
              <a:rPr lang="en-US" sz="2800" b="1" dirty="0">
                <a:solidFill>
                  <a:schemeClr val="bg1"/>
                </a:solidFill>
              </a:rPr>
              <a:t>in the Book are those in the church</a:t>
            </a:r>
            <a:endParaRPr lang="en-US" sz="2800" dirty="0">
              <a:solidFill>
                <a:schemeClr val="bg1"/>
              </a:solidFill>
            </a:endParaRPr>
          </a:p>
          <a:p>
            <a:pPr marL="800100" lvl="1" indent="-342900" algn="just">
              <a:buFont typeface="Arial" panose="020B0604020202020204" pitchFamily="34" charset="0"/>
              <a:buChar char="•"/>
            </a:pPr>
            <a:r>
              <a:rPr lang="en-US" sz="2300" b="1" dirty="0" smtClean="0">
                <a:solidFill>
                  <a:schemeClr val="bg1"/>
                </a:solidFill>
              </a:rPr>
              <a:t>22 </a:t>
            </a:r>
            <a:r>
              <a:rPr lang="en-US" sz="2300" b="1" dirty="0">
                <a:solidFill>
                  <a:schemeClr val="bg1"/>
                </a:solidFill>
              </a:rPr>
              <a:t>But you </a:t>
            </a:r>
            <a:r>
              <a:rPr lang="en-US" sz="2300" b="1" dirty="0" smtClean="0">
                <a:solidFill>
                  <a:schemeClr val="bg1"/>
                </a:solidFill>
              </a:rPr>
              <a:t>have </a:t>
            </a:r>
            <a:r>
              <a:rPr lang="en-US" sz="2300" b="1" dirty="0">
                <a:solidFill>
                  <a:schemeClr val="bg1"/>
                </a:solidFill>
              </a:rPr>
              <a:t>come to Mount Zion and to the city of the living God, the </a:t>
            </a:r>
            <a:r>
              <a:rPr lang="en-US" sz="2300" b="1" dirty="0" smtClean="0">
                <a:solidFill>
                  <a:schemeClr val="bg1"/>
                </a:solidFill>
              </a:rPr>
              <a:t>heavenly </a:t>
            </a:r>
            <a:r>
              <a:rPr lang="en-US" sz="2300" b="1" dirty="0">
                <a:solidFill>
                  <a:schemeClr val="bg1"/>
                </a:solidFill>
              </a:rPr>
              <a:t>Jerusalem, to an innumerable company of angels, </a:t>
            </a:r>
            <a:endParaRPr lang="en-US" sz="2300" dirty="0">
              <a:solidFill>
                <a:schemeClr val="bg1"/>
              </a:solidFill>
            </a:endParaRPr>
          </a:p>
          <a:p>
            <a:pPr marL="800100" lvl="1" indent="-342900" algn="just">
              <a:buFont typeface="Arial" panose="020B0604020202020204" pitchFamily="34" charset="0"/>
              <a:buChar char="•"/>
            </a:pPr>
            <a:r>
              <a:rPr lang="en-US" sz="2300" b="1" dirty="0" smtClean="0">
                <a:solidFill>
                  <a:schemeClr val="bg1"/>
                </a:solidFill>
              </a:rPr>
              <a:t>23  </a:t>
            </a:r>
            <a:r>
              <a:rPr lang="en-US" sz="2300" b="1" dirty="0">
                <a:solidFill>
                  <a:schemeClr val="bg1"/>
                </a:solidFill>
              </a:rPr>
              <a:t>to the general assembly and </a:t>
            </a:r>
            <a:r>
              <a:rPr lang="en-US" sz="2300" b="1" dirty="0">
                <a:solidFill>
                  <a:srgbClr val="FFFF00"/>
                </a:solidFill>
              </a:rPr>
              <a:t>church</a:t>
            </a:r>
            <a:r>
              <a:rPr lang="en-US" sz="2300" b="1" dirty="0">
                <a:solidFill>
                  <a:schemeClr val="bg1"/>
                </a:solidFill>
              </a:rPr>
              <a:t> of the firstborn </a:t>
            </a:r>
            <a:r>
              <a:rPr lang="en-US" sz="2300" b="1" i="1" dirty="0">
                <a:solidFill>
                  <a:schemeClr val="bg1"/>
                </a:solidFill>
              </a:rPr>
              <a:t>who are</a:t>
            </a:r>
            <a:r>
              <a:rPr lang="en-US" sz="2300" b="1" dirty="0">
                <a:solidFill>
                  <a:schemeClr val="bg1"/>
                </a:solidFill>
              </a:rPr>
              <a:t> </a:t>
            </a:r>
            <a:r>
              <a:rPr lang="en-US" sz="2300" b="1" dirty="0">
                <a:solidFill>
                  <a:srgbClr val="FFFF00"/>
                </a:solidFill>
              </a:rPr>
              <a:t>registered in heaven</a:t>
            </a:r>
            <a:r>
              <a:rPr lang="en-US" sz="2300" b="1" dirty="0">
                <a:solidFill>
                  <a:schemeClr val="bg1"/>
                </a:solidFill>
              </a:rPr>
              <a:t>, to God the Judge of all, to the spirits of just men made </a:t>
            </a:r>
            <a:r>
              <a:rPr lang="en-US" sz="2300" b="1" dirty="0" smtClean="0">
                <a:solidFill>
                  <a:schemeClr val="bg1"/>
                </a:solidFill>
              </a:rPr>
              <a:t>perfect.	 Heb. 12:22-23 </a:t>
            </a:r>
            <a:endParaRPr lang="en-US" sz="2300" dirty="0">
              <a:solidFill>
                <a:schemeClr val="bg1"/>
              </a:solidFill>
            </a:endParaRPr>
          </a:p>
          <a:p>
            <a:pPr marL="457200" lvl="0" indent="-457200">
              <a:buFont typeface="Arial" panose="020B0604020202020204" pitchFamily="34" charset="0"/>
              <a:buChar char="•"/>
            </a:pPr>
            <a:r>
              <a:rPr lang="en-US" sz="2800" b="1" dirty="0">
                <a:solidFill>
                  <a:schemeClr val="bg1"/>
                </a:solidFill>
              </a:rPr>
              <a:t>Acts </a:t>
            </a:r>
            <a:r>
              <a:rPr lang="en-US" sz="2800" b="1" dirty="0" smtClean="0">
                <a:solidFill>
                  <a:schemeClr val="bg1"/>
                </a:solidFill>
              </a:rPr>
              <a:t>2—God adds names to the book</a:t>
            </a:r>
            <a:endParaRPr lang="en-US" sz="2300" b="1" dirty="0" smtClean="0">
              <a:solidFill>
                <a:schemeClr val="bg1"/>
              </a:solidFill>
            </a:endParaRPr>
          </a:p>
          <a:p>
            <a:pPr marL="914400" lvl="1" indent="-457200">
              <a:buFont typeface="Arial" panose="020B0604020202020204" pitchFamily="34" charset="0"/>
              <a:buChar char="•"/>
            </a:pPr>
            <a:r>
              <a:rPr lang="en-US" sz="2300" b="1" dirty="0" smtClean="0">
                <a:solidFill>
                  <a:schemeClr val="bg1"/>
                </a:solidFill>
              </a:rPr>
              <a:t>Those that were saved that day—Acts 2:41</a:t>
            </a:r>
          </a:p>
          <a:p>
            <a:pPr marL="914400" lvl="1" indent="-457200">
              <a:buFont typeface="Arial" panose="020B0604020202020204" pitchFamily="34" charset="0"/>
              <a:buChar char="•"/>
            </a:pPr>
            <a:r>
              <a:rPr lang="en-US" sz="2300" b="1" dirty="0" smtClean="0">
                <a:solidFill>
                  <a:schemeClr val="bg1"/>
                </a:solidFill>
              </a:rPr>
              <a:t>Those that were saved every day afterward—Acts 2:47</a:t>
            </a:r>
          </a:p>
          <a:p>
            <a:pPr marL="914400" lvl="1" indent="-457200">
              <a:buFont typeface="Arial" panose="020B0604020202020204" pitchFamily="34" charset="0"/>
              <a:buChar char="•"/>
            </a:pPr>
            <a:r>
              <a:rPr lang="en-US" sz="2300" b="1" dirty="0" smtClean="0">
                <a:solidFill>
                  <a:schemeClr val="bg1"/>
                </a:solidFill>
              </a:rPr>
              <a:t>Those who believed, repented and were baptized--2:36-38</a:t>
            </a:r>
          </a:p>
          <a:p>
            <a:pPr marL="457200" indent="-457200">
              <a:buFont typeface="Arial" panose="020B0604020202020204" pitchFamily="34" charset="0"/>
              <a:buChar char="•"/>
            </a:pPr>
            <a:r>
              <a:rPr lang="en-US" sz="2800" b="1" dirty="0" smtClean="0">
                <a:solidFill>
                  <a:schemeClr val="bg1"/>
                </a:solidFill>
              </a:rPr>
              <a:t>Has He added your name to the Book of Life?</a:t>
            </a:r>
            <a:endParaRPr lang="en-US" sz="2800" b="1" dirty="0" smtClean="0">
              <a:solidFill>
                <a:srgbClr val="FFFF00"/>
              </a:solidFill>
            </a:endParaRPr>
          </a:p>
          <a:p>
            <a:pPr marL="457200" indent="-457200">
              <a:buFont typeface="Arial" panose="020B0604020202020204" pitchFamily="34" charset="0"/>
              <a:buChar char="•"/>
            </a:pPr>
            <a:r>
              <a:rPr lang="en-US" sz="2800" b="1" dirty="0" smtClean="0">
                <a:solidFill>
                  <a:srgbClr val="FFFF00"/>
                </a:solidFill>
              </a:rPr>
              <a:t>Is your name written there today?</a:t>
            </a:r>
            <a:endParaRPr lang="en-US" sz="2000" b="1" dirty="0">
              <a:solidFill>
                <a:srgbClr val="FFFF00"/>
              </a:solidFill>
            </a:endParaRPr>
          </a:p>
        </p:txBody>
      </p:sp>
    </p:spTree>
    <p:extLst>
      <p:ext uri="{BB962C8B-B14F-4D97-AF65-F5344CB8AC3E}">
        <p14:creationId xmlns:p14="http://schemas.microsoft.com/office/powerpoint/2010/main" val="2625649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Give Him Your All Today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a:t>
            </a:r>
            <a:r>
              <a:rPr lang="en-US" sz="3600" b="1" dirty="0" smtClean="0"/>
              <a:t>Acts 8:36-37</a:t>
            </a:r>
            <a:endParaRPr lang="en-US" sz="3600" b="1" dirty="0"/>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1333653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4181</TotalTime>
  <Words>837</Words>
  <Application>Microsoft Office PowerPoint</Application>
  <PresentationFormat>On-screen Show (4:3)</PresentationFormat>
  <Paragraphs>61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Lucida Calligraphy</vt:lpstr>
      <vt:lpstr>Office Theme</vt:lpstr>
      <vt:lpstr>Is Your Name  Written There?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194</cp:revision>
  <cp:lastPrinted>2016-12-11T13:57:38Z</cp:lastPrinted>
  <dcterms:created xsi:type="dcterms:W3CDTF">2016-03-27T21:00:01Z</dcterms:created>
  <dcterms:modified xsi:type="dcterms:W3CDTF">2017-05-01T14:33:51Z</dcterms:modified>
</cp:coreProperties>
</file>