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87415" autoAdjust="0"/>
  </p:normalViewPr>
  <p:slideViewPr>
    <p:cSldViewPr snapToGrid="0">
      <p:cViewPr varScale="1">
        <p:scale>
          <a:sx n="100" d="100"/>
          <a:sy n="100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59D3D-990C-472F-9731-D93101CA2EA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207BF-ADF6-49CB-B52C-5FA87283B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4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Kids’ Books, Kids’ Tracts, Kids’ DVDs, Discovery Magazine &amp; Journal for Teens from ApologeticsPress.org</a:t>
            </a:r>
          </a:p>
          <a:p>
            <a:r>
              <a:rPr lang="en-US" dirty="0" smtClean="0"/>
              <a:t>“Free </a:t>
            </a:r>
            <a:r>
              <a:rPr lang="en-US" dirty="0" err="1" smtClean="0"/>
              <a:t>Printables</a:t>
            </a:r>
            <a:r>
              <a:rPr lang="en-US" dirty="0" smtClean="0"/>
              <a:t>” at http://alegacyoffaith.us/store/</a:t>
            </a:r>
          </a:p>
          <a:p>
            <a:r>
              <a:rPr lang="en-US" dirty="0" smtClean="0"/>
              <a:t>http://www.kaiopublications.org/products/</a:t>
            </a:r>
          </a:p>
          <a:p>
            <a:r>
              <a:rPr lang="en-US" dirty="0" smtClean="0"/>
              <a:t>http://www.littleacornkids.net/eStore/eStore/Devotional%20Books.html</a:t>
            </a:r>
          </a:p>
          <a:p>
            <a:r>
              <a:rPr lang="en-US" dirty="0" smtClean="0"/>
              <a:t>http://sainpublications.com/product/meditations-of-my-heart-all-four-volumes/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7BF-ADF6-49CB-B52C-5FA87283B6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7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8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4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1953491"/>
            <a:ext cx="8454044" cy="4705004"/>
          </a:xfrm>
        </p:spPr>
        <p:txBody>
          <a:bodyPr/>
          <a:lstStyle>
            <a:lvl1pPr marL="398463" indent="-398463">
              <a:buFont typeface="+mj-lt"/>
              <a:buAutoNum type="alphaUcPeriod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341313">
              <a:buFont typeface="+mj-lt"/>
              <a:buAutoNum type="arabicPeriod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089025" indent="-349250">
              <a:buFont typeface="+mj-lt"/>
              <a:buAutoNum type="alphaLcParenR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7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1953491"/>
            <a:ext cx="8454044" cy="4705004"/>
          </a:xfrm>
        </p:spPr>
        <p:txBody>
          <a:bodyPr/>
          <a:lstStyle>
            <a:lvl1pPr marL="398463" indent="-398463">
              <a:buFont typeface="+mj-lt"/>
              <a:buAutoNum type="alphaUcPeriod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341313">
              <a:buFont typeface="+mj-lt"/>
              <a:buAutoNum type="arabicPeriod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089025" indent="-349250">
              <a:buFont typeface="+mj-lt"/>
              <a:buAutoNum type="alphaLcParenR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8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1953491"/>
            <a:ext cx="8454044" cy="4705004"/>
          </a:xfrm>
        </p:spPr>
        <p:txBody>
          <a:bodyPr/>
          <a:lstStyle>
            <a:lvl1pPr marL="398463" indent="-398463">
              <a:buFont typeface="+mj-lt"/>
              <a:buAutoNum type="alphaUcPeriod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39775" indent="-341313">
              <a:buFont typeface="+mj-lt"/>
              <a:buAutoNum type="arabicPeriod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089025" indent="-349250">
              <a:buFont typeface="+mj-lt"/>
              <a:buAutoNum type="alphaLcParenR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1953491"/>
            <a:ext cx="8454044" cy="47050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5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3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8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476F-727B-4AC2-B87C-5AE3D86F46B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0CC42-FD0F-4A85-B7B2-DDECEC74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1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7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949" y="1953491"/>
            <a:ext cx="8480354" cy="47050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+mj-lt"/>
              <a:buAutoNum type="alphaUcPeriod" startAt="2"/>
            </a:pPr>
            <a:r>
              <a:rPr lang="en-US" sz="3000" dirty="0" smtClean="0"/>
              <a:t>Resources </a:t>
            </a:r>
            <a:r>
              <a:rPr lang="en-US" sz="3000" dirty="0"/>
              <a:t>&amp; </a:t>
            </a:r>
            <a:r>
              <a:rPr lang="en-US" sz="3000" dirty="0" smtClean="0"/>
              <a:t>Methods</a:t>
            </a:r>
            <a:endParaRPr lang="en-US" sz="3000" dirty="0"/>
          </a:p>
          <a:p>
            <a:pPr lvl="1">
              <a:buFont typeface="+mj-lt"/>
              <a:buAutoNum type="arabicPeriod" startAt="9"/>
            </a:pPr>
            <a:r>
              <a:rPr lang="en-US" dirty="0" smtClean="0"/>
              <a:t>TALK </a:t>
            </a:r>
            <a:r>
              <a:rPr lang="en-US" dirty="0"/>
              <a:t>IT!</a:t>
            </a:r>
          </a:p>
          <a:p>
            <a:pPr lvl="2"/>
            <a:r>
              <a:rPr lang="en-US" sz="2200" dirty="0" smtClean="0"/>
              <a:t>Be </a:t>
            </a:r>
            <a:r>
              <a:rPr lang="en-US" sz="2200" dirty="0"/>
              <a:t>their go-to Bible question </a:t>
            </a:r>
            <a:r>
              <a:rPr lang="en-US" sz="2200" dirty="0" smtClean="0"/>
              <a:t>answerer</a:t>
            </a:r>
            <a:endParaRPr lang="en-US" sz="2200" dirty="0"/>
          </a:p>
          <a:p>
            <a:pPr lvl="2"/>
            <a:r>
              <a:rPr lang="en-US" sz="2200" dirty="0" smtClean="0"/>
              <a:t>Talk </a:t>
            </a:r>
            <a:r>
              <a:rPr lang="en-US" sz="2200" dirty="0"/>
              <a:t>about their/your Bible </a:t>
            </a:r>
            <a:r>
              <a:rPr lang="en-US" sz="2200" dirty="0" smtClean="0"/>
              <a:t>classes – talk </a:t>
            </a:r>
            <a:r>
              <a:rPr lang="en-US" sz="2200" dirty="0"/>
              <a:t>about the </a:t>
            </a:r>
            <a:r>
              <a:rPr lang="en-US" sz="2200" dirty="0" smtClean="0"/>
              <a:t>sermons</a:t>
            </a:r>
            <a:endParaRPr lang="en-US" sz="2200" dirty="0"/>
          </a:p>
          <a:p>
            <a:pPr lvl="2"/>
            <a:r>
              <a:rPr lang="en-US" sz="2200" dirty="0" smtClean="0"/>
              <a:t>Use </a:t>
            </a:r>
            <a:r>
              <a:rPr lang="en-US" sz="2200" dirty="0"/>
              <a:t>the </a:t>
            </a:r>
            <a:r>
              <a:rPr lang="en-US" sz="2200" dirty="0" smtClean="0"/>
              <a:t>“Stepping into the Bible” Take-Home Sheets</a:t>
            </a:r>
            <a:endParaRPr lang="en-US" sz="2200" dirty="0"/>
          </a:p>
          <a:p>
            <a:pPr lvl="2"/>
            <a:r>
              <a:rPr lang="en-US" sz="2200" dirty="0" smtClean="0"/>
              <a:t>Teach </a:t>
            </a:r>
            <a:r>
              <a:rPr lang="en-US" sz="2200" dirty="0"/>
              <a:t>them how to defend their </a:t>
            </a:r>
            <a:r>
              <a:rPr lang="en-US" sz="2200" dirty="0" smtClean="0"/>
              <a:t>faith and answer error</a:t>
            </a:r>
            <a:endParaRPr lang="en-US" sz="2200" dirty="0"/>
          </a:p>
          <a:p>
            <a:pPr lvl="2"/>
            <a:r>
              <a:rPr lang="en-US" sz="2200" dirty="0" smtClean="0"/>
              <a:t>Have </a:t>
            </a:r>
            <a:r>
              <a:rPr lang="en-US" sz="2200" dirty="0"/>
              <a:t>a library of useful Bible resources in </a:t>
            </a:r>
            <a:r>
              <a:rPr lang="en-US" sz="2200"/>
              <a:t>your </a:t>
            </a:r>
            <a:r>
              <a:rPr lang="en-US" sz="2200" smtClean="0"/>
              <a:t>home</a:t>
            </a:r>
            <a:endParaRPr lang="en-US" sz="2200" dirty="0"/>
          </a:p>
          <a:p>
            <a:pPr lvl="2"/>
            <a:r>
              <a:rPr lang="en-US" sz="2200" dirty="0" smtClean="0"/>
              <a:t>Be </a:t>
            </a:r>
            <a:r>
              <a:rPr lang="en-US" sz="2200" dirty="0"/>
              <a:t>familiar with useful online </a:t>
            </a:r>
            <a:r>
              <a:rPr lang="en-US" sz="2200" dirty="0" smtClean="0"/>
              <a:t>resources</a:t>
            </a:r>
            <a:endParaRPr lang="en-US" sz="2200" dirty="0"/>
          </a:p>
          <a:p>
            <a:pPr lvl="1" indent="-455613">
              <a:buAutoNum type="arabicPeriod" startAt="9"/>
            </a:pPr>
            <a:r>
              <a:rPr lang="en-US" dirty="0" smtClean="0"/>
              <a:t>LIVE </a:t>
            </a:r>
            <a:r>
              <a:rPr lang="en-US" dirty="0"/>
              <a:t>IT out in front of them!</a:t>
            </a:r>
          </a:p>
          <a:p>
            <a:pPr lvl="2"/>
            <a:r>
              <a:rPr lang="en-US" sz="2200" dirty="0" smtClean="0"/>
              <a:t>If </a:t>
            </a:r>
            <a:r>
              <a:rPr lang="en-US" sz="2200" dirty="0"/>
              <a:t>your walk doesn’t match your talk, your children will </a:t>
            </a:r>
            <a:r>
              <a:rPr lang="en-US" sz="2200" dirty="0" smtClean="0"/>
              <a:t>balk!</a:t>
            </a:r>
            <a:endParaRPr lang="en-US" sz="2200" dirty="0"/>
          </a:p>
          <a:p>
            <a:pPr lvl="2"/>
            <a:r>
              <a:rPr lang="en-US" sz="2200" dirty="0" smtClean="0"/>
              <a:t>Let </a:t>
            </a:r>
            <a:r>
              <a:rPr lang="en-US" sz="2200" dirty="0"/>
              <a:t>them </a:t>
            </a:r>
            <a:r>
              <a:rPr lang="en-US" sz="2200" dirty="0" smtClean="0"/>
              <a:t>see you </a:t>
            </a:r>
            <a:r>
              <a:rPr lang="en-US" sz="2200" dirty="0"/>
              <a:t>praying and trusting in </a:t>
            </a:r>
            <a:r>
              <a:rPr lang="en-US" sz="2200" dirty="0" smtClean="0"/>
              <a:t>God</a:t>
            </a:r>
            <a:endParaRPr lang="en-US" sz="2200" dirty="0"/>
          </a:p>
          <a:p>
            <a:pPr lvl="2"/>
            <a:r>
              <a:rPr lang="en-US" sz="2200" dirty="0"/>
              <a:t>Let them see </a:t>
            </a:r>
            <a:r>
              <a:rPr lang="en-US" sz="2200" dirty="0" smtClean="0"/>
              <a:t>you </a:t>
            </a:r>
            <a:r>
              <a:rPr lang="en-US" sz="2200" dirty="0"/>
              <a:t>studying the Bible </a:t>
            </a:r>
            <a:r>
              <a:rPr lang="en-US" sz="2200" dirty="0" smtClean="0"/>
              <a:t>&amp; reading </a:t>
            </a:r>
            <a:r>
              <a:rPr lang="en-US" sz="2200" dirty="0"/>
              <a:t>Bible study </a:t>
            </a:r>
            <a:r>
              <a:rPr lang="en-US" sz="2200" dirty="0" smtClean="0"/>
              <a:t>materials</a:t>
            </a:r>
            <a:endParaRPr lang="en-US" sz="2200" dirty="0"/>
          </a:p>
          <a:p>
            <a:pPr lvl="2"/>
            <a:r>
              <a:rPr lang="en-US" sz="2200" dirty="0"/>
              <a:t>Let them see </a:t>
            </a:r>
            <a:r>
              <a:rPr lang="en-US" sz="2200" dirty="0" smtClean="0"/>
              <a:t>you </a:t>
            </a:r>
            <a:r>
              <a:rPr lang="en-US" sz="2200" dirty="0"/>
              <a:t>talking with others about Jesus and the </a:t>
            </a:r>
            <a:r>
              <a:rPr lang="en-US" sz="2200" dirty="0" smtClean="0"/>
              <a:t>Bible</a:t>
            </a:r>
            <a:endParaRPr lang="en-US" sz="2200" dirty="0"/>
          </a:p>
          <a:p>
            <a:pPr lvl="2"/>
            <a:r>
              <a:rPr lang="en-US" sz="2200" dirty="0"/>
              <a:t>Let them see </a:t>
            </a:r>
            <a:r>
              <a:rPr lang="en-US" sz="2200" dirty="0" smtClean="0"/>
              <a:t>you </a:t>
            </a:r>
            <a:r>
              <a:rPr lang="en-US" sz="2200" dirty="0"/>
              <a:t>truly putting the church </a:t>
            </a:r>
            <a:r>
              <a:rPr lang="en-US" sz="2200" dirty="0" smtClean="0"/>
              <a:t>first </a:t>
            </a:r>
            <a:r>
              <a:rPr lang="en-US" sz="2200" dirty="0"/>
              <a:t>in your </a:t>
            </a:r>
            <a:r>
              <a:rPr lang="en-US" sz="2200" dirty="0" smtClean="0"/>
              <a:t>life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6442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1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8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5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9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15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15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949" y="1953491"/>
            <a:ext cx="7938816" cy="4705004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 startAt="3"/>
            </a:pPr>
            <a:r>
              <a:rPr lang="en-US" dirty="0" smtClean="0"/>
              <a:t>Rewards </a:t>
            </a:r>
            <a:r>
              <a:rPr lang="en-US" dirty="0"/>
              <a:t>&amp; Motivation</a:t>
            </a:r>
          </a:p>
          <a:p>
            <a:pPr lvl="1"/>
            <a:r>
              <a:rPr lang="en-US" dirty="0" smtClean="0"/>
              <a:t>For You</a:t>
            </a:r>
            <a:r>
              <a:rPr lang="en-US" dirty="0"/>
              <a:t> – </a:t>
            </a:r>
            <a:r>
              <a:rPr lang="en-US" dirty="0" smtClean="0"/>
              <a:t>3 </a:t>
            </a:r>
            <a:r>
              <a:rPr lang="en-US" dirty="0"/>
              <a:t>John 4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Your </a:t>
            </a:r>
            <a:r>
              <a:rPr lang="en-US" dirty="0" smtClean="0"/>
              <a:t>Children</a:t>
            </a:r>
            <a:r>
              <a:rPr lang="en-US" dirty="0"/>
              <a:t> </a:t>
            </a:r>
            <a:r>
              <a:rPr lang="en-US" dirty="0" smtClean="0"/>
              <a:t>– Prov</a:t>
            </a:r>
            <a:r>
              <a:rPr lang="en-US" dirty="0"/>
              <a:t>. </a:t>
            </a:r>
            <a:r>
              <a:rPr lang="en-US" dirty="0" smtClean="0"/>
              <a:t>22:6b; 2 </a:t>
            </a:r>
            <a:r>
              <a:rPr lang="en-US" dirty="0"/>
              <a:t>Tim. </a:t>
            </a:r>
            <a:r>
              <a:rPr lang="en-US" dirty="0" smtClean="0"/>
              <a:t>2:2b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Jesus – 1 Pet. 4:11</a:t>
            </a:r>
          </a:p>
        </p:txBody>
      </p:sp>
    </p:spTree>
    <p:extLst>
      <p:ext uri="{BB962C8B-B14F-4D97-AF65-F5344CB8AC3E}">
        <p14:creationId xmlns:p14="http://schemas.microsoft.com/office/powerpoint/2010/main" val="173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2024109"/>
            <a:ext cx="8454044" cy="4634386"/>
          </a:xfrm>
        </p:spPr>
        <p:txBody>
          <a:bodyPr/>
          <a:lstStyle/>
          <a:p>
            <a:r>
              <a:rPr lang="en-US" dirty="0" smtClean="0"/>
              <a:t>Believe Jesus is God’s Son – Acts 16:31</a:t>
            </a:r>
          </a:p>
          <a:p>
            <a:r>
              <a:rPr lang="en-US" dirty="0" smtClean="0"/>
              <a:t>Repent of your sins and turn to God – Acts 3:19</a:t>
            </a:r>
          </a:p>
          <a:p>
            <a:r>
              <a:rPr lang="en-US" dirty="0" smtClean="0"/>
              <a:t>Confess your faith in Jesus – Romans 10:9-10</a:t>
            </a:r>
          </a:p>
          <a:p>
            <a:r>
              <a:rPr lang="en-US" dirty="0" smtClean="0"/>
              <a:t>Be immersed into Christ – Acts 2:38</a:t>
            </a:r>
          </a:p>
          <a:p>
            <a:pPr lvl="1"/>
            <a:r>
              <a:rPr lang="en-US" dirty="0" smtClean="0"/>
              <a:t>God will forgive all of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Faithfully obey His will unto death – Revelation 2:10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Responsibility </a:t>
            </a:r>
            <a:r>
              <a:rPr lang="en-US" dirty="0"/>
              <a:t>&amp; Mandate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teach – </a:t>
            </a:r>
            <a:r>
              <a:rPr lang="en-US" dirty="0" smtClean="0"/>
              <a:t>Matt</a:t>
            </a:r>
            <a:r>
              <a:rPr lang="en-US" dirty="0"/>
              <a:t>. </a:t>
            </a:r>
            <a:r>
              <a:rPr lang="en-US" dirty="0" smtClean="0"/>
              <a:t>28:19-20; </a:t>
            </a:r>
            <a:r>
              <a:rPr lang="en-US" dirty="0"/>
              <a:t>Col. 1:28 + Acts 4:20; 5:42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a sin not to teach – Jas. 4:17 + Ezek. 3:11, 17-21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goal is to </a:t>
            </a:r>
            <a:r>
              <a:rPr lang="en-US" u="sng" dirty="0"/>
              <a:t>save souls</a:t>
            </a:r>
            <a:r>
              <a:rPr lang="en-US" dirty="0"/>
              <a:t> </a:t>
            </a:r>
            <a:r>
              <a:rPr lang="en-US" dirty="0" smtClean="0"/>
              <a:t>by teaching the </a:t>
            </a:r>
            <a:r>
              <a:rPr lang="en-US" dirty="0"/>
              <a:t>pure gospel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Rom</a:t>
            </a:r>
            <a:r>
              <a:rPr lang="en-US" dirty="0"/>
              <a:t>. 1:14-16</a:t>
            </a:r>
          </a:p>
          <a:p>
            <a:pPr lvl="1"/>
            <a:r>
              <a:rPr lang="en-US" dirty="0" smtClean="0"/>
              <a:t>Who </a:t>
            </a:r>
            <a:r>
              <a:rPr lang="en-US" dirty="0"/>
              <a:t>do you know that is lost?  List names.  Pray.  </a:t>
            </a:r>
            <a:r>
              <a:rPr lang="en-US" dirty="0" smtClean="0"/>
              <a:t>Go.</a:t>
            </a:r>
            <a:endParaRPr lang="en-US" dirty="0"/>
          </a:p>
          <a:p>
            <a:pPr lvl="1"/>
            <a:r>
              <a:rPr lang="en-US" i="1" dirty="0" smtClean="0"/>
              <a:t>Someone </a:t>
            </a:r>
            <a:r>
              <a:rPr lang="en-US" i="1" dirty="0"/>
              <a:t>is going to teach them something!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We </a:t>
            </a:r>
            <a:r>
              <a:rPr lang="en-US" i="1" u="sng" dirty="0"/>
              <a:t>must</a:t>
            </a:r>
            <a:r>
              <a:rPr lang="en-US" i="1" dirty="0"/>
              <a:t> teach them the truth</a:t>
            </a:r>
            <a:r>
              <a:rPr lang="en-US" i="1" dirty="0" smtClean="0"/>
              <a:t>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979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2"/>
            </a:pPr>
            <a:r>
              <a:rPr lang="en-US" dirty="0" smtClean="0"/>
              <a:t>Resources </a:t>
            </a:r>
            <a:r>
              <a:rPr lang="en-US" dirty="0"/>
              <a:t>&amp; </a:t>
            </a:r>
            <a:r>
              <a:rPr lang="en-US" dirty="0" smtClean="0"/>
              <a:t>Methods</a:t>
            </a:r>
            <a:endParaRPr lang="en-US" dirty="0"/>
          </a:p>
          <a:p>
            <a:pPr lvl="1"/>
            <a:r>
              <a:rPr lang="en-US" u="sng" dirty="0" smtClean="0"/>
              <a:t>Wide</a:t>
            </a:r>
            <a:r>
              <a:rPr lang="en-US" dirty="0" smtClean="0"/>
              <a:t> </a:t>
            </a:r>
            <a:r>
              <a:rPr lang="en-US" dirty="0"/>
              <a:t>Approach </a:t>
            </a:r>
          </a:p>
          <a:p>
            <a:pPr lvl="2"/>
            <a:r>
              <a:rPr lang="en-US" sz="2200" dirty="0" smtClean="0"/>
              <a:t>Write a post once a week or share an article on your timeline</a:t>
            </a:r>
          </a:p>
          <a:p>
            <a:pPr lvl="2"/>
            <a:r>
              <a:rPr lang="en-US" sz="2200" dirty="0" smtClean="0"/>
              <a:t>From PBL website, Searching for Truth, HouseToHouse.com, ApologeticsPress.org, ChristianCourier.com</a:t>
            </a:r>
          </a:p>
          <a:p>
            <a:pPr lvl="1"/>
            <a:r>
              <a:rPr lang="en-US" u="sng" dirty="0" smtClean="0"/>
              <a:t>Narrow</a:t>
            </a:r>
            <a:r>
              <a:rPr lang="en-US" dirty="0" smtClean="0"/>
              <a:t> </a:t>
            </a:r>
            <a:r>
              <a:rPr lang="en-US" dirty="0"/>
              <a:t>Approach</a:t>
            </a:r>
          </a:p>
          <a:p>
            <a:pPr lvl="2"/>
            <a:r>
              <a:rPr lang="en-US" sz="2200" dirty="0" smtClean="0"/>
              <a:t>Church Card</a:t>
            </a:r>
            <a:r>
              <a:rPr lang="en-US" sz="2200" dirty="0"/>
              <a:t>, What to Expect, Tract, Searching for Truth DVD</a:t>
            </a:r>
          </a:p>
          <a:p>
            <a:pPr lvl="2"/>
            <a:r>
              <a:rPr lang="en-US" sz="2200" dirty="0" smtClean="0"/>
              <a:t>Email </a:t>
            </a:r>
            <a:r>
              <a:rPr lang="en-US" sz="2200" dirty="0"/>
              <a:t>directly with article</a:t>
            </a:r>
          </a:p>
          <a:p>
            <a:pPr lvl="1"/>
            <a:r>
              <a:rPr lang="en-US" u="sng" dirty="0" smtClean="0"/>
              <a:t>Direct</a:t>
            </a:r>
            <a:r>
              <a:rPr lang="en-US" dirty="0" smtClean="0"/>
              <a:t> </a:t>
            </a:r>
            <a:r>
              <a:rPr lang="en-US" dirty="0"/>
              <a:t>Approach</a:t>
            </a:r>
          </a:p>
          <a:p>
            <a:pPr lvl="2"/>
            <a:r>
              <a:rPr lang="en-US" sz="2200" dirty="0" smtClean="0"/>
              <a:t>Ask </a:t>
            </a:r>
            <a:r>
              <a:rPr lang="en-US" sz="2200" dirty="0"/>
              <a:t>to study</a:t>
            </a:r>
          </a:p>
          <a:p>
            <a:pPr lvl="2"/>
            <a:r>
              <a:rPr lang="en-US" sz="2200" dirty="0" smtClean="0"/>
              <a:t>Use </a:t>
            </a:r>
            <a:r>
              <a:rPr lang="en-US" sz="2200" dirty="0"/>
              <a:t>Searching for Truth DVD, 3-part Back to the Bible series</a:t>
            </a:r>
          </a:p>
        </p:txBody>
      </p:sp>
    </p:spTree>
    <p:extLst>
      <p:ext uri="{BB962C8B-B14F-4D97-AF65-F5344CB8AC3E}">
        <p14:creationId xmlns:p14="http://schemas.microsoft.com/office/powerpoint/2010/main" val="1588229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5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3"/>
            </a:pPr>
            <a:r>
              <a:rPr lang="en-US" dirty="0" smtClean="0"/>
              <a:t>Rewards </a:t>
            </a:r>
            <a:r>
              <a:rPr lang="en-US" dirty="0"/>
              <a:t>&amp; Motivation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You – Matt. 7:21; Luke 15:4-7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Lost – Acts 8:39; 16:34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Jesus – 1 Pet. 4:11</a:t>
            </a:r>
          </a:p>
        </p:txBody>
      </p:sp>
    </p:spTree>
    <p:extLst>
      <p:ext uri="{BB962C8B-B14F-4D97-AF65-F5344CB8AC3E}">
        <p14:creationId xmlns:p14="http://schemas.microsoft.com/office/powerpoint/2010/main" val="9468826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948" y="1953491"/>
            <a:ext cx="8560253" cy="4705004"/>
          </a:xfrm>
        </p:spPr>
        <p:txBody>
          <a:bodyPr>
            <a:normAutofit/>
          </a:bodyPr>
          <a:lstStyle/>
          <a:p>
            <a:r>
              <a:rPr lang="en-US" dirty="0" smtClean="0"/>
              <a:t>Responsibility </a:t>
            </a:r>
            <a:r>
              <a:rPr lang="en-US" dirty="0"/>
              <a:t>&amp; Mandate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teach the </a:t>
            </a:r>
            <a:r>
              <a:rPr lang="en-US" dirty="0" smtClean="0"/>
              <a:t>children–Tit</a:t>
            </a:r>
            <a:r>
              <a:rPr lang="en-US" dirty="0"/>
              <a:t>. 2:1-8; 2 Tim. 2:2 + </a:t>
            </a:r>
            <a:r>
              <a:rPr lang="en-US" dirty="0" smtClean="0"/>
              <a:t>Ac. </a:t>
            </a:r>
            <a:r>
              <a:rPr lang="en-US" dirty="0"/>
              <a:t>11:26</a:t>
            </a:r>
          </a:p>
          <a:p>
            <a:pPr lvl="1"/>
            <a:r>
              <a:rPr lang="en-US" dirty="0" smtClean="0"/>
              <a:t>“For </a:t>
            </a:r>
            <a:r>
              <a:rPr lang="en-US" dirty="0"/>
              <a:t>everyone to whom much is </a:t>
            </a:r>
            <a:r>
              <a:rPr lang="en-US" u="sng" dirty="0"/>
              <a:t>given</a:t>
            </a:r>
            <a:r>
              <a:rPr lang="en-US" dirty="0"/>
              <a:t>, from him much will be </a:t>
            </a:r>
            <a:r>
              <a:rPr lang="en-US" u="sng" dirty="0"/>
              <a:t>required</a:t>
            </a:r>
            <a:r>
              <a:rPr lang="en-US" dirty="0"/>
              <a:t>” – Luke 12:48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excuses can you use to get out of teaching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i="1" dirty="0" smtClean="0"/>
              <a:t>Someone </a:t>
            </a:r>
            <a:r>
              <a:rPr lang="en-US" i="1" dirty="0"/>
              <a:t>is going to teach them something!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We </a:t>
            </a:r>
            <a:r>
              <a:rPr lang="en-US" i="1" u="sng" dirty="0"/>
              <a:t>must</a:t>
            </a:r>
            <a:r>
              <a:rPr lang="en-US" i="1" dirty="0"/>
              <a:t> teach them the truth!</a:t>
            </a:r>
          </a:p>
        </p:txBody>
      </p:sp>
    </p:spTree>
    <p:extLst>
      <p:ext uri="{BB962C8B-B14F-4D97-AF65-F5344CB8AC3E}">
        <p14:creationId xmlns:p14="http://schemas.microsoft.com/office/powerpoint/2010/main" val="17170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2"/>
            </a:pPr>
            <a:r>
              <a:rPr lang="en-US" dirty="0" smtClean="0"/>
              <a:t>Resources </a:t>
            </a:r>
            <a:r>
              <a:rPr lang="en-US" dirty="0"/>
              <a:t>&amp; </a:t>
            </a:r>
            <a:r>
              <a:rPr lang="en-US" dirty="0" smtClean="0"/>
              <a:t>Methods</a:t>
            </a:r>
            <a:endParaRPr lang="en-US" dirty="0"/>
          </a:p>
          <a:p>
            <a:pPr lvl="1"/>
            <a:r>
              <a:rPr lang="en-US" dirty="0" smtClean="0"/>
              <a:t>Ladies</a:t>
            </a:r>
            <a:endParaRPr lang="en-US" dirty="0"/>
          </a:p>
          <a:p>
            <a:pPr lvl="2"/>
            <a:r>
              <a:rPr lang="en-US" dirty="0" smtClean="0"/>
              <a:t>Teach </a:t>
            </a:r>
            <a:r>
              <a:rPr lang="en-US" dirty="0"/>
              <a:t>Cradle Roll or Toddlers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ym typeface="Wingdings 3" panose="05040102010807070707" pitchFamily="18" charset="2"/>
              </a:rPr>
              <a:t> </a:t>
            </a:r>
            <a:r>
              <a:rPr lang="en-US" dirty="0" smtClean="0"/>
              <a:t>Talk </a:t>
            </a:r>
            <a:r>
              <a:rPr lang="en-US" dirty="0"/>
              <a:t>to Kevin Weeks, Judy </a:t>
            </a:r>
            <a:r>
              <a:rPr lang="en-US" dirty="0" err="1"/>
              <a:t>Lerro</a:t>
            </a:r>
            <a:r>
              <a:rPr lang="en-US" dirty="0"/>
              <a:t>, Dan Fuller or any elder</a:t>
            </a:r>
          </a:p>
          <a:p>
            <a:pPr lvl="2"/>
            <a:r>
              <a:rPr lang="en-US" dirty="0" smtClean="0"/>
              <a:t>Teach </a:t>
            </a:r>
            <a:r>
              <a:rPr lang="en-US" dirty="0"/>
              <a:t>Ages 3 &amp; 4, K &amp; Grade 1, Grades 2 &amp;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sz="1600" dirty="0">
                <a:sym typeface="Wingdings 3" panose="05040102010807070707" pitchFamily="18" charset="2"/>
              </a:rPr>
              <a:t> </a:t>
            </a:r>
            <a:r>
              <a:rPr lang="en-US" dirty="0" smtClean="0"/>
              <a:t>Talk </a:t>
            </a:r>
            <a:r>
              <a:rPr lang="en-US" dirty="0"/>
              <a:t>to Jeff Goodale, Judy </a:t>
            </a:r>
            <a:r>
              <a:rPr lang="en-US" dirty="0" err="1"/>
              <a:t>Lerro</a:t>
            </a:r>
            <a:r>
              <a:rPr lang="en-US" dirty="0"/>
              <a:t>, Dan Fuller or any elder</a:t>
            </a:r>
          </a:p>
          <a:p>
            <a:pPr lvl="1"/>
            <a:r>
              <a:rPr lang="en-US" dirty="0" smtClean="0"/>
              <a:t>Men </a:t>
            </a:r>
            <a:endParaRPr lang="en-US" dirty="0"/>
          </a:p>
          <a:p>
            <a:pPr lvl="2"/>
            <a:r>
              <a:rPr lang="en-US" dirty="0" smtClean="0"/>
              <a:t>Teach </a:t>
            </a:r>
            <a:r>
              <a:rPr lang="en-US" dirty="0"/>
              <a:t>Grades 4 &amp; </a:t>
            </a:r>
            <a:r>
              <a:rPr lang="en-US" dirty="0" smtClean="0"/>
              <a:t>5</a:t>
            </a:r>
            <a:br>
              <a:rPr lang="en-US" dirty="0" smtClean="0"/>
            </a:br>
            <a:r>
              <a:rPr lang="en-US" sz="1600" dirty="0">
                <a:sym typeface="Wingdings 3" panose="05040102010807070707" pitchFamily="18" charset="2"/>
              </a:rPr>
              <a:t> </a:t>
            </a:r>
            <a:r>
              <a:rPr lang="en-US" dirty="0" smtClean="0"/>
              <a:t>Talk </a:t>
            </a:r>
            <a:r>
              <a:rPr lang="en-US" dirty="0"/>
              <a:t>to Jeff Goodale, Dan Fuller or any elder</a:t>
            </a:r>
          </a:p>
          <a:p>
            <a:pPr lvl="2"/>
            <a:r>
              <a:rPr lang="en-US" dirty="0" smtClean="0"/>
              <a:t>Teach </a:t>
            </a:r>
            <a:r>
              <a:rPr lang="en-US" dirty="0"/>
              <a:t>Grades </a:t>
            </a:r>
            <a:r>
              <a:rPr lang="en-US" dirty="0" smtClean="0"/>
              <a:t>6-8</a:t>
            </a:r>
            <a:br>
              <a:rPr lang="en-US" dirty="0" smtClean="0"/>
            </a:br>
            <a:r>
              <a:rPr lang="en-US" sz="1600" dirty="0">
                <a:sym typeface="Wingdings 3" panose="05040102010807070707" pitchFamily="18" charset="2"/>
              </a:rPr>
              <a:t> </a:t>
            </a:r>
            <a:r>
              <a:rPr lang="en-US" dirty="0" smtClean="0"/>
              <a:t>Talk </a:t>
            </a:r>
            <a:r>
              <a:rPr lang="en-US" dirty="0"/>
              <a:t>to Josh Blackmer, Dan Fuller or any elder</a:t>
            </a:r>
          </a:p>
          <a:p>
            <a:pPr lvl="2"/>
            <a:r>
              <a:rPr lang="en-US" dirty="0" smtClean="0"/>
              <a:t>Teach </a:t>
            </a:r>
            <a:r>
              <a:rPr lang="en-US" dirty="0"/>
              <a:t>Grades </a:t>
            </a:r>
            <a:r>
              <a:rPr lang="en-US" dirty="0" smtClean="0"/>
              <a:t>9-12</a:t>
            </a:r>
            <a:br>
              <a:rPr lang="en-US" dirty="0" smtClean="0"/>
            </a:br>
            <a:r>
              <a:rPr lang="en-US" sz="1600" dirty="0">
                <a:sym typeface="Wingdings 3" panose="05040102010807070707" pitchFamily="18" charset="2"/>
              </a:rPr>
              <a:t> </a:t>
            </a:r>
            <a:r>
              <a:rPr lang="en-US" dirty="0" smtClean="0"/>
              <a:t>Talk </a:t>
            </a:r>
            <a:r>
              <a:rPr lang="en-US" dirty="0"/>
              <a:t>to Josh Blackmer, Dan Fuller or any elder</a:t>
            </a:r>
          </a:p>
        </p:txBody>
      </p:sp>
    </p:spTree>
    <p:extLst>
      <p:ext uri="{BB962C8B-B14F-4D97-AF65-F5344CB8AC3E}">
        <p14:creationId xmlns:p14="http://schemas.microsoft.com/office/powerpoint/2010/main" val="3223432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948" y="1953491"/>
            <a:ext cx="8560253" cy="4705004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 startAt="3"/>
            </a:pPr>
            <a:r>
              <a:rPr lang="en-US" dirty="0" smtClean="0"/>
              <a:t>Rewards </a:t>
            </a:r>
            <a:r>
              <a:rPr lang="en-US" dirty="0"/>
              <a:t>&amp; Motivation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You – Matt. 18:6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Church &amp; the Children – Eph. 4:12-16; 1 Tim. 4:16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Jesus – 1 Pet. 4:11</a:t>
            </a:r>
          </a:p>
        </p:txBody>
      </p:sp>
    </p:spTree>
    <p:extLst>
      <p:ext uri="{BB962C8B-B14F-4D97-AF65-F5344CB8AC3E}">
        <p14:creationId xmlns:p14="http://schemas.microsoft.com/office/powerpoint/2010/main" val="4009989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949" y="1953491"/>
            <a:ext cx="7938816" cy="4705004"/>
          </a:xfrm>
        </p:spPr>
        <p:txBody>
          <a:bodyPr>
            <a:normAutofit/>
          </a:bodyPr>
          <a:lstStyle/>
          <a:p>
            <a:r>
              <a:rPr lang="en-US" dirty="0" smtClean="0"/>
              <a:t>Responsibility </a:t>
            </a:r>
            <a:r>
              <a:rPr lang="en-US" dirty="0"/>
              <a:t>&amp; Mandate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teach OUR children – Deut. 6:7-9; Prov. 22:6; Eph. 6:4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responsibility for each child </a:t>
            </a:r>
            <a:r>
              <a:rPr lang="en-US" dirty="0" smtClean="0"/>
              <a:t>belongs to his/her parents – </a:t>
            </a:r>
            <a:r>
              <a:rPr lang="en-US" dirty="0"/>
              <a:t>Psa. 127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nothing more important to teach our children than </a:t>
            </a:r>
            <a:r>
              <a:rPr lang="en-US" dirty="0" smtClean="0"/>
              <a:t>about God</a:t>
            </a:r>
            <a:r>
              <a:rPr lang="en-US" dirty="0"/>
              <a:t>, Jesus, the Bible, salvation, the church, truth, righteous living, heaven, etc.</a:t>
            </a:r>
          </a:p>
          <a:p>
            <a:pPr lvl="1"/>
            <a:r>
              <a:rPr lang="en-US" i="1" dirty="0" smtClean="0"/>
              <a:t>Someone </a:t>
            </a:r>
            <a:r>
              <a:rPr lang="en-US" i="1" dirty="0"/>
              <a:t>is going to teach them something!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We </a:t>
            </a:r>
            <a:r>
              <a:rPr lang="en-US" i="1" u="sng" dirty="0"/>
              <a:t>must</a:t>
            </a:r>
            <a:r>
              <a:rPr lang="en-US" i="1" dirty="0"/>
              <a:t> teach them the truth!</a:t>
            </a:r>
          </a:p>
        </p:txBody>
      </p:sp>
    </p:spTree>
    <p:extLst>
      <p:ext uri="{BB962C8B-B14F-4D97-AF65-F5344CB8AC3E}">
        <p14:creationId xmlns:p14="http://schemas.microsoft.com/office/powerpoint/2010/main" val="37050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949" y="1953491"/>
            <a:ext cx="8480354" cy="4705004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 startAt="2"/>
            </a:pPr>
            <a:r>
              <a:rPr lang="en-US" dirty="0" smtClean="0"/>
              <a:t>Resources </a:t>
            </a:r>
            <a:r>
              <a:rPr lang="en-US" dirty="0"/>
              <a:t>&amp; </a:t>
            </a:r>
            <a:r>
              <a:rPr lang="en-US" dirty="0" smtClean="0"/>
              <a:t>Methods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</a:t>
            </a:r>
          </a:p>
          <a:p>
            <a:pPr lvl="1"/>
            <a:r>
              <a:rPr lang="en-US" i="1" dirty="0" err="1" smtClean="0"/>
              <a:t>Hurlbut’s</a:t>
            </a:r>
            <a:r>
              <a:rPr lang="en-US" i="1" dirty="0" smtClean="0"/>
              <a:t> </a:t>
            </a:r>
            <a:r>
              <a:rPr lang="en-US" i="1" dirty="0"/>
              <a:t>Story of the Bible </a:t>
            </a:r>
            <a:r>
              <a:rPr lang="en-US" dirty="0"/>
              <a:t>or </a:t>
            </a:r>
            <a:r>
              <a:rPr lang="en-US" dirty="0" smtClean="0"/>
              <a:t>another “Bible </a:t>
            </a:r>
            <a:r>
              <a:rPr lang="en-US" dirty="0"/>
              <a:t>Story Book”</a:t>
            </a:r>
          </a:p>
          <a:p>
            <a:pPr lvl="1"/>
            <a:r>
              <a:rPr lang="en-US" dirty="0" smtClean="0"/>
              <a:t>Books and Magazines from </a:t>
            </a:r>
            <a:r>
              <a:rPr lang="en-US" dirty="0"/>
              <a:t>ApologeticsPress.org</a:t>
            </a:r>
          </a:p>
          <a:p>
            <a:pPr lvl="1"/>
            <a:r>
              <a:rPr lang="en-US" dirty="0" smtClean="0"/>
              <a:t>alegacyoffaith.us</a:t>
            </a:r>
            <a:endParaRPr lang="en-US" dirty="0"/>
          </a:p>
          <a:p>
            <a:pPr lvl="1"/>
            <a:r>
              <a:rPr lang="en-US" dirty="0" smtClean="0"/>
              <a:t>kaiopublications.org</a:t>
            </a:r>
            <a:endParaRPr lang="en-US" dirty="0"/>
          </a:p>
          <a:p>
            <a:pPr lvl="1"/>
            <a:r>
              <a:rPr lang="en-US" dirty="0" smtClean="0"/>
              <a:t>littleacornkids.net</a:t>
            </a:r>
          </a:p>
          <a:p>
            <a:pPr lvl="1"/>
            <a:r>
              <a:rPr lang="en-US" dirty="0" smtClean="0"/>
              <a:t>sainpublications.com</a:t>
            </a:r>
            <a:endParaRPr lang="en-US" dirty="0"/>
          </a:p>
          <a:p>
            <a:pPr lvl="1"/>
            <a:r>
              <a:rPr lang="en-US" dirty="0" smtClean="0"/>
              <a:t>“Studying </a:t>
            </a:r>
            <a:r>
              <a:rPr lang="en-US" dirty="0"/>
              <a:t>Through the </a:t>
            </a:r>
            <a:r>
              <a:rPr lang="en-US" dirty="0" smtClean="0"/>
              <a:t>Bible” </a:t>
            </a:r>
            <a:r>
              <a:rPr lang="en-US" dirty="0" smtClean="0"/>
              <a:t>worksheets in the lobby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280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5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3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15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613</Words>
  <Application>Microsoft Office PowerPoint</Application>
  <PresentationFormat>On-screen Show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2017-04-22T21:16:52Z</dcterms:created>
  <dcterms:modified xsi:type="dcterms:W3CDTF">2017-04-23T11:59:19Z</dcterms:modified>
</cp:coreProperties>
</file>