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6"/>
  </p:handoutMasterIdLst>
  <p:sldIdLst>
    <p:sldId id="256" r:id="rId2"/>
    <p:sldId id="423" r:id="rId3"/>
    <p:sldId id="764" r:id="rId4"/>
    <p:sldId id="737" r:id="rId5"/>
    <p:sldId id="726" r:id="rId6"/>
    <p:sldId id="732" r:id="rId7"/>
    <p:sldId id="742" r:id="rId8"/>
    <p:sldId id="745" r:id="rId9"/>
    <p:sldId id="743" r:id="rId10"/>
    <p:sldId id="746" r:id="rId11"/>
    <p:sldId id="744" r:id="rId12"/>
    <p:sldId id="728" r:id="rId13"/>
    <p:sldId id="736" r:id="rId14"/>
    <p:sldId id="750" r:id="rId15"/>
    <p:sldId id="729" r:id="rId16"/>
    <p:sldId id="735" r:id="rId17"/>
    <p:sldId id="755" r:id="rId18"/>
    <p:sldId id="730" r:id="rId19"/>
    <p:sldId id="734" r:id="rId20"/>
    <p:sldId id="758" r:id="rId21"/>
    <p:sldId id="731" r:id="rId22"/>
    <p:sldId id="733" r:id="rId23"/>
    <p:sldId id="761" r:id="rId24"/>
    <p:sldId id="370" r:id="rId2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65" autoAdjust="0"/>
    <p:restoredTop sz="94660"/>
  </p:normalViewPr>
  <p:slideViewPr>
    <p:cSldViewPr snapToGrid="0">
      <p:cViewPr varScale="1">
        <p:scale>
          <a:sx n="106" d="100"/>
          <a:sy n="106" d="100"/>
        </p:scale>
        <p:origin x="13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4/24/2017</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4/24/2017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4/24/2017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4/24/2017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4/24/2017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50000"/>
              </a:lnSpc>
            </a:pPr>
            <a:r>
              <a:rPr lang="en-US" sz="4000" b="1" dirty="0" smtClean="0"/>
              <a:t>Motivations for Christians</a:t>
            </a:r>
            <a:endParaRPr lang="en-US" sz="4000" b="1" dirty="0"/>
          </a:p>
        </p:txBody>
      </p:sp>
      <p:sp>
        <p:nvSpPr>
          <p:cNvPr id="3" name="Subtitle 2"/>
          <p:cNvSpPr>
            <a:spLocks noGrp="1"/>
          </p:cNvSpPr>
          <p:nvPr>
            <p:ph type="subTitle" idx="1"/>
          </p:nvPr>
        </p:nvSpPr>
        <p:spPr/>
        <p:txBody>
          <a:bodyPr/>
          <a:lstStyle/>
          <a:p>
            <a:r>
              <a:rPr lang="en-US" b="1" dirty="0" smtClean="0"/>
              <a:t>2 Cor. 5:9-15</a:t>
            </a:r>
            <a:endParaRPr lang="en-US"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1154162"/>
          </a:xfrm>
          <a:prstGeom prst="rect">
            <a:avLst/>
          </a:prstGeom>
          <a:noFill/>
        </p:spPr>
        <p:txBody>
          <a:bodyPr wrap="square" rtlCol="0">
            <a:spAutoFit/>
          </a:bodyPr>
          <a:lstStyle/>
          <a:p>
            <a:pPr algn="just"/>
            <a:r>
              <a:rPr lang="en-US" sz="2300" b="1" dirty="0" smtClean="0">
                <a:solidFill>
                  <a:schemeClr val="bg1"/>
                </a:solidFill>
              </a:rPr>
              <a:t>   9  </a:t>
            </a:r>
            <a:r>
              <a:rPr lang="en-US" sz="2300" b="1" dirty="0">
                <a:solidFill>
                  <a:schemeClr val="bg1"/>
                </a:solidFill>
              </a:rPr>
              <a:t>Therefore </a:t>
            </a:r>
            <a:r>
              <a:rPr lang="en-US" sz="2300" b="1" dirty="0">
                <a:solidFill>
                  <a:srgbClr val="FFFF00"/>
                </a:solidFill>
              </a:rPr>
              <a:t>we make it our aim</a:t>
            </a:r>
            <a:r>
              <a:rPr lang="en-US" sz="2300" b="1" dirty="0">
                <a:solidFill>
                  <a:schemeClr val="bg1"/>
                </a:solidFill>
              </a:rPr>
              <a:t>, whether present or absent</a:t>
            </a:r>
            <a:r>
              <a:rPr lang="en-US" sz="2300" b="1" dirty="0">
                <a:solidFill>
                  <a:srgbClr val="FFFF00"/>
                </a:solidFill>
              </a:rPr>
              <a:t>, to be well pleasing to </a:t>
            </a:r>
            <a:r>
              <a:rPr lang="en-US" sz="2300" b="1" dirty="0" smtClean="0">
                <a:solidFill>
                  <a:srgbClr val="FFFF00"/>
                </a:solidFill>
              </a:rPr>
              <a:t>Him. </a:t>
            </a:r>
          </a:p>
          <a:p>
            <a:pPr algn="just"/>
            <a:r>
              <a:rPr lang="en-US" sz="2300" b="1" dirty="0">
                <a:solidFill>
                  <a:schemeClr val="bg1"/>
                </a:solidFill>
              </a:rPr>
              <a:t>	</a:t>
            </a:r>
            <a:r>
              <a:rPr lang="en-US" sz="2300" b="1" dirty="0" smtClean="0">
                <a:solidFill>
                  <a:schemeClr val="bg1"/>
                </a:solidFill>
              </a:rPr>
              <a:t>				2 Cor. 5:9</a:t>
            </a:r>
          </a:p>
        </p:txBody>
      </p:sp>
    </p:spTree>
    <p:extLst>
      <p:ext uri="{BB962C8B-B14F-4D97-AF65-F5344CB8AC3E}">
        <p14:creationId xmlns:p14="http://schemas.microsoft.com/office/powerpoint/2010/main" val="238729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4093428"/>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rgbClr val="FFFF00"/>
                </a:solidFill>
              </a:rPr>
              <a:t>Motivation to have a purpose in life</a:t>
            </a:r>
          </a:p>
          <a:p>
            <a:pPr marL="1485900" lvl="2" indent="-571500">
              <a:spcAft>
                <a:spcPts val="1200"/>
              </a:spcAft>
              <a:buFont typeface="Arial" panose="020B0604020202020204" pitchFamily="34" charset="0"/>
              <a:buChar char="•"/>
            </a:pPr>
            <a:r>
              <a:rPr lang="en-US" sz="2600" b="1" dirty="0" smtClean="0">
                <a:solidFill>
                  <a:schemeClr val="bg1"/>
                </a:solidFill>
              </a:rPr>
              <a:t>If I won the lottery, “I would . . .”</a:t>
            </a:r>
          </a:p>
          <a:p>
            <a:pPr marL="1485900" lvl="2" indent="-571500">
              <a:spcAft>
                <a:spcPts val="1200"/>
              </a:spcAft>
              <a:buFont typeface="Arial" panose="020B0604020202020204" pitchFamily="34" charset="0"/>
              <a:buChar char="•"/>
            </a:pPr>
            <a:r>
              <a:rPr lang="en-US" sz="2600" b="1" dirty="0" smtClean="0">
                <a:solidFill>
                  <a:schemeClr val="bg1"/>
                </a:solidFill>
              </a:rPr>
              <a:t>The motivation of the world—1 John 2:15</a:t>
            </a:r>
          </a:p>
          <a:p>
            <a:pPr marL="1485900" lvl="2" indent="-571500">
              <a:spcAft>
                <a:spcPts val="1200"/>
              </a:spcAft>
              <a:buFont typeface="Arial" panose="020B0604020202020204" pitchFamily="34" charset="0"/>
              <a:buChar char="•"/>
            </a:pPr>
            <a:r>
              <a:rPr lang="en-US" sz="2600" b="1" dirty="0" smtClean="0">
                <a:solidFill>
                  <a:schemeClr val="bg1"/>
                </a:solidFill>
              </a:rPr>
              <a:t>Motivation of Jesus:  Heb. 10:5-7; John 5:29</a:t>
            </a:r>
          </a:p>
          <a:p>
            <a:pPr marL="1485900" lvl="2" indent="-571500">
              <a:spcAft>
                <a:spcPts val="1200"/>
              </a:spcAft>
              <a:buFont typeface="Arial" panose="020B0604020202020204" pitchFamily="34" charset="0"/>
              <a:buChar char="•"/>
            </a:pPr>
            <a:r>
              <a:rPr lang="en-US" sz="2600" b="1" dirty="0" smtClean="0">
                <a:solidFill>
                  <a:schemeClr val="bg1"/>
                </a:solidFill>
              </a:rPr>
              <a:t>Motivation of Paul—”To be well pleasing . . .”</a:t>
            </a:r>
          </a:p>
          <a:p>
            <a:pPr marL="1028700" lvl="1" indent="-571500">
              <a:spcAft>
                <a:spcPts val="1200"/>
              </a:spcAft>
              <a:buFont typeface="Arial" panose="020B0604020202020204" pitchFamily="34" charset="0"/>
              <a:buChar char="•"/>
            </a:pPr>
            <a:r>
              <a:rPr lang="en-US" sz="2800" b="1" dirty="0" smtClean="0">
                <a:solidFill>
                  <a:srgbClr val="FFFF00"/>
                </a:solidFill>
              </a:rPr>
              <a:t>What is your purpose in life?</a:t>
            </a:r>
            <a:endParaRPr lang="en-US" sz="2800" b="1" dirty="0">
              <a:solidFill>
                <a:schemeClr val="bg1"/>
              </a:solidFill>
            </a:endParaRPr>
          </a:p>
        </p:txBody>
      </p:sp>
    </p:spTree>
    <p:extLst>
      <p:ext uri="{BB962C8B-B14F-4D97-AF65-F5344CB8AC3E}">
        <p14:creationId xmlns:p14="http://schemas.microsoft.com/office/powerpoint/2010/main" val="4108885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1877437"/>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chemeClr val="bg1"/>
                </a:solidFill>
              </a:rPr>
              <a:t>Motivation to have a purpose in life</a:t>
            </a:r>
          </a:p>
          <a:p>
            <a:pPr marL="1028700" lvl="1" indent="-571500">
              <a:spcAft>
                <a:spcPts val="1200"/>
              </a:spcAft>
              <a:buFont typeface="Arial" panose="020B0604020202020204" pitchFamily="34" charset="0"/>
              <a:buChar char="•"/>
            </a:pPr>
            <a:r>
              <a:rPr lang="en-US" sz="2800" b="1" dirty="0" smtClean="0">
                <a:solidFill>
                  <a:srgbClr val="FFFF00"/>
                </a:solidFill>
              </a:rPr>
              <a:t>Motivation to remember His just reward</a:t>
            </a:r>
            <a:endParaRPr lang="en-US" sz="2600" b="1" dirty="0">
              <a:solidFill>
                <a:schemeClr val="bg1"/>
              </a:solidFill>
            </a:endParaRPr>
          </a:p>
        </p:txBody>
      </p:sp>
    </p:spTree>
    <p:extLst>
      <p:ext uri="{BB962C8B-B14F-4D97-AF65-F5344CB8AC3E}">
        <p14:creationId xmlns:p14="http://schemas.microsoft.com/office/powerpoint/2010/main" val="1889429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2215991"/>
          </a:xfrm>
          <a:prstGeom prst="rect">
            <a:avLst/>
          </a:prstGeom>
          <a:noFill/>
        </p:spPr>
        <p:txBody>
          <a:bodyPr wrap="square" rtlCol="0">
            <a:spAutoFit/>
          </a:bodyPr>
          <a:lstStyle/>
          <a:p>
            <a:pPr algn="just"/>
            <a:r>
              <a:rPr lang="en-US" sz="2300" b="1" dirty="0" smtClean="0">
                <a:solidFill>
                  <a:schemeClr val="bg1"/>
                </a:solidFill>
              </a:rPr>
              <a:t>   9  </a:t>
            </a:r>
            <a:r>
              <a:rPr lang="en-US" sz="2300" b="1" dirty="0">
                <a:solidFill>
                  <a:schemeClr val="bg1"/>
                </a:solidFill>
              </a:rPr>
              <a:t>Therefore </a:t>
            </a:r>
            <a:r>
              <a:rPr lang="en-US" sz="2300" b="1" dirty="0">
                <a:solidFill>
                  <a:srgbClr val="FFFF00"/>
                </a:solidFill>
              </a:rPr>
              <a:t>we make it our aim</a:t>
            </a:r>
            <a:r>
              <a:rPr lang="en-US" sz="2300" b="1" dirty="0">
                <a:solidFill>
                  <a:schemeClr val="bg1"/>
                </a:solidFill>
              </a:rPr>
              <a:t>, whether present or absent, to be well pleasing to </a:t>
            </a:r>
            <a:r>
              <a:rPr lang="en-US" sz="2300" b="1" dirty="0" smtClean="0">
                <a:solidFill>
                  <a:schemeClr val="bg1"/>
                </a:solidFill>
              </a:rPr>
              <a:t>Him. </a:t>
            </a:r>
          </a:p>
          <a:p>
            <a:pPr algn="just"/>
            <a:r>
              <a:rPr lang="en-US" sz="2300" b="1" dirty="0" smtClean="0">
                <a:solidFill>
                  <a:schemeClr val="bg1"/>
                </a:solidFill>
              </a:rPr>
              <a:t>  10  For </a:t>
            </a:r>
            <a:r>
              <a:rPr lang="en-US" sz="2300" b="1" dirty="0" smtClean="0">
                <a:solidFill>
                  <a:srgbClr val="FFFF00"/>
                </a:solidFill>
              </a:rPr>
              <a:t>we must all appear </a:t>
            </a:r>
            <a:r>
              <a:rPr lang="en-US" sz="2300" b="1" dirty="0" smtClean="0">
                <a:solidFill>
                  <a:schemeClr val="bg1"/>
                </a:solidFill>
              </a:rPr>
              <a:t>before the judgment seat of Christ, that each one may receive the things done in the body, according to what he has done, whether </a:t>
            </a:r>
            <a:r>
              <a:rPr lang="en-US" sz="2300" b="1" dirty="0" smtClean="0">
                <a:solidFill>
                  <a:srgbClr val="FFFF00"/>
                </a:solidFill>
              </a:rPr>
              <a:t>good</a:t>
            </a:r>
            <a:r>
              <a:rPr lang="en-US" sz="2300" b="1" dirty="0" smtClean="0">
                <a:solidFill>
                  <a:schemeClr val="bg1"/>
                </a:solidFill>
              </a:rPr>
              <a:t> or bad. </a:t>
            </a:r>
          </a:p>
          <a:p>
            <a:pPr algn="just"/>
            <a:r>
              <a:rPr lang="en-US" sz="2300" b="1" dirty="0">
                <a:solidFill>
                  <a:schemeClr val="bg1"/>
                </a:solidFill>
              </a:rPr>
              <a:t>	</a:t>
            </a:r>
            <a:r>
              <a:rPr lang="en-US" sz="2300" b="1" dirty="0" smtClean="0">
                <a:solidFill>
                  <a:schemeClr val="bg1"/>
                </a:solidFill>
              </a:rPr>
              <a:t>				2 Cor. 5:9-10</a:t>
            </a:r>
          </a:p>
        </p:txBody>
      </p:sp>
    </p:spTree>
    <p:extLst>
      <p:ext uri="{BB962C8B-B14F-4D97-AF65-F5344CB8AC3E}">
        <p14:creationId xmlns:p14="http://schemas.microsoft.com/office/powerpoint/2010/main" val="422923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4093428"/>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chemeClr val="bg1"/>
                </a:solidFill>
              </a:rPr>
              <a:t>Motivation to have a purpose in life</a:t>
            </a:r>
          </a:p>
          <a:p>
            <a:pPr marL="1028700" lvl="1" indent="-571500">
              <a:spcAft>
                <a:spcPts val="1200"/>
              </a:spcAft>
              <a:buFont typeface="Arial" panose="020B0604020202020204" pitchFamily="34" charset="0"/>
              <a:buChar char="•"/>
            </a:pPr>
            <a:r>
              <a:rPr lang="en-US" sz="2800" b="1" dirty="0" smtClean="0">
                <a:solidFill>
                  <a:srgbClr val="FFFF00"/>
                </a:solidFill>
              </a:rPr>
              <a:t>Motivation to remember His just reward</a:t>
            </a:r>
          </a:p>
          <a:p>
            <a:pPr marL="1485900" lvl="2" indent="-571500">
              <a:spcAft>
                <a:spcPts val="1200"/>
              </a:spcAft>
              <a:buFont typeface="Arial" panose="020B0604020202020204" pitchFamily="34" charset="0"/>
              <a:buChar char="•"/>
            </a:pPr>
            <a:r>
              <a:rPr lang="en-US" sz="2600" b="1" dirty="0" smtClean="0">
                <a:solidFill>
                  <a:schemeClr val="bg1"/>
                </a:solidFill>
              </a:rPr>
              <a:t>Judgment Day is coming</a:t>
            </a:r>
          </a:p>
          <a:p>
            <a:pPr marL="1485900" lvl="2" indent="-571500">
              <a:spcAft>
                <a:spcPts val="1200"/>
              </a:spcAft>
              <a:buFont typeface="Arial" panose="020B0604020202020204" pitchFamily="34" charset="0"/>
              <a:buChar char="•"/>
            </a:pPr>
            <a:r>
              <a:rPr lang="en-US" sz="2600" b="1" dirty="0" smtClean="0">
                <a:solidFill>
                  <a:schemeClr val="bg1"/>
                </a:solidFill>
              </a:rPr>
              <a:t>Two views of that day</a:t>
            </a:r>
          </a:p>
          <a:p>
            <a:pPr marL="1485900" lvl="2" indent="-571500">
              <a:spcAft>
                <a:spcPts val="1200"/>
              </a:spcAft>
              <a:buFont typeface="Arial" panose="020B0604020202020204" pitchFamily="34" charset="0"/>
              <a:buChar char="•"/>
            </a:pPr>
            <a:r>
              <a:rPr lang="en-US" sz="2600" b="1" dirty="0" smtClean="0">
                <a:solidFill>
                  <a:schemeClr val="bg1"/>
                </a:solidFill>
              </a:rPr>
              <a:t>Every secret thing will be remembered</a:t>
            </a:r>
          </a:p>
          <a:p>
            <a:pPr marL="1485900" lvl="2" indent="-571500">
              <a:spcAft>
                <a:spcPts val="1200"/>
              </a:spcAft>
              <a:buFont typeface="Arial" panose="020B0604020202020204" pitchFamily="34" charset="0"/>
              <a:buChar char="•"/>
            </a:pPr>
            <a:r>
              <a:rPr lang="en-US" sz="2600" b="1" dirty="0" smtClean="0">
                <a:solidFill>
                  <a:schemeClr val="bg1"/>
                </a:solidFill>
              </a:rPr>
              <a:t>The only  “praise” that matters is His</a:t>
            </a:r>
            <a:endParaRPr lang="en-US" sz="2600" b="1" dirty="0">
              <a:solidFill>
                <a:schemeClr val="bg1"/>
              </a:solidFill>
            </a:endParaRPr>
          </a:p>
        </p:txBody>
      </p:sp>
    </p:spTree>
    <p:extLst>
      <p:ext uri="{BB962C8B-B14F-4D97-AF65-F5344CB8AC3E}">
        <p14:creationId xmlns:p14="http://schemas.microsoft.com/office/powerpoint/2010/main" val="7803513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2462213"/>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chemeClr val="bg1"/>
                </a:solidFill>
              </a:rPr>
              <a:t>Motivation to have a purpose in life</a:t>
            </a:r>
          </a:p>
          <a:p>
            <a:pPr marL="1028700" lvl="1" indent="-571500">
              <a:spcAft>
                <a:spcPts val="1200"/>
              </a:spcAft>
              <a:buFont typeface="Arial" panose="020B0604020202020204" pitchFamily="34" charset="0"/>
              <a:buChar char="•"/>
            </a:pPr>
            <a:r>
              <a:rPr lang="en-US" sz="2800" b="1" dirty="0" smtClean="0">
                <a:solidFill>
                  <a:schemeClr val="bg1"/>
                </a:solidFill>
              </a:rPr>
              <a:t>Motivation to remember His just reward</a:t>
            </a:r>
            <a:endParaRPr lang="en-US" sz="2800" b="1" dirty="0" smtClean="0">
              <a:solidFill>
                <a:srgbClr val="FFFF00"/>
              </a:solidFill>
            </a:endParaRPr>
          </a:p>
          <a:p>
            <a:pPr marL="1028700" lvl="1" indent="-571500">
              <a:spcAft>
                <a:spcPts val="1200"/>
              </a:spcAft>
              <a:buFont typeface="Arial" panose="020B0604020202020204" pitchFamily="34" charset="0"/>
              <a:buChar char="•"/>
            </a:pPr>
            <a:r>
              <a:rPr lang="en-US" sz="2800" b="1" dirty="0" smtClean="0">
                <a:solidFill>
                  <a:srgbClr val="FFFF00"/>
                </a:solidFill>
              </a:rPr>
              <a:t>Motivation to remember His terror</a:t>
            </a:r>
            <a:endParaRPr lang="en-US" sz="2600" b="1" dirty="0">
              <a:solidFill>
                <a:srgbClr val="FFFF00"/>
              </a:solidFill>
            </a:endParaRPr>
          </a:p>
        </p:txBody>
      </p:sp>
    </p:spTree>
    <p:extLst>
      <p:ext uri="{BB962C8B-B14F-4D97-AF65-F5344CB8AC3E}">
        <p14:creationId xmlns:p14="http://schemas.microsoft.com/office/powerpoint/2010/main" val="32423945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3277820"/>
          </a:xfrm>
          <a:prstGeom prst="rect">
            <a:avLst/>
          </a:prstGeom>
          <a:noFill/>
        </p:spPr>
        <p:txBody>
          <a:bodyPr wrap="square" rtlCol="0">
            <a:spAutoFit/>
          </a:bodyPr>
          <a:lstStyle/>
          <a:p>
            <a:pPr algn="just"/>
            <a:r>
              <a:rPr lang="en-US" sz="2300" b="1" dirty="0" smtClean="0">
                <a:solidFill>
                  <a:schemeClr val="bg1"/>
                </a:solidFill>
              </a:rPr>
              <a:t>   9  </a:t>
            </a:r>
            <a:r>
              <a:rPr lang="en-US" sz="2300" b="1" dirty="0">
                <a:solidFill>
                  <a:schemeClr val="bg1"/>
                </a:solidFill>
              </a:rPr>
              <a:t>Therefore </a:t>
            </a:r>
            <a:r>
              <a:rPr lang="en-US" sz="2300" b="1" dirty="0">
                <a:solidFill>
                  <a:srgbClr val="FFFF00"/>
                </a:solidFill>
              </a:rPr>
              <a:t>we make it our aim</a:t>
            </a:r>
            <a:r>
              <a:rPr lang="en-US" sz="2300" b="1" dirty="0">
                <a:solidFill>
                  <a:schemeClr val="bg1"/>
                </a:solidFill>
              </a:rPr>
              <a:t>, whether present or absent, to be well pleasing to </a:t>
            </a:r>
            <a:r>
              <a:rPr lang="en-US" sz="2300" b="1" dirty="0" smtClean="0">
                <a:solidFill>
                  <a:schemeClr val="bg1"/>
                </a:solidFill>
              </a:rPr>
              <a:t>Him. </a:t>
            </a:r>
          </a:p>
          <a:p>
            <a:pPr algn="just"/>
            <a:r>
              <a:rPr lang="en-US" sz="2300" b="1" dirty="0" smtClean="0">
                <a:solidFill>
                  <a:schemeClr val="bg1"/>
                </a:solidFill>
              </a:rPr>
              <a:t>  10  For </a:t>
            </a:r>
            <a:r>
              <a:rPr lang="en-US" sz="2300" b="1" dirty="0" smtClean="0">
                <a:solidFill>
                  <a:srgbClr val="FFFF00"/>
                </a:solidFill>
              </a:rPr>
              <a:t>we must all appear </a:t>
            </a:r>
            <a:r>
              <a:rPr lang="en-US" sz="2300" b="1" dirty="0" smtClean="0">
                <a:solidFill>
                  <a:schemeClr val="bg1"/>
                </a:solidFill>
              </a:rPr>
              <a:t>before the judgment seat of Christ, that each one may receive the things done in the body, according to what he has done, whether good or bad. </a:t>
            </a:r>
          </a:p>
          <a:p>
            <a:pPr algn="just">
              <a:tabLst>
                <a:tab pos="2682875" algn="l"/>
              </a:tabLst>
            </a:pPr>
            <a:r>
              <a:rPr lang="en-US" sz="2300" b="1" dirty="0" smtClean="0">
                <a:solidFill>
                  <a:schemeClr val="bg1"/>
                </a:solidFill>
              </a:rPr>
              <a:t>  11  </a:t>
            </a:r>
            <a:r>
              <a:rPr lang="en-US" sz="2300" b="1" dirty="0">
                <a:solidFill>
                  <a:srgbClr val="FFFF00"/>
                </a:solidFill>
              </a:rPr>
              <a:t>Knowing, therefore, the terror of the Lord</a:t>
            </a:r>
            <a:r>
              <a:rPr lang="en-US" sz="2300" b="1" dirty="0">
                <a:solidFill>
                  <a:schemeClr val="bg1"/>
                </a:solidFill>
              </a:rPr>
              <a:t>, we persuade men; but we are well known to God, and I also trust are well known in your consciences. </a:t>
            </a:r>
            <a:endParaRPr lang="en-US" sz="2300" b="1" dirty="0" smtClean="0">
              <a:solidFill>
                <a:schemeClr val="bg1"/>
              </a:solidFill>
            </a:endParaRPr>
          </a:p>
          <a:p>
            <a:pPr algn="just">
              <a:tabLst>
                <a:tab pos="2682875" algn="l"/>
              </a:tabLst>
            </a:pPr>
            <a:r>
              <a:rPr lang="en-US" sz="2300" b="1" dirty="0">
                <a:solidFill>
                  <a:schemeClr val="bg1"/>
                </a:solidFill>
              </a:rPr>
              <a:t>	</a:t>
            </a:r>
            <a:r>
              <a:rPr lang="en-US" sz="2300" b="1" dirty="0" smtClean="0">
                <a:solidFill>
                  <a:schemeClr val="bg1"/>
                </a:solidFill>
              </a:rPr>
              <a:t>			2 Cor. 5:9-11</a:t>
            </a:r>
          </a:p>
        </p:txBody>
      </p:sp>
    </p:spTree>
    <p:extLst>
      <p:ext uri="{BB962C8B-B14F-4D97-AF65-F5344CB8AC3E}">
        <p14:creationId xmlns:p14="http://schemas.microsoft.com/office/powerpoint/2010/main" val="2446248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6340197"/>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chemeClr val="bg1"/>
                </a:solidFill>
              </a:rPr>
              <a:t>Motivation to have a purpose in life</a:t>
            </a:r>
          </a:p>
          <a:p>
            <a:pPr marL="1028700" lvl="1" indent="-571500">
              <a:spcAft>
                <a:spcPts val="1200"/>
              </a:spcAft>
              <a:buFont typeface="Arial" panose="020B0604020202020204" pitchFamily="34" charset="0"/>
              <a:buChar char="•"/>
            </a:pPr>
            <a:r>
              <a:rPr lang="en-US" sz="2800" b="1" dirty="0" smtClean="0">
                <a:solidFill>
                  <a:schemeClr val="bg1"/>
                </a:solidFill>
              </a:rPr>
              <a:t>Motivation to remember His just reward</a:t>
            </a:r>
            <a:endParaRPr lang="en-US" sz="2800" b="1" dirty="0" smtClean="0">
              <a:solidFill>
                <a:srgbClr val="FFFF00"/>
              </a:solidFill>
            </a:endParaRPr>
          </a:p>
          <a:p>
            <a:pPr marL="1028700" lvl="1" indent="-571500">
              <a:spcAft>
                <a:spcPts val="1200"/>
              </a:spcAft>
              <a:buFont typeface="Arial" panose="020B0604020202020204" pitchFamily="34" charset="0"/>
              <a:buChar char="•"/>
            </a:pPr>
            <a:r>
              <a:rPr lang="en-US" sz="2800" b="1" dirty="0" smtClean="0">
                <a:solidFill>
                  <a:srgbClr val="FFFF00"/>
                </a:solidFill>
              </a:rPr>
              <a:t>Motivation to remember His terror</a:t>
            </a:r>
          </a:p>
          <a:p>
            <a:pPr marL="1485900" lvl="2" indent="-571500">
              <a:spcAft>
                <a:spcPts val="1200"/>
              </a:spcAft>
              <a:buFont typeface="Arial" panose="020B0604020202020204" pitchFamily="34" charset="0"/>
              <a:buChar char="•"/>
            </a:pPr>
            <a:r>
              <a:rPr lang="en-US" sz="2600" b="1" dirty="0" smtClean="0">
                <a:solidFill>
                  <a:schemeClr val="bg1"/>
                </a:solidFill>
              </a:rPr>
              <a:t>Judgment day will show His just anger</a:t>
            </a:r>
          </a:p>
          <a:p>
            <a:pPr marL="1485900" lvl="2" indent="-571500">
              <a:spcAft>
                <a:spcPts val="1200"/>
              </a:spcAft>
              <a:buFont typeface="Arial" panose="020B0604020202020204" pitchFamily="34" charset="0"/>
              <a:buChar char="•"/>
            </a:pPr>
            <a:r>
              <a:rPr lang="en-US" sz="2600" b="1" dirty="0" smtClean="0">
                <a:solidFill>
                  <a:schemeClr val="bg1"/>
                </a:solidFill>
              </a:rPr>
              <a:t>Remember the flood</a:t>
            </a:r>
          </a:p>
          <a:p>
            <a:pPr marL="1485900" lvl="2" indent="-571500">
              <a:spcAft>
                <a:spcPts val="1200"/>
              </a:spcAft>
              <a:buFont typeface="Arial" panose="020B0604020202020204" pitchFamily="34" charset="0"/>
              <a:buChar char="•"/>
            </a:pPr>
            <a:r>
              <a:rPr lang="en-US" sz="2600" b="1" dirty="0" smtClean="0">
                <a:solidFill>
                  <a:schemeClr val="bg1"/>
                </a:solidFill>
              </a:rPr>
              <a:t>Remember Sodom and Gomorrah</a:t>
            </a:r>
          </a:p>
          <a:p>
            <a:pPr marL="1485900" lvl="2" indent="-571500">
              <a:spcAft>
                <a:spcPts val="1200"/>
              </a:spcAft>
              <a:buFont typeface="Arial" panose="020B0604020202020204" pitchFamily="34" charset="0"/>
              <a:buChar char="•"/>
            </a:pPr>
            <a:r>
              <a:rPr lang="en-US" sz="2600" b="1" dirty="0" smtClean="0">
                <a:solidFill>
                  <a:schemeClr val="bg1"/>
                </a:solidFill>
              </a:rPr>
              <a:t>Remember the great tribulation of Matt. 24</a:t>
            </a:r>
          </a:p>
          <a:p>
            <a:pPr marL="1485900" lvl="2" indent="-571500">
              <a:spcAft>
                <a:spcPts val="1200"/>
              </a:spcAft>
              <a:buFont typeface="Arial" panose="020B0604020202020204" pitchFamily="34" charset="0"/>
              <a:buChar char="•"/>
            </a:pPr>
            <a:r>
              <a:rPr lang="en-US" sz="2600" b="1" dirty="0" smtClean="0">
                <a:solidFill>
                  <a:schemeClr val="bg1"/>
                </a:solidFill>
              </a:rPr>
              <a:t>It could happen to any of us!</a:t>
            </a:r>
          </a:p>
          <a:p>
            <a:pPr lvl="2">
              <a:spcAft>
                <a:spcPts val="1200"/>
              </a:spcAft>
            </a:pPr>
            <a:endParaRPr lang="en-US" sz="2600" b="1" dirty="0" smtClean="0">
              <a:solidFill>
                <a:schemeClr val="bg1"/>
              </a:solidFill>
            </a:endParaRPr>
          </a:p>
          <a:p>
            <a:pPr marL="1028700" lvl="1" indent="-571500">
              <a:spcAft>
                <a:spcPts val="1200"/>
              </a:spcAft>
              <a:buFont typeface="Arial" panose="020B0604020202020204" pitchFamily="34" charset="0"/>
              <a:buChar char="•"/>
            </a:pPr>
            <a:endParaRPr lang="en-US" sz="2600" b="1" dirty="0">
              <a:solidFill>
                <a:srgbClr val="FFFF00"/>
              </a:solidFill>
            </a:endParaRPr>
          </a:p>
        </p:txBody>
      </p:sp>
    </p:spTree>
    <p:extLst>
      <p:ext uri="{BB962C8B-B14F-4D97-AF65-F5344CB8AC3E}">
        <p14:creationId xmlns:p14="http://schemas.microsoft.com/office/powerpoint/2010/main" val="1189352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3046988"/>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chemeClr val="bg1"/>
                </a:solidFill>
              </a:rPr>
              <a:t>Motivation to have a purpose in life</a:t>
            </a:r>
          </a:p>
          <a:p>
            <a:pPr marL="1028700" lvl="1" indent="-571500">
              <a:spcAft>
                <a:spcPts val="1200"/>
              </a:spcAft>
              <a:buFont typeface="Arial" panose="020B0604020202020204" pitchFamily="34" charset="0"/>
              <a:buChar char="•"/>
            </a:pPr>
            <a:r>
              <a:rPr lang="en-US" sz="2800" b="1" dirty="0" smtClean="0">
                <a:solidFill>
                  <a:schemeClr val="bg1"/>
                </a:solidFill>
              </a:rPr>
              <a:t>Motivation to remember His just reward</a:t>
            </a:r>
          </a:p>
          <a:p>
            <a:pPr marL="1028700" lvl="1" indent="-571500">
              <a:spcAft>
                <a:spcPts val="1200"/>
              </a:spcAft>
              <a:buFont typeface="Arial" panose="020B0604020202020204" pitchFamily="34" charset="0"/>
              <a:buChar char="•"/>
            </a:pPr>
            <a:r>
              <a:rPr lang="en-US" sz="2800" b="1" dirty="0" smtClean="0">
                <a:solidFill>
                  <a:schemeClr val="bg1"/>
                </a:solidFill>
              </a:rPr>
              <a:t>Motivation to remember His terror</a:t>
            </a:r>
            <a:endParaRPr lang="en-US" sz="2800" b="1" dirty="0" smtClean="0">
              <a:solidFill>
                <a:srgbClr val="FFFF00"/>
              </a:solidFill>
            </a:endParaRPr>
          </a:p>
          <a:p>
            <a:pPr marL="1028700" lvl="1" indent="-571500">
              <a:spcAft>
                <a:spcPts val="1200"/>
              </a:spcAft>
              <a:buFont typeface="Arial" panose="020B0604020202020204" pitchFamily="34" charset="0"/>
              <a:buChar char="•"/>
            </a:pPr>
            <a:r>
              <a:rPr lang="en-US" sz="2800" b="1" dirty="0" smtClean="0">
                <a:solidFill>
                  <a:srgbClr val="FFFF00"/>
                </a:solidFill>
              </a:rPr>
              <a:t>Motivation to persuade men</a:t>
            </a:r>
            <a:endParaRPr lang="en-US" sz="2600" b="1" dirty="0">
              <a:solidFill>
                <a:schemeClr val="bg1"/>
              </a:solidFill>
            </a:endParaRPr>
          </a:p>
        </p:txBody>
      </p:sp>
    </p:spTree>
    <p:extLst>
      <p:ext uri="{BB962C8B-B14F-4D97-AF65-F5344CB8AC3E}">
        <p14:creationId xmlns:p14="http://schemas.microsoft.com/office/powerpoint/2010/main" val="27243593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3277820"/>
          </a:xfrm>
          <a:prstGeom prst="rect">
            <a:avLst/>
          </a:prstGeom>
          <a:noFill/>
        </p:spPr>
        <p:txBody>
          <a:bodyPr wrap="square" rtlCol="0">
            <a:spAutoFit/>
          </a:bodyPr>
          <a:lstStyle/>
          <a:p>
            <a:pPr algn="just"/>
            <a:r>
              <a:rPr lang="en-US" sz="2300" b="1" dirty="0" smtClean="0">
                <a:solidFill>
                  <a:schemeClr val="bg1"/>
                </a:solidFill>
              </a:rPr>
              <a:t>   9  </a:t>
            </a:r>
            <a:r>
              <a:rPr lang="en-US" sz="2300" b="1" dirty="0">
                <a:solidFill>
                  <a:schemeClr val="bg1"/>
                </a:solidFill>
              </a:rPr>
              <a:t>Therefore </a:t>
            </a:r>
            <a:r>
              <a:rPr lang="en-US" sz="2300" b="1" dirty="0">
                <a:solidFill>
                  <a:srgbClr val="FFFF00"/>
                </a:solidFill>
              </a:rPr>
              <a:t>we make it our aim</a:t>
            </a:r>
            <a:r>
              <a:rPr lang="en-US" sz="2300" b="1" dirty="0">
                <a:solidFill>
                  <a:schemeClr val="bg1"/>
                </a:solidFill>
              </a:rPr>
              <a:t>, whether present or absent, to be well pleasing to </a:t>
            </a:r>
            <a:r>
              <a:rPr lang="en-US" sz="2300" b="1" dirty="0" smtClean="0">
                <a:solidFill>
                  <a:schemeClr val="bg1"/>
                </a:solidFill>
              </a:rPr>
              <a:t>Him. </a:t>
            </a:r>
          </a:p>
          <a:p>
            <a:pPr algn="just"/>
            <a:r>
              <a:rPr lang="en-US" sz="2300" b="1" dirty="0" smtClean="0">
                <a:solidFill>
                  <a:schemeClr val="bg1"/>
                </a:solidFill>
              </a:rPr>
              <a:t>  10  For </a:t>
            </a:r>
            <a:r>
              <a:rPr lang="en-US" sz="2300" b="1" dirty="0" smtClean="0">
                <a:solidFill>
                  <a:srgbClr val="FFFF00"/>
                </a:solidFill>
              </a:rPr>
              <a:t>we must all appear </a:t>
            </a:r>
            <a:r>
              <a:rPr lang="en-US" sz="2300" b="1" dirty="0" smtClean="0">
                <a:solidFill>
                  <a:schemeClr val="bg1"/>
                </a:solidFill>
              </a:rPr>
              <a:t>before the judgment seat of Christ, that each one may receive the things done in the body, according to what he has done, whether good or bad. </a:t>
            </a:r>
          </a:p>
          <a:p>
            <a:pPr algn="just">
              <a:tabLst>
                <a:tab pos="2682875" algn="l"/>
              </a:tabLst>
            </a:pPr>
            <a:r>
              <a:rPr lang="en-US" sz="2300" b="1" dirty="0" smtClean="0">
                <a:solidFill>
                  <a:schemeClr val="bg1"/>
                </a:solidFill>
              </a:rPr>
              <a:t>  11  </a:t>
            </a:r>
            <a:r>
              <a:rPr lang="en-US" sz="2300" b="1" dirty="0">
                <a:solidFill>
                  <a:schemeClr val="bg1"/>
                </a:solidFill>
              </a:rPr>
              <a:t>Knowing, therefore, the terror of the Lord, </a:t>
            </a:r>
            <a:r>
              <a:rPr lang="en-US" sz="2300" b="1" dirty="0">
                <a:solidFill>
                  <a:srgbClr val="FFFF00"/>
                </a:solidFill>
              </a:rPr>
              <a:t>we persuade men</a:t>
            </a:r>
            <a:r>
              <a:rPr lang="en-US" sz="2300" b="1" dirty="0">
                <a:solidFill>
                  <a:schemeClr val="bg1"/>
                </a:solidFill>
              </a:rPr>
              <a:t>; but we are well known to God, and I also trust are well known in your consciences. </a:t>
            </a:r>
            <a:r>
              <a:rPr lang="en-US" sz="2300" b="1" dirty="0" smtClean="0">
                <a:solidFill>
                  <a:schemeClr val="bg1"/>
                </a:solidFill>
              </a:rPr>
              <a:t>	</a:t>
            </a:r>
          </a:p>
          <a:p>
            <a:pPr algn="just">
              <a:tabLst>
                <a:tab pos="2682875" algn="l"/>
              </a:tabLst>
            </a:pPr>
            <a:r>
              <a:rPr lang="en-US" sz="2300" b="1" dirty="0">
                <a:solidFill>
                  <a:schemeClr val="bg1"/>
                </a:solidFill>
              </a:rPr>
              <a:t>	</a:t>
            </a:r>
            <a:r>
              <a:rPr lang="en-US" sz="2300" b="1" dirty="0" smtClean="0">
                <a:solidFill>
                  <a:schemeClr val="bg1"/>
                </a:solidFill>
              </a:rPr>
              <a:t>			2 Cor. 5:9-11		</a:t>
            </a:r>
          </a:p>
        </p:txBody>
      </p:sp>
    </p:spTree>
    <p:extLst>
      <p:ext uri="{BB962C8B-B14F-4D97-AF65-F5344CB8AC3E}">
        <p14:creationId xmlns:p14="http://schemas.microsoft.com/office/powerpoint/2010/main" val="657636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6109365"/>
          </a:xfrm>
          <a:prstGeom prst="rect">
            <a:avLst/>
          </a:prstGeom>
          <a:noFill/>
        </p:spPr>
        <p:txBody>
          <a:bodyPr wrap="square" rtlCol="0">
            <a:spAutoFit/>
          </a:bodyPr>
          <a:lstStyle/>
          <a:p>
            <a:pPr algn="just"/>
            <a:r>
              <a:rPr lang="en-US" sz="2300" b="1" dirty="0" smtClean="0">
                <a:solidFill>
                  <a:schemeClr val="bg1"/>
                </a:solidFill>
              </a:rPr>
              <a:t>   9  </a:t>
            </a:r>
            <a:r>
              <a:rPr lang="en-US" sz="2300" b="1" dirty="0">
                <a:solidFill>
                  <a:schemeClr val="bg1"/>
                </a:solidFill>
              </a:rPr>
              <a:t>Therefore </a:t>
            </a:r>
            <a:r>
              <a:rPr lang="en-US" sz="2300" b="1" dirty="0">
                <a:solidFill>
                  <a:srgbClr val="FFFF00"/>
                </a:solidFill>
              </a:rPr>
              <a:t>we make it our aim</a:t>
            </a:r>
            <a:r>
              <a:rPr lang="en-US" sz="2300" b="1" dirty="0">
                <a:solidFill>
                  <a:schemeClr val="bg1"/>
                </a:solidFill>
              </a:rPr>
              <a:t>, whether present or absent, to be well pleasing to </a:t>
            </a:r>
            <a:r>
              <a:rPr lang="en-US" sz="2300" b="1" dirty="0" smtClean="0">
                <a:solidFill>
                  <a:schemeClr val="bg1"/>
                </a:solidFill>
              </a:rPr>
              <a:t>Him. </a:t>
            </a:r>
          </a:p>
          <a:p>
            <a:pPr algn="just"/>
            <a:r>
              <a:rPr lang="en-US" sz="2300" b="1" dirty="0" smtClean="0">
                <a:solidFill>
                  <a:schemeClr val="bg1"/>
                </a:solidFill>
              </a:rPr>
              <a:t>  10  For </a:t>
            </a:r>
            <a:r>
              <a:rPr lang="en-US" sz="2300" b="1" dirty="0" smtClean="0">
                <a:solidFill>
                  <a:srgbClr val="FFFF00"/>
                </a:solidFill>
              </a:rPr>
              <a:t>we must all appear </a:t>
            </a:r>
            <a:r>
              <a:rPr lang="en-US" sz="2300" b="1" dirty="0" smtClean="0">
                <a:solidFill>
                  <a:schemeClr val="bg1"/>
                </a:solidFill>
              </a:rPr>
              <a:t>before the judgment seat of Christ, that each one may receive the things done in the body, according to what he has done, whether good or bad. </a:t>
            </a:r>
          </a:p>
          <a:p>
            <a:pPr algn="just">
              <a:tabLst>
                <a:tab pos="2682875" algn="l"/>
              </a:tabLst>
            </a:pPr>
            <a:r>
              <a:rPr lang="en-US" sz="2300" b="1" dirty="0" smtClean="0">
                <a:solidFill>
                  <a:schemeClr val="bg1"/>
                </a:solidFill>
              </a:rPr>
              <a:t>  11  </a:t>
            </a:r>
            <a:r>
              <a:rPr lang="en-US" sz="2300" b="1" dirty="0">
                <a:solidFill>
                  <a:schemeClr val="bg1"/>
                </a:solidFill>
              </a:rPr>
              <a:t>Knowing, therefore, the terror of the Lord, </a:t>
            </a:r>
            <a:r>
              <a:rPr lang="en-US" sz="2300" b="1" dirty="0">
                <a:solidFill>
                  <a:srgbClr val="FFFF00"/>
                </a:solidFill>
              </a:rPr>
              <a:t>we persuade men</a:t>
            </a:r>
            <a:r>
              <a:rPr lang="en-US" sz="2300" b="1" dirty="0">
                <a:solidFill>
                  <a:schemeClr val="bg1"/>
                </a:solidFill>
              </a:rPr>
              <a:t>; but we are well known to God, and I also trust are well known in your consciences. </a:t>
            </a:r>
          </a:p>
          <a:p>
            <a:pPr algn="just"/>
            <a:r>
              <a:rPr lang="en-US" sz="2300" b="1" dirty="0" smtClean="0">
                <a:solidFill>
                  <a:schemeClr val="bg1"/>
                </a:solidFill>
              </a:rPr>
              <a:t>  12  </a:t>
            </a:r>
            <a:r>
              <a:rPr lang="en-US" sz="2300" b="1" dirty="0">
                <a:solidFill>
                  <a:schemeClr val="bg1"/>
                </a:solidFill>
              </a:rPr>
              <a:t>For we do not commend ourselves again to you, but give you opportunity to boast on our behalf, that you may have an answer for those who boast in appearance and not in heart. </a:t>
            </a:r>
          </a:p>
          <a:p>
            <a:pPr algn="just"/>
            <a:r>
              <a:rPr lang="en-US" sz="2300" b="1" dirty="0" smtClean="0">
                <a:solidFill>
                  <a:schemeClr val="bg1"/>
                </a:solidFill>
              </a:rPr>
              <a:t>  13  </a:t>
            </a:r>
            <a:r>
              <a:rPr lang="en-US" sz="2300" b="1" dirty="0">
                <a:solidFill>
                  <a:schemeClr val="bg1"/>
                </a:solidFill>
              </a:rPr>
              <a:t>For if we are beside ourselves, it is for God; or if we are of sound mind, it is for you. </a:t>
            </a:r>
          </a:p>
          <a:p>
            <a:pPr algn="just"/>
            <a:r>
              <a:rPr lang="en-US" sz="2300" b="1" dirty="0" smtClean="0">
                <a:solidFill>
                  <a:schemeClr val="bg1"/>
                </a:solidFill>
              </a:rPr>
              <a:t>  14  </a:t>
            </a:r>
            <a:r>
              <a:rPr lang="en-US" sz="2300" b="1" dirty="0">
                <a:solidFill>
                  <a:srgbClr val="FFFF00"/>
                </a:solidFill>
              </a:rPr>
              <a:t>For the love of Christ compels us</a:t>
            </a:r>
            <a:r>
              <a:rPr lang="en-US" sz="2300" b="1" dirty="0">
                <a:solidFill>
                  <a:schemeClr val="bg1"/>
                </a:solidFill>
              </a:rPr>
              <a:t>, because we judge thus: that if One died for all, then all died; </a:t>
            </a:r>
          </a:p>
          <a:p>
            <a:pPr algn="just"/>
            <a:r>
              <a:rPr lang="en-US" sz="2300" b="1" dirty="0" smtClean="0">
                <a:solidFill>
                  <a:schemeClr val="bg1"/>
                </a:solidFill>
              </a:rPr>
              <a:t>  15  </a:t>
            </a:r>
            <a:r>
              <a:rPr lang="en-US" sz="2300" b="1" dirty="0">
                <a:solidFill>
                  <a:schemeClr val="bg1"/>
                </a:solidFill>
              </a:rPr>
              <a:t>and He died for all, that those who live should live no longer for themselves, but for Him who died for them and rose again. </a:t>
            </a:r>
            <a:endParaRPr lang="en-US" sz="2300" b="1" dirty="0" smtClean="0">
              <a:solidFill>
                <a:schemeClr val="bg1"/>
              </a:solidFill>
            </a:endParaRPr>
          </a:p>
        </p:txBody>
      </p:sp>
    </p:spTree>
    <p:extLst>
      <p:ext uri="{BB962C8B-B14F-4D97-AF65-F5344CB8AC3E}">
        <p14:creationId xmlns:p14="http://schemas.microsoft.com/office/powerpoint/2010/main" val="38098553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4708981"/>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chemeClr val="bg1"/>
                </a:solidFill>
              </a:rPr>
              <a:t>Motivation to have a purpose in life</a:t>
            </a:r>
          </a:p>
          <a:p>
            <a:pPr marL="1028700" lvl="1" indent="-571500">
              <a:spcAft>
                <a:spcPts val="1200"/>
              </a:spcAft>
              <a:buFont typeface="Arial" panose="020B0604020202020204" pitchFamily="34" charset="0"/>
              <a:buChar char="•"/>
            </a:pPr>
            <a:r>
              <a:rPr lang="en-US" sz="2800" b="1" dirty="0" smtClean="0">
                <a:solidFill>
                  <a:schemeClr val="bg1"/>
                </a:solidFill>
              </a:rPr>
              <a:t>Motivation to remember His just reward</a:t>
            </a:r>
          </a:p>
          <a:p>
            <a:pPr marL="1028700" lvl="1" indent="-571500">
              <a:spcAft>
                <a:spcPts val="1200"/>
              </a:spcAft>
              <a:buFont typeface="Arial" panose="020B0604020202020204" pitchFamily="34" charset="0"/>
              <a:buChar char="•"/>
            </a:pPr>
            <a:r>
              <a:rPr lang="en-US" sz="2800" b="1" dirty="0" smtClean="0">
                <a:solidFill>
                  <a:schemeClr val="bg1"/>
                </a:solidFill>
              </a:rPr>
              <a:t>Motivation to remember His terror</a:t>
            </a:r>
            <a:endParaRPr lang="en-US" sz="2800" b="1" dirty="0" smtClean="0">
              <a:solidFill>
                <a:srgbClr val="FFFF00"/>
              </a:solidFill>
            </a:endParaRPr>
          </a:p>
          <a:p>
            <a:pPr marL="1028700" lvl="1" indent="-571500">
              <a:spcAft>
                <a:spcPts val="1200"/>
              </a:spcAft>
              <a:buFont typeface="Arial" panose="020B0604020202020204" pitchFamily="34" charset="0"/>
              <a:buChar char="•"/>
            </a:pPr>
            <a:r>
              <a:rPr lang="en-US" sz="2800" b="1" dirty="0" smtClean="0">
                <a:solidFill>
                  <a:srgbClr val="FFFF00"/>
                </a:solidFill>
              </a:rPr>
              <a:t>Motivation to persuade men</a:t>
            </a:r>
          </a:p>
          <a:p>
            <a:pPr marL="1485900" lvl="2" indent="-571500">
              <a:spcAft>
                <a:spcPts val="1200"/>
              </a:spcAft>
              <a:buFont typeface="Arial" panose="020B0604020202020204" pitchFamily="34" charset="0"/>
              <a:buChar char="•"/>
            </a:pPr>
            <a:r>
              <a:rPr lang="en-US" sz="2600" b="1" dirty="0" smtClean="0">
                <a:solidFill>
                  <a:schemeClr val="bg1"/>
                </a:solidFill>
              </a:rPr>
              <a:t>We have been entrusted with the gospel—v. 19</a:t>
            </a:r>
          </a:p>
          <a:p>
            <a:pPr marL="1485900" lvl="2" indent="-571500">
              <a:spcAft>
                <a:spcPts val="1200"/>
              </a:spcAft>
              <a:buFont typeface="Arial" panose="020B0604020202020204" pitchFamily="34" charset="0"/>
              <a:buChar char="•"/>
            </a:pPr>
            <a:r>
              <a:rPr lang="en-US" sz="2600" b="1" dirty="0" smtClean="0">
                <a:solidFill>
                  <a:schemeClr val="bg1"/>
                </a:solidFill>
              </a:rPr>
              <a:t>The “talent” of gospel given to us—Matt. 25</a:t>
            </a:r>
          </a:p>
          <a:p>
            <a:pPr marL="1485900" lvl="2" indent="-571500">
              <a:spcAft>
                <a:spcPts val="1200"/>
              </a:spcAft>
              <a:buFont typeface="Arial" panose="020B0604020202020204" pitchFamily="34" charset="0"/>
              <a:buChar char="•"/>
            </a:pPr>
            <a:r>
              <a:rPr lang="en-US" sz="2600" b="1" dirty="0" smtClean="0">
                <a:solidFill>
                  <a:schemeClr val="bg1"/>
                </a:solidFill>
              </a:rPr>
              <a:t>Who do you know, what can you do?</a:t>
            </a:r>
            <a:endParaRPr lang="en-US" sz="2600" b="1" dirty="0">
              <a:solidFill>
                <a:schemeClr val="bg1"/>
              </a:solidFill>
            </a:endParaRPr>
          </a:p>
        </p:txBody>
      </p:sp>
    </p:spTree>
    <p:extLst>
      <p:ext uri="{BB962C8B-B14F-4D97-AF65-F5344CB8AC3E}">
        <p14:creationId xmlns:p14="http://schemas.microsoft.com/office/powerpoint/2010/main" val="15225693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3631763"/>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chemeClr val="bg1"/>
                </a:solidFill>
              </a:rPr>
              <a:t>Motivation to have a purpose in life</a:t>
            </a:r>
          </a:p>
          <a:p>
            <a:pPr marL="1028700" lvl="1" indent="-571500">
              <a:spcAft>
                <a:spcPts val="1200"/>
              </a:spcAft>
              <a:buFont typeface="Arial" panose="020B0604020202020204" pitchFamily="34" charset="0"/>
              <a:buChar char="•"/>
            </a:pPr>
            <a:r>
              <a:rPr lang="en-US" sz="2800" b="1" dirty="0" smtClean="0">
                <a:solidFill>
                  <a:schemeClr val="bg1"/>
                </a:solidFill>
              </a:rPr>
              <a:t>Motivation to remember His just reward</a:t>
            </a:r>
          </a:p>
          <a:p>
            <a:pPr marL="1028700" lvl="1" indent="-571500">
              <a:spcAft>
                <a:spcPts val="1200"/>
              </a:spcAft>
              <a:buFont typeface="Arial" panose="020B0604020202020204" pitchFamily="34" charset="0"/>
              <a:buChar char="•"/>
            </a:pPr>
            <a:r>
              <a:rPr lang="en-US" sz="2800" b="1" dirty="0" smtClean="0">
                <a:solidFill>
                  <a:schemeClr val="bg1"/>
                </a:solidFill>
              </a:rPr>
              <a:t>Motivation to remember His terror</a:t>
            </a:r>
          </a:p>
          <a:p>
            <a:pPr marL="1028700" lvl="1" indent="-571500">
              <a:spcAft>
                <a:spcPts val="1200"/>
              </a:spcAft>
              <a:buFont typeface="Arial" panose="020B0604020202020204" pitchFamily="34" charset="0"/>
              <a:buChar char="•"/>
            </a:pPr>
            <a:r>
              <a:rPr lang="en-US" sz="2800" b="1" dirty="0" smtClean="0">
                <a:solidFill>
                  <a:schemeClr val="bg1"/>
                </a:solidFill>
              </a:rPr>
              <a:t>Motivation to persuade men</a:t>
            </a:r>
            <a:endParaRPr lang="en-US" sz="2800" b="1" dirty="0" smtClean="0">
              <a:solidFill>
                <a:srgbClr val="FFFF00"/>
              </a:solidFill>
            </a:endParaRPr>
          </a:p>
          <a:p>
            <a:pPr marL="1028700" lvl="1" indent="-571500">
              <a:spcAft>
                <a:spcPts val="1200"/>
              </a:spcAft>
              <a:buFont typeface="Arial" panose="020B0604020202020204" pitchFamily="34" charset="0"/>
              <a:buChar char="•"/>
            </a:pPr>
            <a:r>
              <a:rPr lang="en-US" sz="2800" b="1" dirty="0" smtClean="0">
                <a:solidFill>
                  <a:srgbClr val="FFFF00"/>
                </a:solidFill>
              </a:rPr>
              <a:t>Motivation to be compelled by His love</a:t>
            </a:r>
            <a:endParaRPr lang="en-US" sz="2800" b="1" dirty="0">
              <a:solidFill>
                <a:schemeClr val="bg1"/>
              </a:solidFill>
            </a:endParaRPr>
          </a:p>
        </p:txBody>
      </p:sp>
    </p:spTree>
    <p:extLst>
      <p:ext uri="{BB962C8B-B14F-4D97-AF65-F5344CB8AC3E}">
        <p14:creationId xmlns:p14="http://schemas.microsoft.com/office/powerpoint/2010/main" val="34120731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5755422"/>
          </a:xfrm>
          <a:prstGeom prst="rect">
            <a:avLst/>
          </a:prstGeom>
          <a:noFill/>
        </p:spPr>
        <p:txBody>
          <a:bodyPr wrap="square" rtlCol="0">
            <a:spAutoFit/>
          </a:bodyPr>
          <a:lstStyle/>
          <a:p>
            <a:pPr algn="just"/>
            <a:r>
              <a:rPr lang="en-US" sz="2300" b="1" dirty="0" smtClean="0">
                <a:solidFill>
                  <a:schemeClr val="bg1"/>
                </a:solidFill>
              </a:rPr>
              <a:t>   9  </a:t>
            </a:r>
            <a:r>
              <a:rPr lang="en-US" sz="2300" b="1" dirty="0">
                <a:solidFill>
                  <a:schemeClr val="bg1"/>
                </a:solidFill>
              </a:rPr>
              <a:t>Therefore </a:t>
            </a:r>
            <a:r>
              <a:rPr lang="en-US" sz="2300" b="1" dirty="0">
                <a:solidFill>
                  <a:srgbClr val="FFFF00"/>
                </a:solidFill>
              </a:rPr>
              <a:t>we make it our aim</a:t>
            </a:r>
            <a:r>
              <a:rPr lang="en-US" sz="2300" b="1" dirty="0">
                <a:solidFill>
                  <a:schemeClr val="bg1"/>
                </a:solidFill>
              </a:rPr>
              <a:t>, whether present or absent, to be well pleasing to </a:t>
            </a:r>
            <a:r>
              <a:rPr lang="en-US" sz="2300" b="1" dirty="0" smtClean="0">
                <a:solidFill>
                  <a:schemeClr val="bg1"/>
                </a:solidFill>
              </a:rPr>
              <a:t>Him. </a:t>
            </a:r>
          </a:p>
          <a:p>
            <a:pPr algn="just"/>
            <a:r>
              <a:rPr lang="en-US" sz="2300" b="1" dirty="0" smtClean="0">
                <a:solidFill>
                  <a:schemeClr val="bg1"/>
                </a:solidFill>
              </a:rPr>
              <a:t>  10  For </a:t>
            </a:r>
            <a:r>
              <a:rPr lang="en-US" sz="2300" b="1" dirty="0" smtClean="0">
                <a:solidFill>
                  <a:srgbClr val="FFFF00"/>
                </a:solidFill>
              </a:rPr>
              <a:t>we must all appear </a:t>
            </a:r>
            <a:r>
              <a:rPr lang="en-US" sz="2300" b="1" dirty="0" smtClean="0">
                <a:solidFill>
                  <a:schemeClr val="bg1"/>
                </a:solidFill>
              </a:rPr>
              <a:t>before the judgment seat of Christ, that each one may receive the things done in the body, according to what he has done, whether good or bad. </a:t>
            </a:r>
          </a:p>
          <a:p>
            <a:pPr algn="just">
              <a:tabLst>
                <a:tab pos="2682875" algn="l"/>
              </a:tabLst>
            </a:pPr>
            <a:r>
              <a:rPr lang="en-US" sz="2300" b="1" dirty="0" smtClean="0">
                <a:solidFill>
                  <a:schemeClr val="bg1"/>
                </a:solidFill>
              </a:rPr>
              <a:t>  11  </a:t>
            </a:r>
            <a:r>
              <a:rPr lang="en-US" sz="2300" b="1" dirty="0">
                <a:solidFill>
                  <a:schemeClr val="bg1"/>
                </a:solidFill>
              </a:rPr>
              <a:t>Knowing, therefore, the terror of the Lord, </a:t>
            </a:r>
            <a:r>
              <a:rPr lang="en-US" sz="2300" b="1" dirty="0">
                <a:solidFill>
                  <a:srgbClr val="FFFF00"/>
                </a:solidFill>
              </a:rPr>
              <a:t>we persuade men</a:t>
            </a:r>
            <a:r>
              <a:rPr lang="en-US" sz="2300" b="1" dirty="0">
                <a:solidFill>
                  <a:schemeClr val="bg1"/>
                </a:solidFill>
              </a:rPr>
              <a:t>; but we are well known to God, and I also trust are well known in your consciences</a:t>
            </a:r>
            <a:r>
              <a:rPr lang="en-US" sz="2300" b="1" dirty="0" smtClean="0">
                <a:solidFill>
                  <a:schemeClr val="bg1"/>
                </a:solidFill>
              </a:rPr>
              <a:t>.</a:t>
            </a:r>
          </a:p>
          <a:p>
            <a:pPr algn="just">
              <a:tabLst>
                <a:tab pos="2682875" algn="l"/>
              </a:tabLst>
            </a:pPr>
            <a:endParaRPr lang="en-US" sz="2300" b="1" dirty="0">
              <a:solidFill>
                <a:schemeClr val="bg1"/>
              </a:solidFill>
            </a:endParaRPr>
          </a:p>
          <a:p>
            <a:pPr algn="just">
              <a:tabLst>
                <a:tab pos="2682875" algn="l"/>
              </a:tabLst>
            </a:pPr>
            <a:r>
              <a:rPr lang="en-US" sz="2300" b="1" dirty="0" smtClean="0">
                <a:solidFill>
                  <a:schemeClr val="bg1"/>
                </a:solidFill>
              </a:rPr>
              <a:t>. . . </a:t>
            </a:r>
          </a:p>
          <a:p>
            <a:pPr algn="just">
              <a:tabLst>
                <a:tab pos="2682875" algn="l"/>
              </a:tabLst>
            </a:pPr>
            <a:endParaRPr lang="en-US" sz="2300" b="1" dirty="0">
              <a:solidFill>
                <a:schemeClr val="bg1"/>
              </a:solidFill>
            </a:endParaRPr>
          </a:p>
          <a:p>
            <a:pPr algn="just"/>
            <a:r>
              <a:rPr lang="en-US" sz="2300" b="1" dirty="0" smtClean="0">
                <a:solidFill>
                  <a:schemeClr val="bg1"/>
                </a:solidFill>
              </a:rPr>
              <a:t>  14  </a:t>
            </a:r>
            <a:r>
              <a:rPr lang="en-US" sz="2300" b="1" dirty="0">
                <a:solidFill>
                  <a:srgbClr val="FFFF00"/>
                </a:solidFill>
              </a:rPr>
              <a:t>For the love of Christ compels us</a:t>
            </a:r>
            <a:r>
              <a:rPr lang="en-US" sz="2300" b="1" dirty="0">
                <a:solidFill>
                  <a:schemeClr val="bg1"/>
                </a:solidFill>
              </a:rPr>
              <a:t>, because we judge thus: that if One died for all, then all died; </a:t>
            </a:r>
          </a:p>
          <a:p>
            <a:pPr algn="just"/>
            <a:r>
              <a:rPr lang="en-US" sz="2300" b="1" dirty="0" smtClean="0">
                <a:solidFill>
                  <a:schemeClr val="bg1"/>
                </a:solidFill>
              </a:rPr>
              <a:t>  15  </a:t>
            </a:r>
            <a:r>
              <a:rPr lang="en-US" sz="2300" b="1" dirty="0">
                <a:solidFill>
                  <a:schemeClr val="bg1"/>
                </a:solidFill>
              </a:rPr>
              <a:t>and He died for all, that those who live should live no longer for themselves, but for Him who died for them and rose again. </a:t>
            </a:r>
            <a:endParaRPr lang="en-US" sz="2300" b="1" dirty="0" smtClean="0">
              <a:solidFill>
                <a:schemeClr val="bg1"/>
              </a:solidFill>
            </a:endParaRPr>
          </a:p>
          <a:p>
            <a:pPr algn="just"/>
            <a:r>
              <a:rPr lang="en-US" sz="2300" b="1" dirty="0">
                <a:solidFill>
                  <a:schemeClr val="bg1"/>
                </a:solidFill>
              </a:rPr>
              <a:t>	</a:t>
            </a:r>
            <a:r>
              <a:rPr lang="en-US" sz="2300" b="1" dirty="0" smtClean="0">
                <a:solidFill>
                  <a:schemeClr val="bg1"/>
                </a:solidFill>
              </a:rPr>
              <a:t>				2 Cor. 5:9-11; 14-15</a:t>
            </a:r>
          </a:p>
        </p:txBody>
      </p:sp>
    </p:spTree>
    <p:extLst>
      <p:ext uri="{BB962C8B-B14F-4D97-AF65-F5344CB8AC3E}">
        <p14:creationId xmlns:p14="http://schemas.microsoft.com/office/powerpoint/2010/main" val="32715211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5386090"/>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chemeClr val="bg1"/>
                </a:solidFill>
              </a:rPr>
              <a:t>Motivation to have a purpose in life</a:t>
            </a:r>
          </a:p>
          <a:p>
            <a:pPr marL="1028700" lvl="1" indent="-571500">
              <a:spcAft>
                <a:spcPts val="1200"/>
              </a:spcAft>
              <a:buFont typeface="Arial" panose="020B0604020202020204" pitchFamily="34" charset="0"/>
              <a:buChar char="•"/>
            </a:pPr>
            <a:r>
              <a:rPr lang="en-US" sz="2800" b="1" dirty="0" smtClean="0">
                <a:solidFill>
                  <a:schemeClr val="bg1"/>
                </a:solidFill>
              </a:rPr>
              <a:t>Motivation to remember His just reward</a:t>
            </a:r>
          </a:p>
          <a:p>
            <a:pPr marL="1028700" lvl="1" indent="-571500">
              <a:spcAft>
                <a:spcPts val="1200"/>
              </a:spcAft>
              <a:buFont typeface="Arial" panose="020B0604020202020204" pitchFamily="34" charset="0"/>
              <a:buChar char="•"/>
            </a:pPr>
            <a:r>
              <a:rPr lang="en-US" sz="2800" b="1" dirty="0" smtClean="0">
                <a:solidFill>
                  <a:schemeClr val="bg1"/>
                </a:solidFill>
              </a:rPr>
              <a:t>Motivation to remember His terror</a:t>
            </a:r>
          </a:p>
          <a:p>
            <a:pPr marL="1028700" lvl="1" indent="-571500">
              <a:spcAft>
                <a:spcPts val="1200"/>
              </a:spcAft>
              <a:buFont typeface="Arial" panose="020B0604020202020204" pitchFamily="34" charset="0"/>
              <a:buChar char="•"/>
            </a:pPr>
            <a:r>
              <a:rPr lang="en-US" sz="2800" b="1" dirty="0" smtClean="0">
                <a:solidFill>
                  <a:schemeClr val="bg1"/>
                </a:solidFill>
              </a:rPr>
              <a:t>Motivation to persuade men</a:t>
            </a:r>
            <a:endParaRPr lang="en-US" sz="2800" b="1" dirty="0" smtClean="0">
              <a:solidFill>
                <a:srgbClr val="FFFF00"/>
              </a:solidFill>
            </a:endParaRPr>
          </a:p>
          <a:p>
            <a:pPr marL="1028700" lvl="1" indent="-571500">
              <a:spcAft>
                <a:spcPts val="1200"/>
              </a:spcAft>
              <a:buFont typeface="Arial" panose="020B0604020202020204" pitchFamily="34" charset="0"/>
              <a:buChar char="•"/>
            </a:pPr>
            <a:r>
              <a:rPr lang="en-US" sz="2800" b="1" dirty="0" smtClean="0">
                <a:solidFill>
                  <a:srgbClr val="FFFF00"/>
                </a:solidFill>
              </a:rPr>
              <a:t>Motivation to be compelled by His love</a:t>
            </a:r>
          </a:p>
          <a:p>
            <a:pPr marL="1485900" lvl="2" indent="-571500">
              <a:spcAft>
                <a:spcPts val="1200"/>
              </a:spcAft>
              <a:buFont typeface="Arial" panose="020B0604020202020204" pitchFamily="34" charset="0"/>
              <a:buChar char="•"/>
            </a:pPr>
            <a:r>
              <a:rPr lang="en-US" sz="2800" b="1" dirty="0" smtClean="0">
                <a:solidFill>
                  <a:schemeClr val="bg1"/>
                </a:solidFill>
              </a:rPr>
              <a:t>Stand at the foot of the cross</a:t>
            </a:r>
          </a:p>
          <a:p>
            <a:pPr marL="1485900" lvl="2" indent="-571500">
              <a:spcAft>
                <a:spcPts val="1200"/>
              </a:spcAft>
              <a:buFont typeface="Arial" panose="020B0604020202020204" pitchFamily="34" charset="0"/>
              <a:buChar char="•"/>
            </a:pPr>
            <a:r>
              <a:rPr lang="en-US" sz="2800" b="1" dirty="0" smtClean="0">
                <a:solidFill>
                  <a:schemeClr val="bg1"/>
                </a:solidFill>
              </a:rPr>
              <a:t>Most everyone was NOT motivated</a:t>
            </a:r>
          </a:p>
          <a:p>
            <a:pPr marL="1485900" lvl="2" indent="-571500">
              <a:spcAft>
                <a:spcPts val="1200"/>
              </a:spcAft>
              <a:buFont typeface="Arial" panose="020B0604020202020204" pitchFamily="34" charset="0"/>
              <a:buChar char="•"/>
            </a:pPr>
            <a:r>
              <a:rPr lang="en-US" sz="2800" b="1" dirty="0" smtClean="0">
                <a:solidFill>
                  <a:schemeClr val="bg1"/>
                </a:solidFill>
              </a:rPr>
              <a:t>The cross compels us to act! </a:t>
            </a:r>
            <a:endParaRPr lang="en-US" sz="2800" b="1" dirty="0">
              <a:solidFill>
                <a:schemeClr val="bg1"/>
              </a:solidFill>
            </a:endParaRPr>
          </a:p>
        </p:txBody>
      </p:sp>
    </p:spTree>
    <p:extLst>
      <p:ext uri="{BB962C8B-B14F-4D97-AF65-F5344CB8AC3E}">
        <p14:creationId xmlns:p14="http://schemas.microsoft.com/office/powerpoint/2010/main" val="31700894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Respond to the Cross—Today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1333653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2985433"/>
          </a:xfrm>
          <a:prstGeom prst="rect">
            <a:avLst/>
          </a:prstGeom>
          <a:noFill/>
        </p:spPr>
        <p:txBody>
          <a:bodyPr wrap="square" rtlCol="0">
            <a:spAutoFit/>
          </a:bodyPr>
          <a:lstStyle/>
          <a:p>
            <a:pPr algn="ctr">
              <a:spcAft>
                <a:spcPts val="1200"/>
              </a:spcAft>
            </a:pPr>
            <a:r>
              <a:rPr lang="en-US" sz="3600" b="1" dirty="0" smtClean="0">
                <a:solidFill>
                  <a:srgbClr val="FFFF00"/>
                </a:solidFill>
                <a:ea typeface="Calibri" charset="0"/>
                <a:cs typeface="Georgia" charset="0"/>
              </a:rPr>
              <a:t>Introduction:  Motivations for Christians</a:t>
            </a:r>
          </a:p>
          <a:p>
            <a:pPr marL="1028700" lvl="1" indent="-571500">
              <a:spcAft>
                <a:spcPts val="1200"/>
              </a:spcAft>
              <a:buFont typeface="Arial" panose="020B0604020202020204" pitchFamily="34" charset="0"/>
              <a:buChar char="•"/>
            </a:pPr>
            <a:r>
              <a:rPr lang="en-US" sz="2800" b="1" dirty="0" smtClean="0">
                <a:solidFill>
                  <a:schemeClr val="bg1"/>
                </a:solidFill>
              </a:rPr>
              <a:t>Emphasis this year:  “At the Cross . . .</a:t>
            </a:r>
          </a:p>
          <a:p>
            <a:pPr marL="1028700" lvl="1" indent="-571500">
              <a:spcAft>
                <a:spcPts val="1200"/>
              </a:spcAft>
              <a:buFont typeface="Arial" panose="020B0604020202020204" pitchFamily="34" charset="0"/>
              <a:buChar char="•"/>
            </a:pPr>
            <a:r>
              <a:rPr lang="en-US" sz="2800" b="1" dirty="0" smtClean="0">
                <a:solidFill>
                  <a:schemeClr val="bg1"/>
                </a:solidFill>
              </a:rPr>
              <a:t>Emphasis the month:  . . . I Find Motivation”</a:t>
            </a:r>
          </a:p>
          <a:p>
            <a:pPr marL="1028700" lvl="1" indent="-571500">
              <a:spcAft>
                <a:spcPts val="1200"/>
              </a:spcAft>
              <a:buFont typeface="Arial" panose="020B0604020202020204" pitchFamily="34" charset="0"/>
              <a:buChar char="•"/>
            </a:pPr>
            <a:r>
              <a:rPr lang="en-US" sz="2800" b="1" dirty="0" smtClean="0">
                <a:solidFill>
                  <a:schemeClr val="bg1"/>
                </a:solidFill>
              </a:rPr>
              <a:t>Looking at the “we” verses in our text</a:t>
            </a:r>
          </a:p>
          <a:p>
            <a:pPr marL="1028700" lvl="1" indent="-571500">
              <a:spcAft>
                <a:spcPts val="1200"/>
              </a:spcAft>
              <a:buFont typeface="Arial" panose="020B0604020202020204" pitchFamily="34" charset="0"/>
              <a:buChar char="•"/>
            </a:pPr>
            <a:r>
              <a:rPr lang="en-US" sz="2800" b="1" dirty="0" smtClean="0">
                <a:solidFill>
                  <a:schemeClr val="bg1"/>
                </a:solidFill>
              </a:rPr>
              <a:t>What motivated Paul (and motivates us)?</a:t>
            </a:r>
            <a:endParaRPr lang="en-US" sz="2800" b="1" dirty="0">
              <a:solidFill>
                <a:srgbClr val="FFFF00"/>
              </a:solidFill>
            </a:endParaRPr>
          </a:p>
        </p:txBody>
      </p:sp>
    </p:spTree>
    <p:extLst>
      <p:ext uri="{BB962C8B-B14F-4D97-AF65-F5344CB8AC3E}">
        <p14:creationId xmlns:p14="http://schemas.microsoft.com/office/powerpoint/2010/main" val="2864682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6109365"/>
          </a:xfrm>
          <a:prstGeom prst="rect">
            <a:avLst/>
          </a:prstGeom>
          <a:noFill/>
        </p:spPr>
        <p:txBody>
          <a:bodyPr wrap="square" rtlCol="0">
            <a:spAutoFit/>
          </a:bodyPr>
          <a:lstStyle/>
          <a:p>
            <a:pPr algn="just"/>
            <a:r>
              <a:rPr lang="en-US" sz="2300" b="1" dirty="0" smtClean="0">
                <a:solidFill>
                  <a:schemeClr val="bg1"/>
                </a:solidFill>
              </a:rPr>
              <a:t>   9  </a:t>
            </a:r>
            <a:r>
              <a:rPr lang="en-US" sz="2300" b="1" dirty="0">
                <a:solidFill>
                  <a:schemeClr val="bg1"/>
                </a:solidFill>
              </a:rPr>
              <a:t>Therefore </a:t>
            </a:r>
            <a:r>
              <a:rPr lang="en-US" sz="2300" b="1" dirty="0">
                <a:solidFill>
                  <a:srgbClr val="FFFF00"/>
                </a:solidFill>
              </a:rPr>
              <a:t>we make it our aim</a:t>
            </a:r>
            <a:r>
              <a:rPr lang="en-US" sz="2300" b="1" dirty="0">
                <a:solidFill>
                  <a:schemeClr val="bg1"/>
                </a:solidFill>
              </a:rPr>
              <a:t>, whether present or absent, to be well pleasing to </a:t>
            </a:r>
            <a:r>
              <a:rPr lang="en-US" sz="2300" b="1" dirty="0" smtClean="0">
                <a:solidFill>
                  <a:schemeClr val="bg1"/>
                </a:solidFill>
              </a:rPr>
              <a:t>Him. </a:t>
            </a:r>
          </a:p>
          <a:p>
            <a:pPr algn="just"/>
            <a:r>
              <a:rPr lang="en-US" sz="2300" b="1" dirty="0" smtClean="0">
                <a:solidFill>
                  <a:schemeClr val="bg1"/>
                </a:solidFill>
              </a:rPr>
              <a:t>  10  For </a:t>
            </a:r>
            <a:r>
              <a:rPr lang="en-US" sz="2300" b="1" dirty="0" smtClean="0">
                <a:solidFill>
                  <a:srgbClr val="FFFF00"/>
                </a:solidFill>
              </a:rPr>
              <a:t>we must all appear </a:t>
            </a:r>
            <a:r>
              <a:rPr lang="en-US" sz="2300" b="1" dirty="0" smtClean="0">
                <a:solidFill>
                  <a:schemeClr val="bg1"/>
                </a:solidFill>
              </a:rPr>
              <a:t>before the judgment seat of Christ, that each one may receive the things done in the body, according to what he has done, whether good or bad. </a:t>
            </a:r>
          </a:p>
          <a:p>
            <a:pPr algn="just">
              <a:tabLst>
                <a:tab pos="2682875" algn="l"/>
              </a:tabLst>
            </a:pPr>
            <a:r>
              <a:rPr lang="en-US" sz="2300" b="1" dirty="0" smtClean="0">
                <a:solidFill>
                  <a:schemeClr val="bg1"/>
                </a:solidFill>
              </a:rPr>
              <a:t>  11  </a:t>
            </a:r>
            <a:r>
              <a:rPr lang="en-US" sz="2300" b="1" dirty="0">
                <a:solidFill>
                  <a:schemeClr val="bg1"/>
                </a:solidFill>
              </a:rPr>
              <a:t>Knowing, therefore, the terror of the Lord, </a:t>
            </a:r>
            <a:r>
              <a:rPr lang="en-US" sz="2300" b="1" dirty="0">
                <a:solidFill>
                  <a:srgbClr val="FFFF00"/>
                </a:solidFill>
              </a:rPr>
              <a:t>we persuade men</a:t>
            </a:r>
            <a:r>
              <a:rPr lang="en-US" sz="2300" b="1" dirty="0">
                <a:solidFill>
                  <a:schemeClr val="bg1"/>
                </a:solidFill>
              </a:rPr>
              <a:t>; but we are well known to God, and I also trust are well known in your consciences. </a:t>
            </a:r>
          </a:p>
          <a:p>
            <a:pPr algn="just"/>
            <a:r>
              <a:rPr lang="en-US" sz="2300" b="1" dirty="0" smtClean="0">
                <a:solidFill>
                  <a:schemeClr val="bg1"/>
                </a:solidFill>
              </a:rPr>
              <a:t>  12  </a:t>
            </a:r>
            <a:r>
              <a:rPr lang="en-US" sz="2300" b="1" dirty="0">
                <a:solidFill>
                  <a:schemeClr val="bg1"/>
                </a:solidFill>
              </a:rPr>
              <a:t>For we do not commend ourselves again to you, but give you opportunity to boast on our behalf, that you may have an answer for those who boast in appearance and not in heart. </a:t>
            </a:r>
          </a:p>
          <a:p>
            <a:pPr algn="just"/>
            <a:r>
              <a:rPr lang="en-US" sz="2300" b="1" dirty="0" smtClean="0">
                <a:solidFill>
                  <a:schemeClr val="bg1"/>
                </a:solidFill>
              </a:rPr>
              <a:t>  13  </a:t>
            </a:r>
            <a:r>
              <a:rPr lang="en-US" sz="2300" b="1" dirty="0">
                <a:solidFill>
                  <a:schemeClr val="bg1"/>
                </a:solidFill>
              </a:rPr>
              <a:t>For if we are beside ourselves, it is for God; or if we are of sound mind, it is for you. </a:t>
            </a:r>
          </a:p>
          <a:p>
            <a:pPr algn="just"/>
            <a:r>
              <a:rPr lang="en-US" sz="2300" b="1" dirty="0" smtClean="0">
                <a:solidFill>
                  <a:schemeClr val="bg1"/>
                </a:solidFill>
              </a:rPr>
              <a:t>  14  </a:t>
            </a:r>
            <a:r>
              <a:rPr lang="en-US" sz="2300" b="1" dirty="0">
                <a:solidFill>
                  <a:srgbClr val="FFFF00"/>
                </a:solidFill>
              </a:rPr>
              <a:t>For the love of Christ compels us</a:t>
            </a:r>
            <a:r>
              <a:rPr lang="en-US" sz="2300" b="1" dirty="0">
                <a:solidFill>
                  <a:schemeClr val="bg1"/>
                </a:solidFill>
              </a:rPr>
              <a:t>, because we judge thus: that if One died for all, then all died; </a:t>
            </a:r>
          </a:p>
          <a:p>
            <a:pPr algn="just"/>
            <a:r>
              <a:rPr lang="en-US" sz="2300" b="1" dirty="0" smtClean="0">
                <a:solidFill>
                  <a:schemeClr val="bg1"/>
                </a:solidFill>
              </a:rPr>
              <a:t>  15  </a:t>
            </a:r>
            <a:r>
              <a:rPr lang="en-US" sz="2300" b="1" dirty="0">
                <a:solidFill>
                  <a:schemeClr val="bg1"/>
                </a:solidFill>
              </a:rPr>
              <a:t>and He died for all, that those who live should live no longer for themselves, but for Him who died for them and rose again. </a:t>
            </a:r>
            <a:endParaRPr lang="en-US" sz="2300" b="1" dirty="0" smtClean="0">
              <a:solidFill>
                <a:schemeClr val="bg1"/>
              </a:solidFill>
            </a:endParaRPr>
          </a:p>
        </p:txBody>
      </p:sp>
    </p:spTree>
    <p:extLst>
      <p:ext uri="{BB962C8B-B14F-4D97-AF65-F5344CB8AC3E}">
        <p14:creationId xmlns:p14="http://schemas.microsoft.com/office/powerpoint/2010/main" val="552218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1292662"/>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rgbClr val="FFFF00"/>
                </a:solidFill>
              </a:rPr>
              <a:t>Motivation to have a purpose in life</a:t>
            </a:r>
            <a:endParaRPr lang="en-US" sz="2800" b="1" dirty="0">
              <a:solidFill>
                <a:schemeClr val="bg1"/>
              </a:solidFill>
            </a:endParaRPr>
          </a:p>
        </p:txBody>
      </p:sp>
    </p:spTree>
    <p:extLst>
      <p:ext uri="{BB962C8B-B14F-4D97-AF65-F5344CB8AC3E}">
        <p14:creationId xmlns:p14="http://schemas.microsoft.com/office/powerpoint/2010/main" val="3643166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1154162"/>
          </a:xfrm>
          <a:prstGeom prst="rect">
            <a:avLst/>
          </a:prstGeom>
          <a:noFill/>
        </p:spPr>
        <p:txBody>
          <a:bodyPr wrap="square" rtlCol="0">
            <a:spAutoFit/>
          </a:bodyPr>
          <a:lstStyle/>
          <a:p>
            <a:pPr algn="just"/>
            <a:r>
              <a:rPr lang="en-US" sz="2300" b="1" dirty="0" smtClean="0">
                <a:solidFill>
                  <a:schemeClr val="bg1"/>
                </a:solidFill>
              </a:rPr>
              <a:t>   9  </a:t>
            </a:r>
            <a:r>
              <a:rPr lang="en-US" sz="2300" b="1" dirty="0">
                <a:solidFill>
                  <a:schemeClr val="bg1"/>
                </a:solidFill>
              </a:rPr>
              <a:t>Therefore </a:t>
            </a:r>
            <a:r>
              <a:rPr lang="en-US" sz="2300" b="1" dirty="0">
                <a:solidFill>
                  <a:srgbClr val="FFFF00"/>
                </a:solidFill>
              </a:rPr>
              <a:t>we make it our aim</a:t>
            </a:r>
            <a:r>
              <a:rPr lang="en-US" sz="2300" b="1" dirty="0">
                <a:solidFill>
                  <a:schemeClr val="bg1"/>
                </a:solidFill>
              </a:rPr>
              <a:t>, whether present or absent, to be well pleasing to </a:t>
            </a:r>
            <a:r>
              <a:rPr lang="en-US" sz="2300" b="1" dirty="0" smtClean="0">
                <a:solidFill>
                  <a:schemeClr val="bg1"/>
                </a:solidFill>
              </a:rPr>
              <a:t>Him. </a:t>
            </a:r>
          </a:p>
          <a:p>
            <a:pPr algn="just"/>
            <a:r>
              <a:rPr lang="en-US" sz="2300" b="1" dirty="0">
                <a:solidFill>
                  <a:schemeClr val="bg1"/>
                </a:solidFill>
              </a:rPr>
              <a:t>	</a:t>
            </a:r>
            <a:r>
              <a:rPr lang="en-US" sz="2300" b="1" dirty="0" smtClean="0">
                <a:solidFill>
                  <a:schemeClr val="bg1"/>
                </a:solidFill>
              </a:rPr>
              <a:t>				2 Cor. 5:9</a:t>
            </a:r>
          </a:p>
        </p:txBody>
      </p:sp>
    </p:spTree>
    <p:extLst>
      <p:ext uri="{BB962C8B-B14F-4D97-AF65-F5344CB8AC3E}">
        <p14:creationId xmlns:p14="http://schemas.microsoft.com/office/powerpoint/2010/main" val="2484348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2954655"/>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rgbClr val="FFFF00"/>
                </a:solidFill>
              </a:rPr>
              <a:t>Motivation to have a purpose in life</a:t>
            </a:r>
          </a:p>
          <a:p>
            <a:pPr marL="1485900" lvl="2" indent="-571500">
              <a:spcAft>
                <a:spcPts val="1200"/>
              </a:spcAft>
              <a:buFont typeface="Arial" panose="020B0604020202020204" pitchFamily="34" charset="0"/>
              <a:buChar char="•"/>
            </a:pPr>
            <a:r>
              <a:rPr lang="en-US" sz="2600" b="1" dirty="0" smtClean="0">
                <a:solidFill>
                  <a:schemeClr val="bg1"/>
                </a:solidFill>
              </a:rPr>
              <a:t>If I won the lottery, “I would . . .”</a:t>
            </a:r>
          </a:p>
          <a:p>
            <a:pPr marL="1485900" lvl="2" indent="-571500">
              <a:spcAft>
                <a:spcPts val="1200"/>
              </a:spcAft>
              <a:buFont typeface="Arial" panose="020B0604020202020204" pitchFamily="34" charset="0"/>
              <a:buChar char="•"/>
            </a:pPr>
            <a:r>
              <a:rPr lang="en-US" sz="2600" b="1" dirty="0" smtClean="0">
                <a:solidFill>
                  <a:schemeClr val="bg1"/>
                </a:solidFill>
              </a:rPr>
              <a:t>The motivation of the world—1 John 2:15-17</a:t>
            </a:r>
          </a:p>
          <a:p>
            <a:pPr marL="1485900" lvl="2" indent="-571500">
              <a:spcAft>
                <a:spcPts val="1200"/>
              </a:spcAft>
              <a:buFont typeface="Arial" panose="020B0604020202020204" pitchFamily="34" charset="0"/>
              <a:buChar char="•"/>
            </a:pPr>
            <a:r>
              <a:rPr lang="en-US" sz="2600" b="1" dirty="0" smtClean="0">
                <a:solidFill>
                  <a:schemeClr val="bg1"/>
                </a:solidFill>
              </a:rPr>
              <a:t>Motivation of Jesus:  Heb. 10:5-7; John 5:29</a:t>
            </a:r>
            <a:endParaRPr lang="en-US" sz="2800" b="1" dirty="0">
              <a:solidFill>
                <a:schemeClr val="bg1"/>
              </a:solidFill>
            </a:endParaRPr>
          </a:p>
        </p:txBody>
      </p:sp>
    </p:spTree>
    <p:extLst>
      <p:ext uri="{BB962C8B-B14F-4D97-AF65-F5344CB8AC3E}">
        <p14:creationId xmlns:p14="http://schemas.microsoft.com/office/powerpoint/2010/main" val="418980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6109365"/>
          </a:xfrm>
          <a:prstGeom prst="rect">
            <a:avLst/>
          </a:prstGeom>
          <a:noFill/>
        </p:spPr>
        <p:txBody>
          <a:bodyPr wrap="square" rtlCol="0">
            <a:spAutoFit/>
          </a:bodyPr>
          <a:lstStyle/>
          <a:p>
            <a:pPr algn="just"/>
            <a:r>
              <a:rPr lang="en-US" sz="2300" b="1" dirty="0" smtClean="0">
                <a:solidFill>
                  <a:schemeClr val="bg1"/>
                </a:solidFill>
              </a:rPr>
              <a:t>   9  </a:t>
            </a:r>
            <a:r>
              <a:rPr lang="en-US" sz="2300" b="1" dirty="0">
                <a:solidFill>
                  <a:schemeClr val="bg1"/>
                </a:solidFill>
              </a:rPr>
              <a:t>Therefore </a:t>
            </a:r>
            <a:r>
              <a:rPr lang="en-US" sz="2300" b="1" dirty="0">
                <a:solidFill>
                  <a:srgbClr val="FFFF00"/>
                </a:solidFill>
              </a:rPr>
              <a:t>we make it our aim</a:t>
            </a:r>
            <a:r>
              <a:rPr lang="en-US" sz="2300" b="1" dirty="0">
                <a:solidFill>
                  <a:schemeClr val="bg1"/>
                </a:solidFill>
              </a:rPr>
              <a:t>, whether present or absent, to be well pleasing to </a:t>
            </a:r>
            <a:r>
              <a:rPr lang="en-US" sz="2300" b="1" dirty="0" smtClean="0">
                <a:solidFill>
                  <a:schemeClr val="bg1"/>
                </a:solidFill>
              </a:rPr>
              <a:t>Him. </a:t>
            </a:r>
          </a:p>
          <a:p>
            <a:pPr algn="just"/>
            <a:r>
              <a:rPr lang="en-US" sz="2300" b="1" dirty="0">
                <a:solidFill>
                  <a:schemeClr val="bg1"/>
                </a:solidFill>
              </a:rPr>
              <a:t>	</a:t>
            </a:r>
            <a:r>
              <a:rPr lang="en-US" sz="2300" b="1" dirty="0" smtClean="0">
                <a:solidFill>
                  <a:schemeClr val="bg1"/>
                </a:solidFill>
              </a:rPr>
              <a:t>				2 Cor. 5:9</a:t>
            </a:r>
          </a:p>
          <a:p>
            <a:pPr algn="just"/>
            <a:endParaRPr lang="en-US" sz="2300" b="1" dirty="0">
              <a:solidFill>
                <a:schemeClr val="bg1"/>
              </a:solidFill>
            </a:endParaRPr>
          </a:p>
          <a:p>
            <a:pPr algn="just"/>
            <a:endParaRPr lang="en-US" sz="2300" b="1" dirty="0">
              <a:solidFill>
                <a:schemeClr val="bg1"/>
              </a:solidFill>
            </a:endParaRPr>
          </a:p>
          <a:p>
            <a:pPr algn="just"/>
            <a:r>
              <a:rPr lang="en-US" sz="2300" b="1" dirty="0" smtClean="0">
                <a:solidFill>
                  <a:schemeClr val="bg1"/>
                </a:solidFill>
              </a:rPr>
              <a:t>  5  </a:t>
            </a:r>
            <a:r>
              <a:rPr lang="en-US" sz="2300" b="1" dirty="0">
                <a:solidFill>
                  <a:schemeClr val="bg1"/>
                </a:solidFill>
              </a:rPr>
              <a:t>Therefore, when He came into the world, He said: "</a:t>
            </a:r>
            <a:r>
              <a:rPr lang="en-US" sz="2300" b="1" dirty="0" smtClean="0">
                <a:solidFill>
                  <a:schemeClr val="bg1"/>
                </a:solidFill>
              </a:rPr>
              <a:t>Sacrifice and offering You did not desire, but a body You have prepared for Me.  </a:t>
            </a:r>
            <a:endParaRPr lang="en-US" sz="2300" b="1" dirty="0">
              <a:solidFill>
                <a:schemeClr val="bg1"/>
              </a:solidFill>
            </a:endParaRPr>
          </a:p>
          <a:p>
            <a:pPr algn="just"/>
            <a:r>
              <a:rPr lang="en-US" sz="2300" b="1" dirty="0" smtClean="0">
                <a:solidFill>
                  <a:schemeClr val="bg1"/>
                </a:solidFill>
              </a:rPr>
              <a:t>  6  In burnt offerings and sacrifices for sin, You had no pleasure.  </a:t>
            </a:r>
            <a:endParaRPr lang="en-US" sz="2300" b="1" dirty="0">
              <a:solidFill>
                <a:schemeClr val="bg1"/>
              </a:solidFill>
            </a:endParaRPr>
          </a:p>
          <a:p>
            <a:pPr algn="just"/>
            <a:r>
              <a:rPr lang="en-US" sz="2300" b="1" dirty="0" smtClean="0">
                <a:solidFill>
                  <a:schemeClr val="bg1"/>
                </a:solidFill>
              </a:rPr>
              <a:t>  7  Then I said, ‘Behold I have come—in the volume of the book it is written of Me—to do Your will, O God.' “</a:t>
            </a:r>
          </a:p>
          <a:p>
            <a:pPr algn="just"/>
            <a:r>
              <a:rPr lang="en-US" sz="2300" b="1" dirty="0">
                <a:solidFill>
                  <a:schemeClr val="bg1"/>
                </a:solidFill>
              </a:rPr>
              <a:t>	</a:t>
            </a:r>
            <a:r>
              <a:rPr lang="en-US" sz="2300" b="1" dirty="0" smtClean="0">
                <a:solidFill>
                  <a:schemeClr val="bg1"/>
                </a:solidFill>
              </a:rPr>
              <a:t>				Heb. 10:5-7</a:t>
            </a:r>
          </a:p>
          <a:p>
            <a:pPr algn="just"/>
            <a:r>
              <a:rPr lang="en-US" sz="2300" b="1" dirty="0">
                <a:solidFill>
                  <a:schemeClr val="bg1"/>
                </a:solidFill>
              </a:rPr>
              <a:t>John 5</a:t>
            </a:r>
          </a:p>
          <a:p>
            <a:pPr algn="just"/>
            <a:r>
              <a:rPr lang="en-US" sz="2300" b="1" dirty="0">
                <a:solidFill>
                  <a:schemeClr val="bg1"/>
                </a:solidFill>
              </a:rPr>
              <a:t>   29  And He who sent Me is with Me. The Father has not left Me alone, for </a:t>
            </a:r>
            <a:r>
              <a:rPr lang="en-US" sz="2300" b="1" dirty="0">
                <a:solidFill>
                  <a:srgbClr val="FFFF00"/>
                </a:solidFill>
              </a:rPr>
              <a:t>I always do those things that please Him</a:t>
            </a:r>
            <a:r>
              <a:rPr lang="en-US" sz="2300" b="1" dirty="0">
                <a:solidFill>
                  <a:schemeClr val="bg1"/>
                </a:solidFill>
              </a:rPr>
              <a:t>." </a:t>
            </a:r>
          </a:p>
          <a:p>
            <a:pPr algn="just"/>
            <a:r>
              <a:rPr lang="en-US" sz="2300" b="1" dirty="0">
                <a:solidFill>
                  <a:schemeClr val="bg1"/>
                </a:solidFill>
              </a:rPr>
              <a:t>					John 8:29</a:t>
            </a:r>
          </a:p>
          <a:p>
            <a:pPr algn="just"/>
            <a:endParaRPr lang="en-US" sz="2300" b="1" dirty="0" smtClean="0">
              <a:solidFill>
                <a:schemeClr val="bg1"/>
              </a:solidFill>
            </a:endParaRPr>
          </a:p>
        </p:txBody>
      </p:sp>
    </p:spTree>
    <p:extLst>
      <p:ext uri="{BB962C8B-B14F-4D97-AF65-F5344CB8AC3E}">
        <p14:creationId xmlns:p14="http://schemas.microsoft.com/office/powerpoint/2010/main" val="848891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3508653"/>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Motivations for Christians--2 Cor. 5</a:t>
            </a:r>
          </a:p>
          <a:p>
            <a:pPr marL="1028700" lvl="1" indent="-571500">
              <a:spcAft>
                <a:spcPts val="1200"/>
              </a:spcAft>
              <a:buFont typeface="Arial" panose="020B0604020202020204" pitchFamily="34" charset="0"/>
              <a:buChar char="•"/>
            </a:pPr>
            <a:r>
              <a:rPr lang="en-US" sz="2800" b="1" dirty="0" smtClean="0">
                <a:solidFill>
                  <a:srgbClr val="FFFF00"/>
                </a:solidFill>
              </a:rPr>
              <a:t>Motivation to have a purpose in life</a:t>
            </a:r>
          </a:p>
          <a:p>
            <a:pPr marL="1485900" lvl="2" indent="-571500">
              <a:spcAft>
                <a:spcPts val="1200"/>
              </a:spcAft>
              <a:buFont typeface="Arial" panose="020B0604020202020204" pitchFamily="34" charset="0"/>
              <a:buChar char="•"/>
            </a:pPr>
            <a:r>
              <a:rPr lang="en-US" sz="2600" b="1" dirty="0" smtClean="0">
                <a:solidFill>
                  <a:schemeClr val="bg1"/>
                </a:solidFill>
              </a:rPr>
              <a:t>If I won the lottery, “I would . . .”</a:t>
            </a:r>
          </a:p>
          <a:p>
            <a:pPr marL="1485900" lvl="2" indent="-571500">
              <a:spcAft>
                <a:spcPts val="1200"/>
              </a:spcAft>
              <a:buFont typeface="Arial" panose="020B0604020202020204" pitchFamily="34" charset="0"/>
              <a:buChar char="•"/>
            </a:pPr>
            <a:r>
              <a:rPr lang="en-US" sz="2600" b="1" dirty="0" smtClean="0">
                <a:solidFill>
                  <a:schemeClr val="bg1"/>
                </a:solidFill>
              </a:rPr>
              <a:t>The motivation of the world—1 John 2:15</a:t>
            </a:r>
          </a:p>
          <a:p>
            <a:pPr marL="1485900" lvl="2" indent="-571500">
              <a:spcAft>
                <a:spcPts val="1200"/>
              </a:spcAft>
              <a:buFont typeface="Arial" panose="020B0604020202020204" pitchFamily="34" charset="0"/>
              <a:buChar char="•"/>
            </a:pPr>
            <a:r>
              <a:rPr lang="en-US" sz="2600" b="1" dirty="0" smtClean="0">
                <a:solidFill>
                  <a:schemeClr val="bg1"/>
                </a:solidFill>
              </a:rPr>
              <a:t>Motivation of Jesus:  Heb. 10:5-7; John 5:29</a:t>
            </a:r>
          </a:p>
          <a:p>
            <a:pPr marL="1485900" lvl="2" indent="-571500">
              <a:spcAft>
                <a:spcPts val="1200"/>
              </a:spcAft>
              <a:buFont typeface="Arial" panose="020B0604020202020204" pitchFamily="34" charset="0"/>
              <a:buChar char="•"/>
            </a:pPr>
            <a:r>
              <a:rPr lang="en-US" sz="2600" b="1" dirty="0" smtClean="0">
                <a:solidFill>
                  <a:schemeClr val="bg1"/>
                </a:solidFill>
              </a:rPr>
              <a:t>Motivation of Paul—”To be well pleasing . . .”</a:t>
            </a:r>
            <a:endParaRPr lang="en-US" sz="2800" b="1" dirty="0">
              <a:solidFill>
                <a:schemeClr val="bg1"/>
              </a:solidFill>
            </a:endParaRPr>
          </a:p>
        </p:txBody>
      </p:sp>
    </p:spTree>
    <p:extLst>
      <p:ext uri="{BB962C8B-B14F-4D97-AF65-F5344CB8AC3E}">
        <p14:creationId xmlns:p14="http://schemas.microsoft.com/office/powerpoint/2010/main" val="3178079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4109</TotalTime>
  <Words>1459</Words>
  <Application>Microsoft Office PowerPoint</Application>
  <PresentationFormat>On-screen Show (4:3)</PresentationFormat>
  <Paragraphs>134</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Georgia</vt:lpstr>
      <vt:lpstr>Lucida Calligraphy</vt:lpstr>
      <vt:lpstr>Office Theme</vt:lpstr>
      <vt:lpstr>Motivations for Christians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196</cp:revision>
  <cp:lastPrinted>2016-12-11T13:57:38Z</cp:lastPrinted>
  <dcterms:created xsi:type="dcterms:W3CDTF">2016-03-27T21:00:01Z</dcterms:created>
  <dcterms:modified xsi:type="dcterms:W3CDTF">2017-04-24T19:15:21Z</dcterms:modified>
</cp:coreProperties>
</file>