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Children of Obedience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An Interesting Expression: </a:t>
            </a:r>
            <a:r>
              <a:rPr lang="en-US" dirty="0" smtClean="0"/>
              <a:t>“</a:t>
            </a:r>
            <a:r>
              <a:rPr lang="en-US" dirty="0"/>
              <a:t>Children of </a:t>
            </a:r>
            <a:r>
              <a:rPr lang="en-US" dirty="0" smtClean="0"/>
              <a:t>_________”</a:t>
            </a:r>
            <a:endParaRPr lang="en-US" dirty="0"/>
          </a:p>
          <a:p>
            <a:pPr lvl="1"/>
            <a:r>
              <a:rPr lang="en-US" dirty="0"/>
              <a:t>Common Hebrew idiom in which one is said to be “the child of” a </a:t>
            </a:r>
            <a:r>
              <a:rPr lang="en-US" u="sng" dirty="0"/>
              <a:t>quality</a:t>
            </a:r>
            <a:r>
              <a:rPr lang="en-US" dirty="0"/>
              <a:t> or </a:t>
            </a:r>
            <a:r>
              <a:rPr lang="en-US" u="sng" dirty="0"/>
              <a:t>characteristic</a:t>
            </a:r>
            <a:r>
              <a:rPr lang="en-US" dirty="0"/>
              <a:t> by which they are </a:t>
            </a:r>
            <a:r>
              <a:rPr lang="en-US" u="sng" dirty="0"/>
              <a:t>recognized</a:t>
            </a:r>
            <a:r>
              <a:rPr lang="en-US" dirty="0"/>
              <a:t>—it depicts the person’s </a:t>
            </a:r>
            <a:r>
              <a:rPr lang="en-US" u="sng" dirty="0" smtClean="0"/>
              <a:t>nature</a:t>
            </a:r>
            <a:r>
              <a:rPr lang="en-US" dirty="0" smtClean="0"/>
              <a:t>, as one is seen as </a:t>
            </a:r>
            <a:r>
              <a:rPr lang="en-US" u="sng" dirty="0" smtClean="0"/>
              <a:t>belonging</a:t>
            </a:r>
            <a:r>
              <a:rPr lang="en-US" dirty="0" smtClean="0"/>
              <a:t> to it</a:t>
            </a:r>
            <a:endParaRPr lang="en-US" sz="36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New Testament examples:</a:t>
            </a:r>
            <a:endParaRPr lang="en-US" sz="3600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Sons of Thunder” </a:t>
            </a:r>
            <a:r>
              <a:rPr lang="en-US" dirty="0" smtClean="0"/>
              <a:t>(</a:t>
            </a:r>
            <a:r>
              <a:rPr lang="en-US" dirty="0"/>
              <a:t>Mark 3:17)</a:t>
            </a:r>
            <a:endParaRPr lang="en-US" sz="3200" dirty="0"/>
          </a:p>
          <a:p>
            <a:pPr lvl="2"/>
            <a:r>
              <a:rPr lang="en-US" dirty="0" smtClean="0"/>
              <a:t>“The </a:t>
            </a:r>
            <a:r>
              <a:rPr lang="en-US" dirty="0"/>
              <a:t>son of perdition” (John 17:12)</a:t>
            </a:r>
            <a:endParaRPr lang="en-US" sz="3200" dirty="0"/>
          </a:p>
          <a:p>
            <a:pPr lvl="2"/>
            <a:r>
              <a:rPr lang="en-US" dirty="0"/>
              <a:t>“A son of peace” (Luke 10:6)</a:t>
            </a:r>
            <a:endParaRPr lang="en-US" sz="3200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Children of light” (Eph. 5:8)</a:t>
            </a:r>
            <a:endParaRPr lang="en-US" sz="3200" dirty="0"/>
          </a:p>
          <a:p>
            <a:pPr lvl="2"/>
            <a:r>
              <a:rPr lang="en-US" dirty="0"/>
              <a:t>“Sons of this world” vs. “the sons of light” (Luke 16:8)</a:t>
            </a:r>
            <a:endParaRPr lang="en-US" sz="3200" dirty="0"/>
          </a:p>
          <a:p>
            <a:pPr lvl="2"/>
            <a:r>
              <a:rPr lang="en-US" dirty="0"/>
              <a:t>“Sons of light </a:t>
            </a:r>
            <a:r>
              <a:rPr lang="en-US" dirty="0" smtClean="0"/>
              <a:t>and </a:t>
            </a:r>
            <a:r>
              <a:rPr lang="en-US" dirty="0"/>
              <a:t>sons of the day”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vs</a:t>
            </a:r>
            <a:r>
              <a:rPr lang="en-US" dirty="0"/>
              <a:t>. </a:t>
            </a:r>
            <a:r>
              <a:rPr lang="en-US" dirty="0" smtClean="0"/>
              <a:t>Sons </a:t>
            </a:r>
            <a:r>
              <a:rPr lang="en-US" dirty="0"/>
              <a:t>“of the night </a:t>
            </a:r>
            <a:r>
              <a:rPr lang="en-US" dirty="0" smtClean="0"/>
              <a:t>[and] </a:t>
            </a:r>
            <a:r>
              <a:rPr lang="en-US" dirty="0"/>
              <a:t>of darkness” (1 </a:t>
            </a:r>
            <a:r>
              <a:rPr lang="en-US" dirty="0" smtClean="0"/>
              <a:t>Thess. </a:t>
            </a:r>
            <a:r>
              <a:rPr lang="en-US" dirty="0"/>
              <a:t>5:5)</a:t>
            </a:r>
            <a:endParaRPr lang="en-US" sz="3200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Son of Encouragement” (Acts 4:36</a:t>
            </a:r>
            <a:r>
              <a:rPr lang="en-US" dirty="0" smtClean="0"/>
              <a:t>)</a:t>
            </a:r>
            <a:endParaRPr lang="en-US" sz="3200" dirty="0"/>
          </a:p>
          <a:p>
            <a:pPr lvl="2"/>
            <a:r>
              <a:rPr lang="en-US" dirty="0"/>
              <a:t>“Son of Man” (Matt. 16:13; 20:28; cf. Dan. 7:13</a:t>
            </a:r>
            <a:r>
              <a:rPr lang="en-US" dirty="0" smtClean="0"/>
              <a:t>)</a:t>
            </a:r>
            <a:endParaRPr lang="en-US" sz="3200" dirty="0"/>
          </a:p>
          <a:p>
            <a:pPr lvl="2"/>
            <a:r>
              <a:rPr lang="en-US" dirty="0"/>
              <a:t>“Son of God” (Matt. 16:16; 14:33; John 5:18; 10:30-33</a:t>
            </a:r>
            <a:r>
              <a:rPr lang="en-US" dirty="0" smtClean="0"/>
              <a:t>) </a:t>
            </a:r>
            <a:endParaRPr lang="en-US" sz="3200" dirty="0"/>
          </a:p>
          <a:p>
            <a:pPr lvl="2"/>
            <a:r>
              <a:rPr lang="en-US" dirty="0"/>
              <a:t>“By nature children of wrath” (Eph. 2:3</a:t>
            </a:r>
            <a:r>
              <a:rPr lang="en-US" dirty="0" smtClean="0"/>
              <a:t>)</a:t>
            </a:r>
            <a:endParaRPr lang="en-US" sz="3200" dirty="0"/>
          </a:p>
          <a:p>
            <a:pPr lvl="2"/>
            <a:r>
              <a:rPr lang="en-US" dirty="0"/>
              <a:t>“Sons of disobedience” (Eph. 2:2; 5:6)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vs</a:t>
            </a:r>
            <a:r>
              <a:rPr lang="en-US" dirty="0"/>
              <a:t>. </a:t>
            </a:r>
            <a:r>
              <a:rPr lang="en-US" dirty="0" smtClean="0"/>
              <a:t>“</a:t>
            </a:r>
            <a:r>
              <a:rPr lang="en-US" dirty="0"/>
              <a:t>Sons of obedience” (1 Pet. 1:14)</a:t>
            </a:r>
            <a:endParaRPr lang="en-US" sz="32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/>
              <a:t>An </a:t>
            </a:r>
            <a:r>
              <a:rPr lang="en-US" smtClean="0"/>
              <a:t>Intriguing Identification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/>
              <a:t>Children of Obedience</a:t>
            </a:r>
            <a:r>
              <a:rPr lang="en-US" dirty="0" smtClean="0"/>
              <a:t>”</a:t>
            </a:r>
            <a:endParaRPr lang="en-US" sz="4000" dirty="0"/>
          </a:p>
          <a:p>
            <a:pPr lvl="1"/>
            <a:r>
              <a:rPr lang="en-US" dirty="0"/>
              <a:t>Children of God are to be “children of obedience”</a:t>
            </a:r>
            <a:endParaRPr lang="en-US" sz="3600" dirty="0"/>
          </a:p>
          <a:p>
            <a:pPr lvl="2"/>
            <a:r>
              <a:rPr lang="en-US" dirty="0"/>
              <a:t>Characterized by a spirit of obedience due to </a:t>
            </a:r>
            <a:r>
              <a:rPr lang="en-US" dirty="0" smtClean="0"/>
              <a:t>habitual practice</a:t>
            </a:r>
            <a:endParaRPr lang="en-US" sz="3200" dirty="0"/>
          </a:p>
          <a:p>
            <a:pPr lvl="2"/>
            <a:r>
              <a:rPr lang="en-US" dirty="0"/>
              <a:t>Our nature is to be one of </a:t>
            </a:r>
            <a:r>
              <a:rPr lang="en-US" dirty="0" smtClean="0"/>
              <a:t>obedience</a:t>
            </a:r>
            <a:endParaRPr lang="en-US" sz="3200" dirty="0"/>
          </a:p>
          <a:p>
            <a:pPr lvl="1"/>
            <a:r>
              <a:rPr lang="en-US" dirty="0"/>
              <a:t>Our “</a:t>
            </a:r>
            <a:r>
              <a:rPr lang="en-US" dirty="0" err="1"/>
              <a:t>Sonship</a:t>
            </a:r>
            <a:r>
              <a:rPr lang="en-US" dirty="0"/>
              <a:t>” to God requires our </a:t>
            </a:r>
            <a:r>
              <a:rPr lang="en-US" dirty="0" smtClean="0"/>
              <a:t>obedience</a:t>
            </a:r>
            <a:endParaRPr lang="en-US" sz="3600" dirty="0"/>
          </a:p>
          <a:p>
            <a:pPr lvl="2"/>
            <a:r>
              <a:rPr lang="en-US" dirty="0"/>
              <a:t>One becomes a child of God (having soul purified) “by obedience” (1:22)</a:t>
            </a:r>
            <a:endParaRPr lang="en-US" sz="3200" dirty="0"/>
          </a:p>
          <a:p>
            <a:pPr lvl="2"/>
            <a:r>
              <a:rPr lang="en-US" dirty="0"/>
              <a:t>One continues as a child of God (as His </a:t>
            </a:r>
            <a:r>
              <a:rPr lang="en-US" dirty="0" smtClean="0"/>
              <a:t>elect</a:t>
            </a:r>
            <a:r>
              <a:rPr lang="en-US" dirty="0"/>
              <a:t>) “for/to obedience” (1:2)</a:t>
            </a:r>
            <a:endParaRPr lang="en-US" sz="3200" dirty="0"/>
          </a:p>
          <a:p>
            <a:pPr lvl="2"/>
            <a:r>
              <a:rPr lang="en-US" dirty="0"/>
              <a:t>One who fixes his hope on heaven is characterized by obedience (1:14</a:t>
            </a:r>
            <a:r>
              <a:rPr lang="en-US" dirty="0" smtClean="0"/>
              <a:t>)</a:t>
            </a:r>
            <a:endParaRPr lang="en-US" sz="3200" dirty="0"/>
          </a:p>
          <a:p>
            <a:pPr lvl="1"/>
            <a:r>
              <a:rPr lang="en-US" dirty="0"/>
              <a:t>When one sets his hope on heaven,</a:t>
            </a:r>
            <a:br>
              <a:rPr lang="en-US" dirty="0"/>
            </a:br>
            <a:r>
              <a:rPr lang="en-US" dirty="0"/>
              <a:t>When one becomes a “child of </a:t>
            </a:r>
            <a:r>
              <a:rPr lang="en-US" dirty="0" smtClean="0"/>
              <a:t>obedience,”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Then obedience is not a burden, </a:t>
            </a:r>
            <a:r>
              <a:rPr lang="en-US" dirty="0" smtClean="0"/>
              <a:t>a </a:t>
            </a:r>
            <a:r>
              <a:rPr lang="en-US" dirty="0"/>
              <a:t>drudgery, an inconvenience,</a:t>
            </a:r>
            <a:br>
              <a:rPr lang="en-US" dirty="0"/>
            </a:br>
            <a:r>
              <a:rPr lang="en-US" dirty="0"/>
              <a:t>But it is “who I am” and “what I do” and “what I want”!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18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An Immediate Application: </a:t>
            </a:r>
            <a:r>
              <a:rPr lang="en-US" dirty="0" smtClean="0"/>
              <a:t>“</a:t>
            </a:r>
            <a:r>
              <a:rPr lang="en-US" dirty="0"/>
              <a:t>Be Holy in All Your Conduct”</a:t>
            </a:r>
            <a:endParaRPr lang="en-US" sz="4000" dirty="0"/>
          </a:p>
          <a:p>
            <a:pPr lvl="1"/>
            <a:r>
              <a:rPr lang="en-US" dirty="0"/>
              <a:t>As children of obedience, we know WHAT NOT TO BE (1:14)</a:t>
            </a:r>
            <a:endParaRPr lang="en-US" sz="3600" dirty="0"/>
          </a:p>
          <a:p>
            <a:pPr lvl="2"/>
            <a:r>
              <a:rPr lang="en-US" dirty="0"/>
              <a:t>Fashioning our behavior to sons of disobedience and our former life</a:t>
            </a:r>
            <a:endParaRPr lang="en-US" sz="3200" dirty="0"/>
          </a:p>
          <a:p>
            <a:pPr lvl="1"/>
            <a:r>
              <a:rPr lang="en-US" dirty="0"/>
              <a:t>As children of obedience, we know WHAT TO BE (1:15-16)</a:t>
            </a:r>
            <a:endParaRPr lang="en-US" sz="3600" dirty="0"/>
          </a:p>
          <a:p>
            <a:pPr lvl="2"/>
            <a:r>
              <a:rPr lang="en-US" dirty="0"/>
              <a:t>Become separate (holy) from evil, from habitual sin, from all worldly </a:t>
            </a:r>
            <a:r>
              <a:rPr lang="en-US" dirty="0" smtClean="0"/>
              <a:t>defilement, and be consecrated </a:t>
            </a:r>
            <a:r>
              <a:rPr lang="en-US" dirty="0"/>
              <a:t>to God </a:t>
            </a:r>
            <a:r>
              <a:rPr lang="en-US" dirty="0" smtClean="0"/>
              <a:t>(read the </a:t>
            </a:r>
            <a:r>
              <a:rPr lang="en-US" dirty="0" smtClean="0"/>
              <a:t>book of First Peter)</a:t>
            </a:r>
            <a:endParaRPr lang="en-US" sz="3200" dirty="0"/>
          </a:p>
          <a:p>
            <a:pPr lvl="1"/>
            <a:r>
              <a:rPr lang="en-US" dirty="0" smtClean="0"/>
              <a:t>Why</a:t>
            </a:r>
            <a:r>
              <a:rPr lang="en-US" dirty="0"/>
              <a:t>?  </a:t>
            </a:r>
            <a:endParaRPr lang="en-US" dirty="0" smtClean="0"/>
          </a:p>
          <a:p>
            <a:pPr lvl="2"/>
            <a:r>
              <a:rPr lang="en-US" dirty="0" smtClean="0"/>
              <a:t>Because </a:t>
            </a:r>
            <a:r>
              <a:rPr lang="en-US" dirty="0"/>
              <a:t>we are God’s children!  </a:t>
            </a:r>
            <a:endParaRPr lang="en-US" dirty="0" smtClean="0"/>
          </a:p>
          <a:p>
            <a:pPr lvl="2"/>
            <a:r>
              <a:rPr lang="en-US" dirty="0" smtClean="0"/>
              <a:t>Because </a:t>
            </a:r>
            <a:r>
              <a:rPr lang="en-US" dirty="0"/>
              <a:t>Jesus is </a:t>
            </a:r>
            <a:r>
              <a:rPr lang="en-US" dirty="0" smtClean="0"/>
              <a:t>coming (1:5, 7, 13, 17)!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70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a Child of Obedience?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419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Children of Obedience</vt:lpstr>
      <vt:lpstr>Children of Obedience</vt:lpstr>
      <vt:lpstr>Children of Obedience</vt:lpstr>
      <vt:lpstr>Children of Obedience</vt:lpstr>
      <vt:lpstr>Are You a Child of Obedience?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15</cp:revision>
  <dcterms:created xsi:type="dcterms:W3CDTF">2016-12-23T01:06:17Z</dcterms:created>
  <dcterms:modified xsi:type="dcterms:W3CDTF">2017-03-12T20:35:01Z</dcterms:modified>
</cp:coreProperties>
</file>