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5D5F7"/>
    <a:srgbClr val="F3CAF6"/>
    <a:srgbClr val="F2C7F5"/>
    <a:srgbClr val="EBA7F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002" autoAdjust="0"/>
    <p:restoredTop sz="94660"/>
  </p:normalViewPr>
  <p:slideViewPr>
    <p:cSldViewPr snapToGrid="0">
      <p:cViewPr varScale="1">
        <p:scale>
          <a:sx n="108" d="100"/>
          <a:sy n="108" d="100"/>
        </p:scale>
        <p:origin x="1362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DF33DD-79E5-4C4E-8B5E-131A97BF0CFC}" type="datetimeFigureOut">
              <a:rPr lang="en-US" smtClean="0"/>
              <a:t>2/12/2017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3C580C-EB00-4C58-9AEF-0D7FDA15FA72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81989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DF33DD-79E5-4C4E-8B5E-131A97BF0CFC}" type="datetimeFigureOut">
              <a:rPr lang="en-US" smtClean="0"/>
              <a:t>2/12/2017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3C580C-EB00-4C58-9AEF-0D7FDA15FA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07813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DF33DD-79E5-4C4E-8B5E-131A97BF0CFC}" type="datetimeFigureOut">
              <a:rPr lang="en-US" smtClean="0"/>
              <a:t>2/12/2017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3C580C-EB00-4C58-9AEF-0D7FDA15FA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363062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DF33DD-79E5-4C4E-8B5E-131A97BF0CFC}" type="datetimeFigureOut">
              <a:rPr lang="en-US" smtClean="0"/>
              <a:t>2/12/2017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3C580C-EB00-4C58-9AEF-0D7FDA15FA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01642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1600" y="106152"/>
            <a:ext cx="5631543" cy="1922673"/>
          </a:xfrm>
          <a:noFill/>
          <a:effectLst>
            <a:softEdge rad="63500"/>
          </a:effectLst>
        </p:spPr>
        <p:txBody>
          <a:bodyPr/>
          <a:lstStyle>
            <a:lvl1pPr algn="ctr">
              <a:defRPr b="1">
                <a:ln w="12700">
                  <a:solidFill>
                    <a:schemeClr val="bg1"/>
                  </a:solidFill>
                </a:ln>
                <a:solidFill>
                  <a:srgbClr val="F5D5F7"/>
                </a:solidFill>
                <a:effectLst>
                  <a:outerShdw blurRad="50800" dist="50800" dir="2700000" algn="ctr" rotWithShape="0">
                    <a:schemeClr val="tx1"/>
                  </a:outerShdw>
                </a:effectLst>
                <a:latin typeface="+mn-lt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6131" y="2206171"/>
            <a:ext cx="8927869" cy="4651829"/>
          </a:xfrm>
        </p:spPr>
        <p:txBody>
          <a:bodyPr/>
          <a:lstStyle>
            <a:lvl1pPr>
              <a:defRPr b="1">
                <a:solidFill>
                  <a:schemeClr val="bg1"/>
                </a:solidFill>
              </a:defRPr>
            </a:lvl1pPr>
            <a:lvl2pPr marL="573088" indent="-228600">
              <a:buFont typeface="Calibri" panose="020F0502020204030204" pitchFamily="34" charset="0"/>
              <a:buChar char="−"/>
              <a:defRPr b="1">
                <a:solidFill>
                  <a:schemeClr val="bg1"/>
                </a:solidFill>
              </a:defRPr>
            </a:lvl2pPr>
            <a:lvl3pPr>
              <a:defRPr b="1">
                <a:solidFill>
                  <a:schemeClr val="bg1"/>
                </a:solidFill>
              </a:defRPr>
            </a:lvl3pPr>
            <a:lvl4pPr>
              <a:defRPr b="1">
                <a:solidFill>
                  <a:schemeClr val="bg1"/>
                </a:solidFill>
              </a:defRPr>
            </a:lvl4pPr>
            <a:lvl5pPr>
              <a:defRPr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88217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6131" y="1164788"/>
            <a:ext cx="7886700" cy="1325563"/>
          </a:xfrm>
        </p:spPr>
        <p:txBody>
          <a:bodyPr/>
          <a:lstStyle>
            <a:lvl1pPr>
              <a:defRPr b="1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6131" y="2562226"/>
            <a:ext cx="8927869" cy="4295774"/>
          </a:xfrm>
        </p:spPr>
        <p:txBody>
          <a:bodyPr/>
          <a:lstStyle>
            <a:lvl1pPr>
              <a:defRPr b="1">
                <a:solidFill>
                  <a:schemeClr val="bg1"/>
                </a:solidFill>
              </a:defRPr>
            </a:lvl1pPr>
            <a:lvl2pPr marL="573088" indent="-228600">
              <a:buFont typeface="Calibri" panose="020F0502020204030204" pitchFamily="34" charset="0"/>
              <a:buChar char="−"/>
              <a:defRPr b="1">
                <a:solidFill>
                  <a:schemeClr val="bg1"/>
                </a:solidFill>
              </a:defRPr>
            </a:lvl2pPr>
            <a:lvl3pPr>
              <a:defRPr b="1">
                <a:solidFill>
                  <a:schemeClr val="bg1"/>
                </a:solidFill>
              </a:defRPr>
            </a:lvl3pPr>
            <a:lvl4pPr>
              <a:defRPr b="1">
                <a:solidFill>
                  <a:schemeClr val="bg1"/>
                </a:solidFill>
              </a:defRPr>
            </a:lvl4pPr>
            <a:lvl5pPr>
              <a:defRPr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812706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DF33DD-79E5-4C4E-8B5E-131A97BF0CFC}" type="datetimeFigureOut">
              <a:rPr lang="en-US" smtClean="0"/>
              <a:t>2/12/2017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3C580C-EB00-4C58-9AEF-0D7FDA15FA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63787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DF33DD-79E5-4C4E-8B5E-131A97BF0CFC}" type="datetimeFigureOut">
              <a:rPr lang="en-US" smtClean="0"/>
              <a:t>2/12/2017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3C580C-EB00-4C58-9AEF-0D7FDA15FA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20248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DF33DD-79E5-4C4E-8B5E-131A97BF0CFC}" type="datetimeFigureOut">
              <a:rPr lang="en-US" smtClean="0"/>
              <a:t>2/12/2017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3C580C-EB00-4C58-9AEF-0D7FDA15FA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75692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DF33DD-79E5-4C4E-8B5E-131A97BF0CFC}" type="datetimeFigureOut">
              <a:rPr lang="en-US" smtClean="0"/>
              <a:t>2/12/2017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3C580C-EB00-4C58-9AEF-0D7FDA15FA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25097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DF33DD-79E5-4C4E-8B5E-131A97BF0CFC}" type="datetimeFigureOut">
              <a:rPr lang="en-US" smtClean="0"/>
              <a:t>2/12/2017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3C580C-EB00-4C58-9AEF-0D7FDA15FA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57491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DF33DD-79E5-4C4E-8B5E-131A97BF0CFC}" type="datetimeFigureOut">
              <a:rPr lang="en-US" smtClean="0"/>
              <a:t>2/12/2017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3C580C-EB00-4C58-9AEF-0D7FDA15FA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25156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9DF33DD-79E5-4C4E-8B5E-131A97BF0CFC}" type="datetimeFigureOut">
              <a:rPr lang="en-US" smtClean="0"/>
              <a:t>2/12/2017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E3C580C-EB00-4C58-9AEF-0D7FDA15FA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03706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72" r:id="rId3"/>
    <p:sldLayoutId id="2147483663" r:id="rId4"/>
    <p:sldLayoutId id="2147483664" r:id="rId5"/>
    <p:sldLayoutId id="2147483665" r:id="rId6"/>
    <p:sldLayoutId id="2147483666" r:id="rId7"/>
    <p:sldLayoutId id="2147483667" r:id="rId8"/>
    <p:sldLayoutId id="2147483668" r:id="rId9"/>
    <p:sldLayoutId id="2147483669" r:id="rId10"/>
    <p:sldLayoutId id="2147483670" r:id="rId11"/>
    <p:sldLayoutId id="2147483671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791174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That </a:t>
            </a:r>
            <a:r>
              <a:rPr lang="en-US" u="sng" dirty="0" smtClean="0"/>
              <a:t>FROM</a:t>
            </a:r>
            <a:r>
              <a:rPr lang="en-US" dirty="0" smtClean="0"/>
              <a:t> Which</a:t>
            </a:r>
            <a:br>
              <a:rPr lang="en-US" dirty="0" smtClean="0"/>
            </a:br>
            <a:r>
              <a:rPr lang="en-US" dirty="0" smtClean="0"/>
              <a:t>God’s Love Saves Us: </a:t>
            </a:r>
            <a:r>
              <a:rPr lang="en-US" u="sng" dirty="0" smtClean="0"/>
              <a:t>PERISHING</a:t>
            </a:r>
            <a:r>
              <a:rPr lang="en-US" dirty="0" smtClean="0"/>
              <a:t>!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Man’s worst horror = “Perishing” </a:t>
            </a:r>
            <a:r>
              <a:rPr lang="en-US" dirty="0" smtClean="0"/>
              <a:t>(3:15</a:t>
            </a:r>
            <a:r>
              <a:rPr lang="en-US" dirty="0"/>
              <a:t>, 16)</a:t>
            </a:r>
            <a:endParaRPr lang="en-US" sz="4000" dirty="0"/>
          </a:p>
          <a:p>
            <a:pPr lvl="1"/>
            <a:r>
              <a:rPr lang="en-US" dirty="0"/>
              <a:t>Perish does not mean to cease to be or exist</a:t>
            </a:r>
            <a:endParaRPr lang="en-US" sz="3600" dirty="0"/>
          </a:p>
          <a:p>
            <a:pPr lvl="1"/>
            <a:r>
              <a:rPr lang="en-US" dirty="0"/>
              <a:t>Means “to be ruined, to be lost; lose usefulness of </a:t>
            </a:r>
            <a:r>
              <a:rPr lang="en-US" dirty="0" smtClean="0"/>
              <a:t>purpose”</a:t>
            </a:r>
            <a:endParaRPr lang="en-US" sz="3600" dirty="0"/>
          </a:p>
          <a:p>
            <a:pPr lvl="1"/>
            <a:r>
              <a:rPr lang="en-US" dirty="0" smtClean="0"/>
              <a:t>God </a:t>
            </a:r>
            <a:r>
              <a:rPr lang="en-US" dirty="0"/>
              <a:t>does not want anyone to “perish” </a:t>
            </a:r>
            <a:r>
              <a:rPr lang="en-US" dirty="0" smtClean="0"/>
              <a:t>(2 Pet. 3:7-9</a:t>
            </a:r>
            <a:r>
              <a:rPr lang="en-US" dirty="0"/>
              <a:t>)</a:t>
            </a:r>
            <a:endParaRPr lang="en-US" sz="3600" dirty="0"/>
          </a:p>
          <a:p>
            <a:r>
              <a:rPr lang="en-US" dirty="0"/>
              <a:t>Man’s disobedience has always led to “perishing” (3:14; Num. 21:4-9)</a:t>
            </a:r>
            <a:endParaRPr lang="en-US" sz="4000" dirty="0"/>
          </a:p>
          <a:p>
            <a:pPr lvl="1"/>
            <a:r>
              <a:rPr lang="en-US" dirty="0" smtClean="0"/>
              <a:t>The </a:t>
            </a:r>
            <a:r>
              <a:rPr lang="en-US" dirty="0"/>
              <a:t>love of God provided </a:t>
            </a:r>
            <a:r>
              <a:rPr lang="en-US" dirty="0" smtClean="0"/>
              <a:t>opportunity </a:t>
            </a:r>
            <a:r>
              <a:rPr lang="en-US" dirty="0"/>
              <a:t>for </a:t>
            </a:r>
            <a:r>
              <a:rPr lang="en-US" dirty="0" smtClean="0"/>
              <a:t>salvation, </a:t>
            </a:r>
            <a:r>
              <a:rPr lang="en-US" dirty="0"/>
              <a:t>which </a:t>
            </a:r>
            <a:r>
              <a:rPr lang="en-US" dirty="0" smtClean="0"/>
              <a:t>required faithful obedience (21:8-9)</a:t>
            </a:r>
          </a:p>
          <a:p>
            <a:r>
              <a:rPr lang="en-US" dirty="0" smtClean="0"/>
              <a:t>Without God, man is helpless and perishing!</a:t>
            </a:r>
          </a:p>
          <a:p>
            <a:r>
              <a:rPr lang="en-US" sz="2700" dirty="0" smtClean="0"/>
              <a:t>At His cross, I find the ultimate demonstration of His love!</a:t>
            </a:r>
          </a:p>
        </p:txBody>
      </p:sp>
    </p:spTree>
    <p:extLst>
      <p:ext uri="{BB962C8B-B14F-4D97-AF65-F5344CB8AC3E}">
        <p14:creationId xmlns:p14="http://schemas.microsoft.com/office/powerpoint/2010/main" val="10537800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000"/>
                            </p:stCondLst>
                            <p:childTnLst>
                              <p:par>
                                <p:cTn id="2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500"/>
                            </p:stCondLst>
                            <p:childTnLst>
                              <p:par>
                                <p:cTn id="2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500"/>
                            </p:stCondLst>
                            <p:childTnLst>
                              <p:par>
                                <p:cTn id="4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That </a:t>
            </a:r>
            <a:r>
              <a:rPr lang="en-US" u="sng" dirty="0" smtClean="0"/>
              <a:t>FOR</a:t>
            </a:r>
            <a:r>
              <a:rPr lang="en-US" dirty="0" smtClean="0"/>
              <a:t> Which</a:t>
            </a:r>
            <a:br>
              <a:rPr lang="en-US" dirty="0" smtClean="0"/>
            </a:br>
            <a:r>
              <a:rPr lang="en-US" dirty="0" smtClean="0"/>
              <a:t>God’s Love Saves Us:</a:t>
            </a:r>
            <a:br>
              <a:rPr lang="en-US" dirty="0" smtClean="0"/>
            </a:br>
            <a:r>
              <a:rPr lang="en-US" u="sng" dirty="0" smtClean="0"/>
              <a:t>ETERNAL LIFE</a:t>
            </a:r>
            <a:r>
              <a:rPr lang="en-US" dirty="0" smtClean="0"/>
              <a:t>!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>
              <a:lnSpc>
                <a:spcPct val="95000"/>
              </a:lnSpc>
            </a:pPr>
            <a:r>
              <a:rPr lang="en-US" dirty="0"/>
              <a:t>Man’s </a:t>
            </a:r>
            <a:r>
              <a:rPr lang="en-US" dirty="0" smtClean="0"/>
              <a:t>ultimate reward </a:t>
            </a:r>
            <a:r>
              <a:rPr lang="en-US" dirty="0"/>
              <a:t>= “Eternal Life” </a:t>
            </a:r>
            <a:r>
              <a:rPr lang="en-US" dirty="0" smtClean="0"/>
              <a:t>(3:15</a:t>
            </a:r>
            <a:r>
              <a:rPr lang="en-US" dirty="0"/>
              <a:t>, 16)</a:t>
            </a:r>
            <a:endParaRPr lang="en-US" sz="4000" dirty="0"/>
          </a:p>
          <a:p>
            <a:pPr lvl="1">
              <a:lnSpc>
                <a:spcPct val="95000"/>
              </a:lnSpc>
            </a:pPr>
            <a:r>
              <a:rPr lang="en-US" dirty="0"/>
              <a:t>This is not “eternal existence” </a:t>
            </a:r>
            <a:r>
              <a:rPr lang="en-US" dirty="0" smtClean="0"/>
              <a:t>(Matt. 25:46)</a:t>
            </a:r>
            <a:endParaRPr lang="en-US" sz="3600" dirty="0"/>
          </a:p>
          <a:p>
            <a:pPr lvl="1">
              <a:lnSpc>
                <a:spcPct val="95000"/>
              </a:lnSpc>
            </a:pPr>
            <a:r>
              <a:rPr lang="en-US" dirty="0"/>
              <a:t>This is more than “immortality,” meaning we will never </a:t>
            </a:r>
            <a:r>
              <a:rPr lang="en-US" dirty="0" smtClean="0"/>
              <a:t>die (Rom. 2:7)</a:t>
            </a:r>
            <a:endParaRPr lang="en-US" sz="3600" dirty="0"/>
          </a:p>
          <a:p>
            <a:pPr>
              <a:lnSpc>
                <a:spcPct val="95000"/>
              </a:lnSpc>
            </a:pPr>
            <a:r>
              <a:rPr lang="en-US" dirty="0" smtClean="0"/>
              <a:t>Eternal </a:t>
            </a:r>
            <a:r>
              <a:rPr lang="en-US" dirty="0"/>
              <a:t>life involves eternally:</a:t>
            </a:r>
            <a:endParaRPr lang="en-US" sz="4000" dirty="0"/>
          </a:p>
          <a:p>
            <a:pPr lvl="1">
              <a:lnSpc>
                <a:spcPct val="95000"/>
              </a:lnSpc>
            </a:pPr>
            <a:r>
              <a:rPr lang="en-US" dirty="0"/>
              <a:t>Living in God’s glory (Rom. </a:t>
            </a:r>
            <a:r>
              <a:rPr lang="en-US" dirty="0" smtClean="0"/>
              <a:t>8:18</a:t>
            </a:r>
            <a:r>
              <a:rPr lang="en-US" dirty="0"/>
              <a:t>; Col. 3:4; 2 Thess. 1:9; Rev. 21:23; 2:7)</a:t>
            </a:r>
            <a:endParaRPr lang="en-US" sz="3600" dirty="0"/>
          </a:p>
          <a:p>
            <a:pPr lvl="1">
              <a:lnSpc>
                <a:spcPct val="95000"/>
              </a:lnSpc>
            </a:pPr>
            <a:r>
              <a:rPr lang="en-US" dirty="0"/>
              <a:t>Living in bodies </a:t>
            </a:r>
            <a:r>
              <a:rPr lang="en-US" dirty="0" smtClean="0"/>
              <a:t>like </a:t>
            </a:r>
            <a:r>
              <a:rPr lang="en-US" dirty="0"/>
              <a:t>the Lord’s glorious body (Phil. 3:20-21; 1 </a:t>
            </a:r>
            <a:r>
              <a:rPr lang="en-US" dirty="0" smtClean="0"/>
              <a:t>John </a:t>
            </a:r>
            <a:r>
              <a:rPr lang="en-US" dirty="0"/>
              <a:t>3:2)</a:t>
            </a:r>
            <a:endParaRPr lang="en-US" sz="3600" dirty="0"/>
          </a:p>
          <a:p>
            <a:pPr lvl="1">
              <a:lnSpc>
                <a:spcPct val="95000"/>
              </a:lnSpc>
            </a:pPr>
            <a:r>
              <a:rPr lang="en-US" dirty="0"/>
              <a:t>Worshiping the Lamb of God (Rev. 5:8-14; 14:1-5; 15:1-4)</a:t>
            </a:r>
            <a:endParaRPr lang="en-US" sz="3600" dirty="0"/>
          </a:p>
          <a:p>
            <a:pPr lvl="1">
              <a:lnSpc>
                <a:spcPct val="95000"/>
              </a:lnSpc>
            </a:pPr>
            <a:r>
              <a:rPr lang="en-US" dirty="0"/>
              <a:t>Enjoying a love, joy and peace that will never end (Rev. 21:3-4)</a:t>
            </a:r>
            <a:endParaRPr lang="en-US" sz="3600" dirty="0"/>
          </a:p>
          <a:p>
            <a:pPr lvl="1">
              <a:lnSpc>
                <a:spcPct val="95000"/>
              </a:lnSpc>
            </a:pPr>
            <a:r>
              <a:rPr lang="en-US" dirty="0"/>
              <a:t>Dwelling with the redeemed of all ages (Rev. 20:15; </a:t>
            </a:r>
            <a:r>
              <a:rPr lang="en-US" dirty="0" smtClean="0"/>
              <a:t>14:4</a:t>
            </a:r>
            <a:r>
              <a:rPr lang="en-US" dirty="0"/>
              <a:t>; 2 Pet. 3:13)</a:t>
            </a:r>
            <a:endParaRPr lang="en-US" sz="3600" dirty="0"/>
          </a:p>
          <a:p>
            <a:pPr lvl="1">
              <a:lnSpc>
                <a:spcPct val="95000"/>
              </a:lnSpc>
            </a:pPr>
            <a:r>
              <a:rPr lang="en-US" dirty="0"/>
              <a:t>Resting from earthly troubles (2 Thess. 1:7; Heb. 4:9-11; Luke 16:25)</a:t>
            </a:r>
            <a:endParaRPr lang="en-US" sz="3600" dirty="0"/>
          </a:p>
          <a:p>
            <a:pPr lvl="1">
              <a:lnSpc>
                <a:spcPct val="95000"/>
              </a:lnSpc>
            </a:pPr>
            <a:r>
              <a:rPr lang="en-US" dirty="0"/>
              <a:t>Reigning with Him forever and ever (Rev. </a:t>
            </a:r>
            <a:r>
              <a:rPr lang="en-US" dirty="0" smtClean="0"/>
              <a:t>22:5; 2 Tim. 2:12)</a:t>
            </a:r>
            <a:endParaRPr lang="en-US" sz="3600" dirty="0"/>
          </a:p>
          <a:p>
            <a:pPr>
              <a:lnSpc>
                <a:spcPct val="95000"/>
              </a:lnSpc>
            </a:pPr>
            <a:r>
              <a:rPr lang="en-US" dirty="0" smtClean="0"/>
              <a:t>Without God, </a:t>
            </a:r>
            <a:r>
              <a:rPr lang="en-US" dirty="0"/>
              <a:t>eternal </a:t>
            </a:r>
            <a:r>
              <a:rPr lang="en-US" dirty="0" smtClean="0"/>
              <a:t>life would </a:t>
            </a:r>
            <a:r>
              <a:rPr lang="en-US" dirty="0"/>
              <a:t>be </a:t>
            </a:r>
            <a:r>
              <a:rPr lang="en-US" dirty="0" smtClean="0"/>
              <a:t>impossible!</a:t>
            </a:r>
            <a:endParaRPr lang="en-US" sz="4000" dirty="0"/>
          </a:p>
          <a:p>
            <a:pPr>
              <a:lnSpc>
                <a:spcPct val="95000"/>
              </a:lnSpc>
            </a:pPr>
            <a:r>
              <a:rPr lang="en-US" dirty="0" smtClean="0"/>
              <a:t>At </a:t>
            </a:r>
            <a:r>
              <a:rPr lang="en-US" dirty="0"/>
              <a:t>His Cross, I find the ultimate </a:t>
            </a:r>
            <a:r>
              <a:rPr lang="en-US" dirty="0" smtClean="0"/>
              <a:t>demonstration of His love!</a:t>
            </a:r>
            <a:endParaRPr lang="en-US" sz="8400" dirty="0" smtClean="0"/>
          </a:p>
        </p:txBody>
      </p:sp>
    </p:spTree>
    <p:extLst>
      <p:ext uri="{BB962C8B-B14F-4D97-AF65-F5344CB8AC3E}">
        <p14:creationId xmlns:p14="http://schemas.microsoft.com/office/powerpoint/2010/main" val="20959547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000"/>
                            </p:stCondLst>
                            <p:childTnLst>
                              <p:par>
                                <p:cTn id="2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000"/>
                            </p:stCondLst>
                            <p:childTnLst>
                              <p:par>
                                <p:cTn id="3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500"/>
                            </p:stCondLst>
                            <p:childTnLst>
                              <p:par>
                                <p:cTn id="3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2000"/>
                            </p:stCondLst>
                            <p:childTnLst>
                              <p:par>
                                <p:cTn id="4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2500"/>
                            </p:stCondLst>
                            <p:childTnLst>
                              <p:par>
                                <p:cTn id="4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3000"/>
                            </p:stCondLst>
                            <p:childTnLst>
                              <p:par>
                                <p:cTn id="4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3500"/>
                            </p:stCondLst>
                            <p:childTnLst>
                              <p:par>
                                <p:cTn id="5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500"/>
                            </p:stCondLst>
                            <p:childTnLst>
                              <p:par>
                                <p:cTn id="6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4" dur="5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That </a:t>
            </a:r>
            <a:r>
              <a:rPr lang="en-US" u="sng" dirty="0" smtClean="0"/>
              <a:t>BY</a:t>
            </a:r>
            <a:r>
              <a:rPr lang="en-US" dirty="0" smtClean="0"/>
              <a:t> Which</a:t>
            </a:r>
            <a:br>
              <a:rPr lang="en-US" dirty="0" smtClean="0"/>
            </a:br>
            <a:r>
              <a:rPr lang="en-US" dirty="0" smtClean="0"/>
              <a:t>God’s Love Saves Us: </a:t>
            </a:r>
            <a:br>
              <a:rPr lang="en-US" dirty="0" smtClean="0"/>
            </a:br>
            <a:r>
              <a:rPr lang="en-US" u="sng" dirty="0" smtClean="0"/>
              <a:t>HIS SON</a:t>
            </a:r>
            <a:r>
              <a:rPr lang="en-US" dirty="0" smtClean="0"/>
              <a:t>!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God’s Greatest Gift: </a:t>
            </a:r>
            <a:r>
              <a:rPr lang="en-US" dirty="0" smtClean="0"/>
              <a:t>(not eternal life</a:t>
            </a:r>
            <a:r>
              <a:rPr lang="en-US" dirty="0"/>
              <a:t>) “His Son” </a:t>
            </a:r>
            <a:r>
              <a:rPr lang="en-US" dirty="0" smtClean="0"/>
              <a:t>(3:16</a:t>
            </a:r>
            <a:r>
              <a:rPr lang="en-US" dirty="0"/>
              <a:t>, 17)</a:t>
            </a:r>
            <a:endParaRPr lang="en-US" sz="4000" dirty="0"/>
          </a:p>
          <a:p>
            <a:pPr lvl="1"/>
            <a:r>
              <a:rPr lang="en-US" dirty="0"/>
              <a:t>Jesus Himself once said, “It is more blessed to give” (Acts 20:35)</a:t>
            </a:r>
            <a:endParaRPr lang="en-US" sz="3600" dirty="0"/>
          </a:p>
          <a:p>
            <a:pPr lvl="1"/>
            <a:r>
              <a:rPr lang="en-US" dirty="0"/>
              <a:t>We see the ultimate demonstration of love (1 John 4:9-10)</a:t>
            </a:r>
            <a:endParaRPr lang="en-US" sz="3600" dirty="0"/>
          </a:p>
          <a:p>
            <a:r>
              <a:rPr lang="en-US" dirty="0" smtClean="0"/>
              <a:t>God </a:t>
            </a:r>
            <a:r>
              <a:rPr lang="en-US" dirty="0"/>
              <a:t>gave His Son for us</a:t>
            </a:r>
            <a:endParaRPr lang="en-US" sz="4000" dirty="0"/>
          </a:p>
          <a:p>
            <a:pPr lvl="1"/>
            <a:r>
              <a:rPr lang="en-US" dirty="0"/>
              <a:t>When we didn’t love Him (1 John 4:9-10)</a:t>
            </a:r>
            <a:endParaRPr lang="en-US" sz="3600" dirty="0"/>
          </a:p>
          <a:p>
            <a:pPr lvl="1"/>
            <a:r>
              <a:rPr lang="en-US" dirty="0"/>
              <a:t>When we were sinners (Rom. 5:8)</a:t>
            </a:r>
            <a:endParaRPr lang="en-US" sz="3600" dirty="0"/>
          </a:p>
          <a:p>
            <a:pPr lvl="1"/>
            <a:r>
              <a:rPr lang="en-US" dirty="0"/>
              <a:t>When we were helpless and weak (Rom. 5:6)</a:t>
            </a:r>
            <a:endParaRPr lang="en-US" sz="3600" dirty="0"/>
          </a:p>
          <a:p>
            <a:pPr lvl="1"/>
            <a:r>
              <a:rPr lang="en-US" dirty="0"/>
              <a:t>When we were ungodly (Rom. 5:6)</a:t>
            </a:r>
            <a:endParaRPr lang="en-US" sz="3600" dirty="0"/>
          </a:p>
          <a:p>
            <a:pPr lvl="1"/>
            <a:r>
              <a:rPr lang="en-US" dirty="0"/>
              <a:t>When we were enemies (Rom. 5:10)</a:t>
            </a:r>
            <a:endParaRPr lang="en-US" sz="3600" dirty="0"/>
          </a:p>
          <a:p>
            <a:pPr lvl="1"/>
            <a:r>
              <a:rPr lang="en-US" dirty="0"/>
              <a:t>When we were gone astray (Isa. 53:6)</a:t>
            </a:r>
            <a:endParaRPr lang="en-US" sz="3600" dirty="0"/>
          </a:p>
          <a:p>
            <a:pPr lvl="1"/>
            <a:r>
              <a:rPr lang="en-US" dirty="0"/>
              <a:t>When we were lost in our aimless conduct (1 Pet. 1:18)</a:t>
            </a:r>
            <a:endParaRPr lang="en-US" sz="3600" dirty="0"/>
          </a:p>
          <a:p>
            <a:pPr lvl="1"/>
            <a:r>
              <a:rPr lang="en-US" dirty="0"/>
              <a:t>When we were dead in our trespasses (Eph. 2:4-7</a:t>
            </a:r>
            <a:r>
              <a:rPr lang="en-US" dirty="0" smtClean="0"/>
              <a:t>)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4211360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000"/>
                            </p:stCondLst>
                            <p:childTnLst>
                              <p:par>
                                <p:cTn id="2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000"/>
                            </p:stCondLst>
                            <p:childTnLst>
                              <p:par>
                                <p:cTn id="3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500"/>
                            </p:stCondLst>
                            <p:childTnLst>
                              <p:par>
                                <p:cTn id="3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2000"/>
                            </p:stCondLst>
                            <p:childTnLst>
                              <p:par>
                                <p:cTn id="4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2500"/>
                            </p:stCondLst>
                            <p:childTnLst>
                              <p:par>
                                <p:cTn id="4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3000"/>
                            </p:stCondLst>
                            <p:childTnLst>
                              <p:par>
                                <p:cTn id="4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3500"/>
                            </p:stCondLst>
                            <p:childTnLst>
                              <p:par>
                                <p:cTn id="5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4000"/>
                            </p:stCondLst>
                            <p:childTnLst>
                              <p:par>
                                <p:cTn id="5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That </a:t>
            </a:r>
            <a:r>
              <a:rPr lang="en-US" u="sng" dirty="0" smtClean="0"/>
              <a:t>BY</a:t>
            </a:r>
            <a:r>
              <a:rPr lang="en-US" dirty="0" smtClean="0"/>
              <a:t> Which</a:t>
            </a:r>
            <a:br>
              <a:rPr lang="en-US" dirty="0" smtClean="0"/>
            </a:br>
            <a:r>
              <a:rPr lang="en-US" dirty="0" smtClean="0"/>
              <a:t>God’s Love Saves Us: </a:t>
            </a:r>
            <a:br>
              <a:rPr lang="en-US" dirty="0" smtClean="0"/>
            </a:br>
            <a:r>
              <a:rPr lang="en-US" u="sng" dirty="0" smtClean="0"/>
              <a:t>HIS SON</a:t>
            </a:r>
            <a:r>
              <a:rPr lang="en-US" dirty="0" smtClean="0"/>
              <a:t>!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6132" y="2206171"/>
            <a:ext cx="8847970" cy="4651829"/>
          </a:xfrm>
        </p:spPr>
        <p:txBody>
          <a:bodyPr>
            <a:normAutofit/>
          </a:bodyPr>
          <a:lstStyle/>
          <a:p>
            <a:r>
              <a:rPr lang="en-US" dirty="0"/>
              <a:t>God’s Son became our sin offering (Isa. 53:10), bearing our sins (53:11), having been smitten by God (53:4)</a:t>
            </a:r>
            <a:endParaRPr lang="en-US" sz="4000" dirty="0"/>
          </a:p>
          <a:p>
            <a:pPr lvl="1"/>
            <a:r>
              <a:rPr lang="en-US" dirty="0"/>
              <a:t>He took our place (Rom. 6:23 + Heb. 2:9)</a:t>
            </a:r>
            <a:endParaRPr lang="en-US" sz="3600" dirty="0"/>
          </a:p>
          <a:p>
            <a:pPr lvl="1"/>
            <a:r>
              <a:rPr lang="en-US" dirty="0"/>
              <a:t>He took our sins (2 Cor. 5:21 + Isa. 53:6)</a:t>
            </a:r>
            <a:endParaRPr lang="en-US" sz="3600" dirty="0"/>
          </a:p>
          <a:p>
            <a:pPr lvl="1"/>
            <a:r>
              <a:rPr lang="en-US" dirty="0"/>
              <a:t>He took our punishment (1 John 4:10b + Isa. 53:8)</a:t>
            </a:r>
            <a:endParaRPr lang="en-US" sz="3600" dirty="0"/>
          </a:p>
          <a:p>
            <a:r>
              <a:rPr lang="en-US" dirty="0"/>
              <a:t>God’s gift of His Son was fully adequate to accomplish His purpose (John </a:t>
            </a:r>
            <a:r>
              <a:rPr lang="en-US" dirty="0" smtClean="0"/>
              <a:t>3:17)  </a:t>
            </a:r>
          </a:p>
          <a:p>
            <a:r>
              <a:rPr lang="en-US" dirty="0" smtClean="0"/>
              <a:t>Without God, we would still be lost in our sins!</a:t>
            </a:r>
          </a:p>
          <a:p>
            <a:r>
              <a:rPr lang="en-US" sz="2700" dirty="0"/>
              <a:t>At His Cross, I find the ultimate demonstration of His love!</a:t>
            </a:r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6429042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000"/>
                            </p:stCondLst>
                            <p:childTnLst>
                              <p:par>
                                <p:cTn id="3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1600" y="8494"/>
            <a:ext cx="5631543" cy="2390305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The </a:t>
            </a:r>
            <a:r>
              <a:rPr lang="en-US" dirty="0"/>
              <a:t>Love of God Compelled Him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to </a:t>
            </a:r>
            <a:r>
              <a:rPr lang="en-US" dirty="0"/>
              <a:t>Give His Son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That </a:t>
            </a:r>
            <a:r>
              <a:rPr lang="en-US" dirty="0"/>
              <a:t>We Might Be Saved!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6131" y="2398799"/>
            <a:ext cx="8927869" cy="4459201"/>
          </a:xfrm>
        </p:spPr>
        <p:txBody>
          <a:bodyPr>
            <a:normAutofit/>
          </a:bodyPr>
          <a:lstStyle/>
          <a:p>
            <a:r>
              <a:rPr lang="en-US" dirty="0"/>
              <a:t>What </a:t>
            </a:r>
            <a:r>
              <a:rPr lang="en-US" dirty="0" smtClean="0"/>
              <a:t>has </a:t>
            </a:r>
            <a:r>
              <a:rPr lang="en-US" dirty="0"/>
              <a:t>the love of God compelled you to do?</a:t>
            </a:r>
            <a:endParaRPr lang="en-US" sz="4000" dirty="0"/>
          </a:p>
          <a:p>
            <a:pPr lvl="1"/>
            <a:r>
              <a:rPr lang="en-US" dirty="0"/>
              <a:t>To believe Him? (John 3:16 + 3:36)</a:t>
            </a:r>
            <a:endParaRPr lang="en-US" sz="3400" dirty="0"/>
          </a:p>
          <a:p>
            <a:pPr lvl="1"/>
            <a:r>
              <a:rPr lang="en-US" dirty="0"/>
              <a:t>To love Him? (1 John 4:19 + John 14:15)</a:t>
            </a:r>
            <a:endParaRPr lang="en-US" sz="3400" dirty="0"/>
          </a:p>
          <a:p>
            <a:pPr lvl="1"/>
            <a:r>
              <a:rPr lang="en-US" dirty="0"/>
              <a:t>To obey Him? (1 John </a:t>
            </a:r>
            <a:r>
              <a:rPr lang="en-US" dirty="0" smtClean="0"/>
              <a:t>5:3 + Heb. 5:9)</a:t>
            </a:r>
            <a:endParaRPr lang="en-US" sz="3400" dirty="0"/>
          </a:p>
          <a:p>
            <a:r>
              <a:rPr lang="en-US" dirty="0"/>
              <a:t>Are you </a:t>
            </a:r>
            <a:r>
              <a:rPr lang="en-US" dirty="0" smtClean="0"/>
              <a:t>saved?</a:t>
            </a:r>
          </a:p>
          <a:p>
            <a:pPr lvl="1"/>
            <a:r>
              <a:rPr lang="en-US" dirty="0" smtClean="0"/>
              <a:t>Do you believe that Jesus is God’s Son (John 8:24)?</a:t>
            </a:r>
          </a:p>
          <a:p>
            <a:pPr lvl="1"/>
            <a:r>
              <a:rPr lang="en-US" dirty="0" smtClean="0"/>
              <a:t>Have you repented of your sins and turned to God (Acts 2:38)?</a:t>
            </a:r>
          </a:p>
          <a:p>
            <a:pPr lvl="1"/>
            <a:r>
              <a:rPr lang="en-US" dirty="0" smtClean="0"/>
              <a:t>Have you confessed your faith in Jesus Christ (Rom. 10:9)?</a:t>
            </a:r>
          </a:p>
          <a:p>
            <a:pPr lvl="1"/>
            <a:r>
              <a:rPr lang="en-US" dirty="0" smtClean="0"/>
              <a:t>Have you been immersed into Christ (Rom. 6:3-4)?</a:t>
            </a:r>
          </a:p>
          <a:p>
            <a:pPr lvl="1"/>
            <a:r>
              <a:rPr lang="en-US" dirty="0" smtClean="0"/>
              <a:t>Are you living faithfully to the Lord and His will (John 14:15)?</a:t>
            </a:r>
          </a:p>
        </p:txBody>
      </p:sp>
    </p:spTree>
    <p:extLst>
      <p:ext uri="{BB962C8B-B14F-4D97-AF65-F5344CB8AC3E}">
        <p14:creationId xmlns:p14="http://schemas.microsoft.com/office/powerpoint/2010/main" val="21798420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1400</TotalTime>
  <Words>673</Words>
  <Application>Microsoft Office PowerPoint</Application>
  <PresentationFormat>On-screen Show (4:3)</PresentationFormat>
  <Paragraphs>55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0" baseType="lpstr">
      <vt:lpstr>Arial</vt:lpstr>
      <vt:lpstr>Calibri</vt:lpstr>
      <vt:lpstr>Calibri Light</vt:lpstr>
      <vt:lpstr>Office Theme</vt:lpstr>
      <vt:lpstr>PowerPoint Presentation</vt:lpstr>
      <vt:lpstr>That FROM Which God’s Love Saves Us: PERISHING!</vt:lpstr>
      <vt:lpstr>That FOR Which God’s Love Saves Us: ETERNAL LIFE!</vt:lpstr>
      <vt:lpstr>That BY Which God’s Love Saves Us:  HIS SON!</vt:lpstr>
      <vt:lpstr>That BY Which God’s Love Saves Us:  HIS SON!</vt:lpstr>
      <vt:lpstr>The Love of God Compelled Him  to Give His Son  That We Might Be Saved!</vt:lpstr>
    </vt:vector>
  </TitlesOfParts>
  <Company>Palm Beach Lakes church of Christ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David Sproule</dc:creator>
  <cp:lastModifiedBy>David Sproule</cp:lastModifiedBy>
  <cp:revision>19</cp:revision>
  <dcterms:created xsi:type="dcterms:W3CDTF">2017-02-10T16:44:53Z</dcterms:created>
  <dcterms:modified xsi:type="dcterms:W3CDTF">2017-02-12T13:41:20Z</dcterms:modified>
</cp:coreProperties>
</file>