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6" r:id="rId3"/>
    <p:sldId id="261" r:id="rId4"/>
    <p:sldId id="257" r:id="rId5"/>
    <p:sldId id="258" r:id="rId6"/>
    <p:sldId id="267" r:id="rId7"/>
    <p:sldId id="259" r:id="rId8"/>
    <p:sldId id="268" r:id="rId9"/>
    <p:sldId id="286" r:id="rId10"/>
    <p:sldId id="287" r:id="rId11"/>
    <p:sldId id="260" r:id="rId12"/>
    <p:sldId id="288" r:id="rId13"/>
    <p:sldId id="276" r:id="rId14"/>
    <p:sldId id="277" r:id="rId15"/>
    <p:sldId id="278" r:id="rId16"/>
    <p:sldId id="274" r:id="rId17"/>
    <p:sldId id="279" r:id="rId18"/>
    <p:sldId id="271" r:id="rId19"/>
    <p:sldId id="280" r:id="rId20"/>
    <p:sldId id="281" r:id="rId21"/>
    <p:sldId id="272" r:id="rId22"/>
    <p:sldId id="282" r:id="rId23"/>
    <p:sldId id="283" r:id="rId24"/>
    <p:sldId id="273" r:id="rId25"/>
    <p:sldId id="284" r:id="rId26"/>
    <p:sldId id="285" r:id="rId27"/>
    <p:sldId id="269"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p:cViewPr varScale="1">
        <p:scale>
          <a:sx n="97" d="100"/>
          <a:sy n="97" d="100"/>
        </p:scale>
        <p:origin x="1548" y="78"/>
      </p:cViewPr>
      <p:guideLst/>
    </p:cSldViewPr>
  </p:slideViewPr>
  <p:outlineViewPr>
    <p:cViewPr>
      <p:scale>
        <a:sx n="33" d="100"/>
        <a:sy n="33" d="100"/>
      </p:scale>
      <p:origin x="0" y="-10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D2EF15-D298-4E55-BCDA-E76D40BEF42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55C44-E55E-4BD9-BD05-2BB0A1EA6F83}" type="slidenum">
              <a:rPr lang="en-US" smtClean="0"/>
              <a:t>‹#›</a:t>
            </a:fld>
            <a:endParaRPr lang="en-US"/>
          </a:p>
        </p:txBody>
      </p:sp>
    </p:spTree>
    <p:extLst>
      <p:ext uri="{BB962C8B-B14F-4D97-AF65-F5344CB8AC3E}">
        <p14:creationId xmlns:p14="http://schemas.microsoft.com/office/powerpoint/2010/main" val="11537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D2EF15-D298-4E55-BCDA-E76D40BEF42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55C44-E55E-4BD9-BD05-2BB0A1EA6F83}" type="slidenum">
              <a:rPr lang="en-US" smtClean="0"/>
              <a:t>‹#›</a:t>
            </a:fld>
            <a:endParaRPr lang="en-US"/>
          </a:p>
        </p:txBody>
      </p:sp>
    </p:spTree>
    <p:extLst>
      <p:ext uri="{BB962C8B-B14F-4D97-AF65-F5344CB8AC3E}">
        <p14:creationId xmlns:p14="http://schemas.microsoft.com/office/powerpoint/2010/main" val="35618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D2EF15-D298-4E55-BCDA-E76D40BEF42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55C44-E55E-4BD9-BD05-2BB0A1EA6F83}" type="slidenum">
              <a:rPr lang="en-US" smtClean="0"/>
              <a:t>‹#›</a:t>
            </a:fld>
            <a:endParaRPr lang="en-US"/>
          </a:p>
        </p:txBody>
      </p:sp>
    </p:spTree>
    <p:extLst>
      <p:ext uri="{BB962C8B-B14F-4D97-AF65-F5344CB8AC3E}">
        <p14:creationId xmlns:p14="http://schemas.microsoft.com/office/powerpoint/2010/main" val="387106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D2EF15-D298-4E55-BCDA-E76D40BEF42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55C44-E55E-4BD9-BD05-2BB0A1EA6F83}" type="slidenum">
              <a:rPr lang="en-US" smtClean="0"/>
              <a:t>‹#›</a:t>
            </a:fld>
            <a:endParaRPr lang="en-US"/>
          </a:p>
        </p:txBody>
      </p:sp>
    </p:spTree>
    <p:extLst>
      <p:ext uri="{BB962C8B-B14F-4D97-AF65-F5344CB8AC3E}">
        <p14:creationId xmlns:p14="http://schemas.microsoft.com/office/powerpoint/2010/main" val="390829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2EF15-D298-4E55-BCDA-E76D40BEF42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55C44-E55E-4BD9-BD05-2BB0A1EA6F83}" type="slidenum">
              <a:rPr lang="en-US" smtClean="0"/>
              <a:t>‹#›</a:t>
            </a:fld>
            <a:endParaRPr lang="en-US"/>
          </a:p>
        </p:txBody>
      </p:sp>
    </p:spTree>
    <p:extLst>
      <p:ext uri="{BB962C8B-B14F-4D97-AF65-F5344CB8AC3E}">
        <p14:creationId xmlns:p14="http://schemas.microsoft.com/office/powerpoint/2010/main" val="414037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D2EF15-D298-4E55-BCDA-E76D40BEF424}"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55C44-E55E-4BD9-BD05-2BB0A1EA6F83}" type="slidenum">
              <a:rPr lang="en-US" smtClean="0"/>
              <a:t>‹#›</a:t>
            </a:fld>
            <a:endParaRPr lang="en-US"/>
          </a:p>
        </p:txBody>
      </p:sp>
    </p:spTree>
    <p:extLst>
      <p:ext uri="{BB962C8B-B14F-4D97-AF65-F5344CB8AC3E}">
        <p14:creationId xmlns:p14="http://schemas.microsoft.com/office/powerpoint/2010/main" val="386149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D2EF15-D298-4E55-BCDA-E76D40BEF424}"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255C44-E55E-4BD9-BD05-2BB0A1EA6F83}" type="slidenum">
              <a:rPr lang="en-US" smtClean="0"/>
              <a:t>‹#›</a:t>
            </a:fld>
            <a:endParaRPr lang="en-US"/>
          </a:p>
        </p:txBody>
      </p:sp>
    </p:spTree>
    <p:extLst>
      <p:ext uri="{BB962C8B-B14F-4D97-AF65-F5344CB8AC3E}">
        <p14:creationId xmlns:p14="http://schemas.microsoft.com/office/powerpoint/2010/main" val="232205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D2EF15-D298-4E55-BCDA-E76D40BEF424}"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255C44-E55E-4BD9-BD05-2BB0A1EA6F83}" type="slidenum">
              <a:rPr lang="en-US" smtClean="0"/>
              <a:t>‹#›</a:t>
            </a:fld>
            <a:endParaRPr lang="en-US"/>
          </a:p>
        </p:txBody>
      </p:sp>
    </p:spTree>
    <p:extLst>
      <p:ext uri="{BB962C8B-B14F-4D97-AF65-F5344CB8AC3E}">
        <p14:creationId xmlns:p14="http://schemas.microsoft.com/office/powerpoint/2010/main" val="413397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2EF15-D298-4E55-BCDA-E76D40BEF424}" type="datetimeFigureOut">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255C44-E55E-4BD9-BD05-2BB0A1EA6F83}" type="slidenum">
              <a:rPr lang="en-US" smtClean="0"/>
              <a:t>‹#›</a:t>
            </a:fld>
            <a:endParaRPr lang="en-US"/>
          </a:p>
        </p:txBody>
      </p:sp>
    </p:spTree>
    <p:extLst>
      <p:ext uri="{BB962C8B-B14F-4D97-AF65-F5344CB8AC3E}">
        <p14:creationId xmlns:p14="http://schemas.microsoft.com/office/powerpoint/2010/main" val="413994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2EF15-D298-4E55-BCDA-E76D40BEF424}"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55C44-E55E-4BD9-BD05-2BB0A1EA6F83}" type="slidenum">
              <a:rPr lang="en-US" smtClean="0"/>
              <a:t>‹#›</a:t>
            </a:fld>
            <a:endParaRPr lang="en-US"/>
          </a:p>
        </p:txBody>
      </p:sp>
    </p:spTree>
    <p:extLst>
      <p:ext uri="{BB962C8B-B14F-4D97-AF65-F5344CB8AC3E}">
        <p14:creationId xmlns:p14="http://schemas.microsoft.com/office/powerpoint/2010/main" val="23111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2EF15-D298-4E55-BCDA-E76D40BEF424}"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55C44-E55E-4BD9-BD05-2BB0A1EA6F83}" type="slidenum">
              <a:rPr lang="en-US" smtClean="0"/>
              <a:t>‹#›</a:t>
            </a:fld>
            <a:endParaRPr lang="en-US"/>
          </a:p>
        </p:txBody>
      </p:sp>
    </p:spTree>
    <p:extLst>
      <p:ext uri="{BB962C8B-B14F-4D97-AF65-F5344CB8AC3E}">
        <p14:creationId xmlns:p14="http://schemas.microsoft.com/office/powerpoint/2010/main" val="316012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2EF15-D298-4E55-BCDA-E76D40BEF424}" type="datetimeFigureOut">
              <a:rPr lang="en-US" smtClean="0"/>
              <a:t>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55C44-E55E-4BD9-BD05-2BB0A1EA6F83}" type="slidenum">
              <a:rPr lang="en-US" smtClean="0"/>
              <a:t>‹#›</a:t>
            </a:fld>
            <a:endParaRPr lang="en-US"/>
          </a:p>
        </p:txBody>
      </p:sp>
    </p:spTree>
    <p:extLst>
      <p:ext uri="{BB962C8B-B14F-4D97-AF65-F5344CB8AC3E}">
        <p14:creationId xmlns:p14="http://schemas.microsoft.com/office/powerpoint/2010/main" val="4294823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560111" y="143972"/>
            <a:ext cx="8398512" cy="5433044"/>
            <a:chOff x="2766763" y="391108"/>
            <a:chExt cx="6241287" cy="4119636"/>
          </a:xfrm>
        </p:grpSpPr>
        <p:pic>
          <p:nvPicPr>
            <p:cNvPr id="3" name="Picture 2"/>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4" name="TextBox 3"/>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5" name="TextBox 4"/>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7" name="Picture 6"/>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25414"/>
            <a:ext cx="7389845" cy="4154984"/>
          </a:xfrm>
          <a:prstGeom prst="rect">
            <a:avLst/>
          </a:prstGeom>
          <a:noFill/>
        </p:spPr>
        <p:txBody>
          <a:bodyPr wrap="square" rtlCol="0">
            <a:spAutoFit/>
          </a:bodyPr>
          <a:lstStyle/>
          <a:p>
            <a:r>
              <a:rPr lang="en-US" sz="8800" b="1" spc="300" dirty="0" smtClean="0">
                <a:solidFill>
                  <a:schemeClr val="bg1"/>
                </a:solidFill>
                <a:latin typeface="AR JULIAN" panose="02000000000000000000" pitchFamily="2" charset="0"/>
              </a:rPr>
              <a:t>Be </a:t>
            </a:r>
          </a:p>
          <a:p>
            <a:r>
              <a:rPr lang="en-US" sz="8800" b="1" spc="300" dirty="0" smtClean="0">
                <a:solidFill>
                  <a:schemeClr val="bg1"/>
                </a:solidFill>
                <a:latin typeface="AR JULIAN" panose="02000000000000000000" pitchFamily="2" charset="0"/>
              </a:rPr>
              <a:t>Mentally Alert</a:t>
            </a:r>
            <a:endParaRPr lang="en-US" sz="6600" spc="300" dirty="0">
              <a:solidFill>
                <a:schemeClr val="bg1"/>
              </a:solidFill>
              <a:latin typeface="AR JULIAN" panose="02000000000000000000" pitchFamily="2" charset="0"/>
            </a:endParaRPr>
          </a:p>
        </p:txBody>
      </p:sp>
      <p:sp>
        <p:nvSpPr>
          <p:cNvPr id="6" name="TextBox 5"/>
          <p:cNvSpPr txBox="1"/>
          <p:nvPr/>
        </p:nvSpPr>
        <p:spPr>
          <a:xfrm>
            <a:off x="6063450" y="5735128"/>
            <a:ext cx="2447465" cy="646331"/>
          </a:xfrm>
          <a:prstGeom prst="rect">
            <a:avLst/>
          </a:prstGeom>
          <a:noFill/>
        </p:spPr>
        <p:txBody>
          <a:bodyPr wrap="none" rtlCol="0">
            <a:spAutoFit/>
          </a:bodyPr>
          <a:lstStyle/>
          <a:p>
            <a:r>
              <a:rPr lang="en-US" sz="3600" dirty="0" smtClean="0">
                <a:solidFill>
                  <a:schemeClr val="bg1"/>
                </a:solidFill>
              </a:rPr>
              <a:t>1 Peter 1:13</a:t>
            </a:r>
            <a:endParaRPr lang="en-US" sz="3600" dirty="0">
              <a:solidFill>
                <a:schemeClr val="bg1"/>
              </a:solidFill>
            </a:endParaRPr>
          </a:p>
        </p:txBody>
      </p:sp>
    </p:spTree>
    <p:extLst>
      <p:ext uri="{BB962C8B-B14F-4D97-AF65-F5344CB8AC3E}">
        <p14:creationId xmlns:p14="http://schemas.microsoft.com/office/powerpoint/2010/main" val="190979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2" name="TextBox 1"/>
          <p:cNvSpPr txBox="1"/>
          <p:nvPr/>
        </p:nvSpPr>
        <p:spPr>
          <a:xfrm>
            <a:off x="782532" y="1391763"/>
            <a:ext cx="7389845" cy="3647152"/>
          </a:xfrm>
          <a:prstGeom prst="rect">
            <a:avLst/>
          </a:prstGeom>
          <a:solidFill>
            <a:schemeClr val="bg1">
              <a:alpha val="74000"/>
            </a:schemeClr>
          </a:solidFill>
        </p:spPr>
        <p:txBody>
          <a:bodyPr wrap="square" rtlCol="0">
            <a:spAutoFit/>
          </a:bodyPr>
          <a:lstStyle/>
          <a:p>
            <a:r>
              <a:rPr lang="en-US" sz="2100" dirty="0"/>
              <a:t>“In military-speak, </a:t>
            </a:r>
            <a:r>
              <a:rPr lang="en-US" sz="2100" u="sng" dirty="0">
                <a:solidFill>
                  <a:srgbClr val="C00000"/>
                </a:solidFill>
              </a:rPr>
              <a:t>situational awareness </a:t>
            </a:r>
            <a:r>
              <a:rPr lang="en-US" sz="2100" dirty="0"/>
              <a:t>is defined as the ability to identify, process, and comprehend the critical elements of information about what is happening to the team with regard to a mission. </a:t>
            </a:r>
            <a:r>
              <a:rPr lang="en-US" sz="2100" u="sng" dirty="0">
                <a:solidFill>
                  <a:srgbClr val="FF0000"/>
                </a:solidFill>
              </a:rPr>
              <a:t>More simply, it's being aware of what is going on around you. </a:t>
            </a:r>
            <a:r>
              <a:rPr lang="en-US" sz="2100" dirty="0"/>
              <a:t>Because I know the importance of situational awareness during battle, I must admit I get annoyed by the vast number of people who go about their lives without paying even the faintest attention to where they are or what's happening around them. It puts them and the general security of society at risk. </a:t>
            </a:r>
            <a:r>
              <a:rPr lang="en-US" sz="2100" u="sng" dirty="0">
                <a:solidFill>
                  <a:srgbClr val="FF0000"/>
                </a:solidFill>
              </a:rPr>
              <a:t>These are the very people who most often get victimized or end up on the casualty list.”</a:t>
            </a:r>
          </a:p>
        </p:txBody>
      </p:sp>
      <p:sp>
        <p:nvSpPr>
          <p:cNvPr id="3" name="TextBox 2"/>
          <p:cNvSpPr txBox="1"/>
          <p:nvPr/>
        </p:nvSpPr>
        <p:spPr>
          <a:xfrm>
            <a:off x="0" y="5765363"/>
            <a:ext cx="4884575" cy="923330"/>
          </a:xfrm>
          <a:prstGeom prst="rect">
            <a:avLst/>
          </a:prstGeom>
          <a:noFill/>
        </p:spPr>
        <p:txBody>
          <a:bodyPr wrap="square" rtlCol="0">
            <a:spAutoFit/>
          </a:bodyPr>
          <a:lstStyle/>
          <a:p>
            <a:pPr algn="ctr"/>
            <a:r>
              <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rPr>
              <a:t>Cade </a:t>
            </a:r>
            <a:r>
              <a:rPr lang="en-US" sz="5400" dirty="0" err="1">
                <a:solidFill>
                  <a:srgbClr val="FF0000"/>
                </a:solidFill>
                <a:effectLst>
                  <a:outerShdw blurRad="50800" dist="38100" dir="2700000" algn="tl" rotWithShape="0">
                    <a:prstClr val="black">
                      <a:alpha val="40000"/>
                    </a:prstClr>
                  </a:outerShdw>
                </a:effectLst>
                <a:latin typeface="AR JULIAN" panose="02000000000000000000" pitchFamily="2" charset="0"/>
              </a:rPr>
              <a:t>Courtley</a:t>
            </a:r>
            <a:endPar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endParaRPr>
          </a:p>
        </p:txBody>
      </p:sp>
    </p:spTree>
    <p:extLst>
      <p:ext uri="{BB962C8B-B14F-4D97-AF65-F5344CB8AC3E}">
        <p14:creationId xmlns:p14="http://schemas.microsoft.com/office/powerpoint/2010/main" val="212229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2" name="TextBox 1"/>
          <p:cNvSpPr txBox="1"/>
          <p:nvPr/>
        </p:nvSpPr>
        <p:spPr>
          <a:xfrm>
            <a:off x="749581" y="1375288"/>
            <a:ext cx="7389845" cy="4091569"/>
          </a:xfrm>
          <a:prstGeom prst="rect">
            <a:avLst/>
          </a:prstGeom>
          <a:solidFill>
            <a:schemeClr val="bg1">
              <a:alpha val="74000"/>
            </a:schemeClr>
          </a:solidFill>
        </p:spPr>
        <p:txBody>
          <a:bodyPr wrap="square" rtlCol="0">
            <a:spAutoFit/>
          </a:bodyPr>
          <a:lstStyle/>
          <a:p>
            <a:r>
              <a:rPr lang="en-US" sz="3600" b="1" dirty="0"/>
              <a:t>Situational Awareness Checklist</a:t>
            </a:r>
          </a:p>
          <a:p>
            <a:endParaRPr lang="en-US" sz="788" b="1" dirty="0"/>
          </a:p>
          <a:p>
            <a:pPr marL="842963" lvl="1" indent="-385763">
              <a:buAutoNum type="arabicPeriod"/>
            </a:pPr>
            <a:r>
              <a:rPr lang="en-US" sz="2400" dirty="0"/>
              <a:t>Try to guess what individuals around you are thinking or doing.</a:t>
            </a:r>
          </a:p>
          <a:p>
            <a:pPr marL="842963" lvl="1" indent="-385763">
              <a:buAutoNum type="arabicPeriod"/>
            </a:pPr>
            <a:r>
              <a:rPr lang="en-US" sz="2400" dirty="0"/>
              <a:t>Look for odd behavior or things that seem out of place.</a:t>
            </a:r>
          </a:p>
          <a:p>
            <a:pPr marL="842963" lvl="1" indent="-385763">
              <a:buAutoNum type="arabicPeriod"/>
            </a:pPr>
            <a:r>
              <a:rPr lang="en-US" sz="2400" dirty="0"/>
              <a:t>Determine where you'd go if you had to seek immediate cover from an explosion or gunshots.</a:t>
            </a:r>
          </a:p>
          <a:p>
            <a:pPr marL="842963" lvl="1" indent="-385763">
              <a:buAutoNum type="arabicPeriod"/>
            </a:pPr>
            <a:r>
              <a:rPr lang="en-US" sz="2400" dirty="0"/>
              <a:t>Find the two closest exits.</a:t>
            </a:r>
          </a:p>
          <a:p>
            <a:pPr marL="842963" lvl="1" indent="-385763">
              <a:buAutoNum type="arabicPeriod"/>
            </a:pPr>
            <a:r>
              <a:rPr lang="en-US" sz="2400" dirty="0"/>
              <a:t>Determine whether someone is following you or taking an unusual interest in you.</a:t>
            </a:r>
          </a:p>
        </p:txBody>
      </p:sp>
      <p:sp>
        <p:nvSpPr>
          <p:cNvPr id="3" name="TextBox 2"/>
          <p:cNvSpPr txBox="1"/>
          <p:nvPr/>
        </p:nvSpPr>
        <p:spPr>
          <a:xfrm>
            <a:off x="0" y="5765363"/>
            <a:ext cx="4884575" cy="923330"/>
          </a:xfrm>
          <a:prstGeom prst="rect">
            <a:avLst/>
          </a:prstGeom>
          <a:noFill/>
        </p:spPr>
        <p:txBody>
          <a:bodyPr wrap="square" rtlCol="0">
            <a:spAutoFit/>
          </a:bodyPr>
          <a:lstStyle/>
          <a:p>
            <a:pPr algn="ctr"/>
            <a:r>
              <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rPr>
              <a:t>Cade </a:t>
            </a:r>
            <a:r>
              <a:rPr lang="en-US" sz="5400" dirty="0" err="1">
                <a:solidFill>
                  <a:srgbClr val="FF0000"/>
                </a:solidFill>
                <a:effectLst>
                  <a:outerShdw blurRad="50800" dist="38100" dir="2700000" algn="tl" rotWithShape="0">
                    <a:prstClr val="black">
                      <a:alpha val="40000"/>
                    </a:prstClr>
                  </a:outerShdw>
                </a:effectLst>
                <a:latin typeface="AR JULIAN" panose="02000000000000000000" pitchFamily="2" charset="0"/>
              </a:rPr>
              <a:t>Courtley</a:t>
            </a:r>
            <a:endPar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endParaRPr>
          </a:p>
        </p:txBody>
      </p:sp>
    </p:spTree>
    <p:extLst>
      <p:ext uri="{BB962C8B-B14F-4D97-AF65-F5344CB8AC3E}">
        <p14:creationId xmlns:p14="http://schemas.microsoft.com/office/powerpoint/2010/main" val="269372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560111" y="143972"/>
            <a:ext cx="8398512" cy="5433044"/>
            <a:chOff x="2766763" y="391108"/>
            <a:chExt cx="6241287" cy="4119636"/>
          </a:xfrm>
        </p:grpSpPr>
        <p:pic>
          <p:nvPicPr>
            <p:cNvPr id="3" name="Picture 2"/>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4" name="TextBox 3"/>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5" name="TextBox 4"/>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7" name="Picture 6"/>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277273"/>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842963" lvl="1" indent="-385763">
              <a:spcAft>
                <a:spcPts val="600"/>
              </a:spcAft>
              <a:buAutoNum type="arabicPeriod"/>
            </a:pPr>
            <a:r>
              <a:rPr lang="en-US" sz="2800" dirty="0">
                <a:solidFill>
                  <a:schemeClr val="bg1"/>
                </a:solidFill>
              </a:rPr>
              <a:t>Look at what others around  you are doing</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21409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560111" y="143972"/>
            <a:ext cx="8398512" cy="5433044"/>
            <a:chOff x="2766763" y="391108"/>
            <a:chExt cx="6241287" cy="4119636"/>
          </a:xfrm>
        </p:grpSpPr>
        <p:pic>
          <p:nvPicPr>
            <p:cNvPr id="3" name="Picture 2"/>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4" name="TextBox 3"/>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5" name="TextBox 4"/>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7" name="Picture 6"/>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277273"/>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842963" lvl="1" indent="-385763">
              <a:spcAft>
                <a:spcPts val="600"/>
              </a:spcAft>
              <a:buAutoNum type="arabicPeriod"/>
            </a:pPr>
            <a:r>
              <a:rPr lang="en-US" sz="2800" dirty="0">
                <a:solidFill>
                  <a:schemeClr val="bg1"/>
                </a:solidFill>
              </a:rPr>
              <a:t>Look at what others around  you are doing</a:t>
            </a:r>
            <a:r>
              <a:rPr lang="en-US" sz="2800" dirty="0" smtClean="0">
                <a:solidFill>
                  <a:schemeClr val="bg1"/>
                </a:solidFill>
              </a:rPr>
              <a:t>.</a:t>
            </a:r>
            <a:endParaRPr lang="en-US" sz="2800" dirty="0">
              <a:solidFill>
                <a:schemeClr val="bg1"/>
              </a:solidFill>
            </a:endParaRPr>
          </a:p>
        </p:txBody>
      </p:sp>
      <p:sp>
        <p:nvSpPr>
          <p:cNvPr id="9" name="TextBox 8"/>
          <p:cNvSpPr txBox="1"/>
          <p:nvPr/>
        </p:nvSpPr>
        <p:spPr>
          <a:xfrm>
            <a:off x="659027" y="2784389"/>
            <a:ext cx="7051589" cy="1815882"/>
          </a:xfrm>
          <a:prstGeom prst="rect">
            <a:avLst/>
          </a:prstGeom>
          <a:noFill/>
        </p:spPr>
        <p:txBody>
          <a:bodyPr wrap="square" rtlCol="0">
            <a:spAutoFit/>
          </a:bodyPr>
          <a:lstStyle/>
          <a:p>
            <a:r>
              <a:rPr lang="en-US" sz="2800" dirty="0" smtClean="0">
                <a:solidFill>
                  <a:schemeClr val="bg1"/>
                </a:solidFill>
              </a:rPr>
              <a:t>Remember </a:t>
            </a:r>
            <a:r>
              <a:rPr lang="en-US" sz="2800" dirty="0">
                <a:solidFill>
                  <a:schemeClr val="bg1"/>
                </a:solidFill>
              </a:rPr>
              <a:t>those who led you, who spoke the word of God to you; and considering the result of their conduct, imitate their faith</a:t>
            </a:r>
            <a:r>
              <a:rPr lang="en-US" sz="2800" dirty="0" smtClean="0">
                <a:solidFill>
                  <a:schemeClr val="bg1"/>
                </a:solidFill>
              </a:rPr>
              <a:t>.</a:t>
            </a:r>
          </a:p>
          <a:p>
            <a:r>
              <a:rPr lang="en-US" sz="2800" b="1" dirty="0" smtClean="0">
                <a:solidFill>
                  <a:schemeClr val="bg1"/>
                </a:solidFill>
              </a:rPr>
              <a:t>					   </a:t>
            </a:r>
            <a:r>
              <a:rPr lang="en-US" sz="2800" b="1" dirty="0" smtClean="0">
                <a:solidFill>
                  <a:schemeClr val="bg1"/>
                </a:solidFill>
                <a:effectLst>
                  <a:outerShdw blurRad="38100" dist="38100" dir="2700000" algn="tl">
                    <a:srgbClr val="000000">
                      <a:alpha val="43137"/>
                    </a:srgbClr>
                  </a:outerShdw>
                </a:effectLst>
              </a:rPr>
              <a:t>Hebrews 13:7</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285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560111" y="143972"/>
            <a:ext cx="8398512" cy="5433044"/>
            <a:chOff x="2766763" y="391108"/>
            <a:chExt cx="6241287" cy="4119636"/>
          </a:xfrm>
        </p:grpSpPr>
        <p:pic>
          <p:nvPicPr>
            <p:cNvPr id="3" name="Picture 2"/>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4" name="TextBox 3"/>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5" name="TextBox 4"/>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7" name="Picture 6"/>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277273"/>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842963" lvl="1" indent="-385763">
              <a:spcAft>
                <a:spcPts val="600"/>
              </a:spcAft>
              <a:buAutoNum type="arabicPeriod"/>
            </a:pPr>
            <a:r>
              <a:rPr lang="en-US" sz="2800" dirty="0">
                <a:solidFill>
                  <a:schemeClr val="bg1"/>
                </a:solidFill>
              </a:rPr>
              <a:t>Look at what others around  you are doing</a:t>
            </a:r>
            <a:r>
              <a:rPr lang="en-US" sz="2800" dirty="0" smtClean="0">
                <a:solidFill>
                  <a:schemeClr val="bg1"/>
                </a:solidFill>
              </a:rPr>
              <a:t>.</a:t>
            </a:r>
            <a:endParaRPr lang="en-US" sz="2800" dirty="0">
              <a:solidFill>
                <a:schemeClr val="bg1"/>
              </a:solidFill>
            </a:endParaRPr>
          </a:p>
        </p:txBody>
      </p:sp>
      <p:sp>
        <p:nvSpPr>
          <p:cNvPr id="9" name="TextBox 8"/>
          <p:cNvSpPr txBox="1"/>
          <p:nvPr/>
        </p:nvSpPr>
        <p:spPr>
          <a:xfrm>
            <a:off x="659027" y="2784389"/>
            <a:ext cx="7051589" cy="954107"/>
          </a:xfrm>
          <a:prstGeom prst="rect">
            <a:avLst/>
          </a:prstGeom>
          <a:noFill/>
        </p:spPr>
        <p:txBody>
          <a:bodyPr wrap="square" rtlCol="0">
            <a:spAutoFit/>
          </a:bodyPr>
          <a:lstStyle/>
          <a:p>
            <a:r>
              <a:rPr lang="en-US" sz="2800" dirty="0" smtClean="0">
                <a:solidFill>
                  <a:schemeClr val="bg1"/>
                </a:solidFill>
              </a:rPr>
              <a:t>Be </a:t>
            </a:r>
            <a:r>
              <a:rPr lang="en-US" sz="2800" dirty="0">
                <a:solidFill>
                  <a:schemeClr val="bg1"/>
                </a:solidFill>
              </a:rPr>
              <a:t>imitators of me, just as I also am of Christ</a:t>
            </a:r>
            <a:r>
              <a:rPr lang="en-US" sz="2800" dirty="0" smtClean="0">
                <a:solidFill>
                  <a:schemeClr val="bg1"/>
                </a:solidFill>
              </a:rPr>
              <a:t>.</a:t>
            </a:r>
          </a:p>
          <a:p>
            <a:r>
              <a:rPr lang="en-US" sz="2800" b="1" dirty="0" smtClean="0">
                <a:solidFill>
                  <a:schemeClr val="bg1"/>
                </a:solidFill>
              </a:rPr>
              <a:t>				      </a:t>
            </a:r>
            <a:r>
              <a:rPr lang="en-US" sz="2800" b="1" dirty="0" smtClean="0">
                <a:solidFill>
                  <a:schemeClr val="bg1"/>
                </a:solidFill>
                <a:effectLst>
                  <a:outerShdw blurRad="38100" dist="38100" dir="2700000" algn="tl">
                    <a:srgbClr val="000000">
                      <a:alpha val="43137"/>
                    </a:srgbClr>
                  </a:outerShdw>
                </a:effectLst>
              </a:rPr>
              <a:t>1 Corinthians 11:1</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74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560111" y="143972"/>
            <a:ext cx="8398512" cy="5433044"/>
            <a:chOff x="2766763" y="391108"/>
            <a:chExt cx="6241287" cy="4119636"/>
          </a:xfrm>
        </p:grpSpPr>
        <p:pic>
          <p:nvPicPr>
            <p:cNvPr id="3" name="Picture 2"/>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4" name="TextBox 3"/>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5" name="TextBox 4"/>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7" name="Picture 6"/>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277273"/>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842963" lvl="1" indent="-385763">
              <a:spcAft>
                <a:spcPts val="600"/>
              </a:spcAft>
              <a:buAutoNum type="arabicPeriod"/>
            </a:pPr>
            <a:r>
              <a:rPr lang="en-US" sz="2800" dirty="0">
                <a:solidFill>
                  <a:schemeClr val="bg1"/>
                </a:solidFill>
              </a:rPr>
              <a:t>Look at what others around  you are doing</a:t>
            </a:r>
            <a:r>
              <a:rPr lang="en-US" sz="2800" dirty="0" smtClean="0">
                <a:solidFill>
                  <a:schemeClr val="bg1"/>
                </a:solidFill>
              </a:rPr>
              <a:t>.</a:t>
            </a:r>
            <a:endParaRPr lang="en-US" sz="2800" dirty="0">
              <a:solidFill>
                <a:schemeClr val="bg1"/>
              </a:solidFill>
            </a:endParaRPr>
          </a:p>
        </p:txBody>
      </p:sp>
      <p:sp>
        <p:nvSpPr>
          <p:cNvPr id="9" name="TextBox 8"/>
          <p:cNvSpPr txBox="1"/>
          <p:nvPr/>
        </p:nvSpPr>
        <p:spPr>
          <a:xfrm>
            <a:off x="659027" y="2784389"/>
            <a:ext cx="7051589" cy="1815882"/>
          </a:xfrm>
          <a:prstGeom prst="rect">
            <a:avLst/>
          </a:prstGeom>
          <a:noFill/>
        </p:spPr>
        <p:txBody>
          <a:bodyPr wrap="square" rtlCol="0">
            <a:spAutoFit/>
          </a:bodyPr>
          <a:lstStyle/>
          <a:p>
            <a:r>
              <a:rPr lang="en-US" sz="2800" dirty="0" smtClean="0">
                <a:solidFill>
                  <a:schemeClr val="bg1"/>
                </a:solidFill>
              </a:rPr>
              <a:t>For </a:t>
            </a:r>
            <a:r>
              <a:rPr lang="en-US" sz="2800" dirty="0">
                <a:solidFill>
                  <a:schemeClr val="bg1"/>
                </a:solidFill>
              </a:rPr>
              <a:t>you yourselves know how you ought to follow our example, because we did not act in an undisciplined manner among </a:t>
            </a:r>
            <a:r>
              <a:rPr lang="en-US" sz="2800" dirty="0" smtClean="0">
                <a:solidFill>
                  <a:schemeClr val="bg1"/>
                </a:solidFill>
              </a:rPr>
              <a:t>you.</a:t>
            </a:r>
          </a:p>
          <a:p>
            <a:r>
              <a:rPr lang="en-US" sz="2800" b="1" dirty="0" smtClean="0">
                <a:solidFill>
                  <a:schemeClr val="bg1"/>
                </a:solidFill>
              </a:rPr>
              <a:t>			  	    </a:t>
            </a:r>
            <a:r>
              <a:rPr lang="en-US" sz="2800" b="1" dirty="0" smtClean="0">
                <a:solidFill>
                  <a:schemeClr val="bg1"/>
                </a:solidFill>
                <a:effectLst>
                  <a:outerShdw blurRad="38100" dist="38100" dir="2700000" algn="tl">
                    <a:srgbClr val="000000">
                      <a:alpha val="43137"/>
                    </a:srgbClr>
                  </a:outerShdw>
                </a:effectLst>
              </a:rPr>
              <a:t>2 Thessalonians 3:7</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788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560111" y="143972"/>
            <a:ext cx="8398512" cy="5433044"/>
            <a:chOff x="2766763" y="391108"/>
            <a:chExt cx="6241287" cy="4119636"/>
          </a:xfrm>
        </p:grpSpPr>
        <p:pic>
          <p:nvPicPr>
            <p:cNvPr id="10" name="Picture 9"/>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11" name="TextBox 10"/>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12" name="TextBox 11"/>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13" name="Picture 12"/>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277273"/>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971550" lvl="1" indent="-514350">
              <a:spcAft>
                <a:spcPts val="600"/>
              </a:spcAft>
              <a:buFont typeface="+mj-lt"/>
              <a:buAutoNum type="arabicPeriod" startAt="2"/>
            </a:pPr>
            <a:r>
              <a:rPr lang="en-US" sz="2800" dirty="0">
                <a:solidFill>
                  <a:prstClr val="white"/>
                </a:solidFill>
              </a:rPr>
              <a:t>Look for things that seem out of place</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281602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560111" y="143972"/>
            <a:ext cx="8398512" cy="5433044"/>
            <a:chOff x="2766763" y="391108"/>
            <a:chExt cx="6241287" cy="4119636"/>
          </a:xfrm>
        </p:grpSpPr>
        <p:pic>
          <p:nvPicPr>
            <p:cNvPr id="10" name="Picture 9"/>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11" name="TextBox 10"/>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12" name="TextBox 11"/>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13" name="Picture 12"/>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277273"/>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971550" lvl="1" indent="-514350">
              <a:spcAft>
                <a:spcPts val="600"/>
              </a:spcAft>
              <a:buFont typeface="+mj-lt"/>
              <a:buAutoNum type="arabicPeriod" startAt="2"/>
            </a:pPr>
            <a:r>
              <a:rPr lang="en-US" sz="2800" dirty="0">
                <a:solidFill>
                  <a:prstClr val="white"/>
                </a:solidFill>
              </a:rPr>
              <a:t>Look for things that seem out of place</a:t>
            </a:r>
            <a:r>
              <a:rPr lang="en-US" sz="2800" dirty="0" smtClean="0">
                <a:solidFill>
                  <a:schemeClr val="bg1"/>
                </a:solidFill>
              </a:rPr>
              <a:t>.</a:t>
            </a:r>
            <a:endParaRPr lang="en-US" sz="2800" dirty="0">
              <a:solidFill>
                <a:schemeClr val="bg1"/>
              </a:solidFill>
            </a:endParaRPr>
          </a:p>
        </p:txBody>
      </p:sp>
      <p:sp>
        <p:nvSpPr>
          <p:cNvPr id="14" name="TextBox 13"/>
          <p:cNvSpPr txBox="1"/>
          <p:nvPr/>
        </p:nvSpPr>
        <p:spPr>
          <a:xfrm>
            <a:off x="659027" y="2784389"/>
            <a:ext cx="7051589" cy="2677656"/>
          </a:xfrm>
          <a:prstGeom prst="rect">
            <a:avLst/>
          </a:prstGeom>
          <a:noFill/>
        </p:spPr>
        <p:txBody>
          <a:bodyPr wrap="square" rtlCol="0">
            <a:spAutoFit/>
          </a:bodyPr>
          <a:lstStyle/>
          <a:p>
            <a:r>
              <a:rPr lang="en-US" sz="2800" dirty="0" smtClean="0">
                <a:solidFill>
                  <a:schemeClr val="bg1"/>
                </a:solidFill>
              </a:rPr>
              <a:t>For </a:t>
            </a:r>
            <a:r>
              <a:rPr lang="en-US" sz="2800" dirty="0">
                <a:solidFill>
                  <a:schemeClr val="bg1"/>
                </a:solidFill>
              </a:rPr>
              <a:t>everyone who partakes only of milk is not accustomed to the word of righteousness, for he is an infant. </a:t>
            </a:r>
            <a:r>
              <a:rPr lang="en-US" sz="2800" dirty="0" smtClean="0">
                <a:solidFill>
                  <a:schemeClr val="bg1"/>
                </a:solidFill>
              </a:rPr>
              <a:t>But </a:t>
            </a:r>
            <a:r>
              <a:rPr lang="en-US" sz="2800" dirty="0">
                <a:solidFill>
                  <a:schemeClr val="bg1"/>
                </a:solidFill>
              </a:rPr>
              <a:t>solid food is for the mature, who because of practice have their senses trained to discern good and evil</a:t>
            </a:r>
            <a:r>
              <a:rPr lang="en-US" sz="2800" dirty="0" smtClean="0">
                <a:solidFill>
                  <a:schemeClr val="bg1"/>
                </a:solidFill>
              </a:rPr>
              <a:t>.</a:t>
            </a:r>
          </a:p>
          <a:p>
            <a:r>
              <a:rPr lang="en-US" sz="2800" b="1" dirty="0" smtClean="0">
                <a:solidFill>
                  <a:schemeClr val="bg1"/>
                </a:solidFill>
                <a:effectLst>
                  <a:outerShdw blurRad="38100" dist="38100" dir="2700000" algn="tl">
                    <a:srgbClr val="000000">
                      <a:alpha val="43137"/>
                    </a:srgbClr>
                  </a:outerShdw>
                </a:effectLst>
              </a:rPr>
              <a:t>				        Hebrews 5:13-14</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564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560111" y="143972"/>
            <a:ext cx="8398512" cy="5433044"/>
            <a:chOff x="2766763" y="391108"/>
            <a:chExt cx="6241287" cy="4119636"/>
          </a:xfrm>
        </p:grpSpPr>
        <p:pic>
          <p:nvPicPr>
            <p:cNvPr id="10" name="Picture 9"/>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11" name="TextBox 10"/>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12" name="TextBox 11"/>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13" name="Picture 12"/>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708160"/>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971550" lvl="1" indent="-514350">
              <a:spcAft>
                <a:spcPts val="600"/>
              </a:spcAft>
              <a:buFont typeface="+mj-lt"/>
              <a:buAutoNum type="arabicPeriod" startAt="3"/>
            </a:pPr>
            <a:r>
              <a:rPr lang="en-US" sz="2800" dirty="0" smtClean="0">
                <a:solidFill>
                  <a:schemeClr val="bg1"/>
                </a:solidFill>
              </a:rPr>
              <a:t>Determine </a:t>
            </a:r>
            <a:r>
              <a:rPr lang="en-US" sz="2800" dirty="0">
                <a:solidFill>
                  <a:schemeClr val="bg1"/>
                </a:solidFill>
              </a:rPr>
              <a:t>where you'd go if you had to seek immediate help</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3539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560111" y="143972"/>
            <a:ext cx="8398512" cy="5433044"/>
            <a:chOff x="2766763" y="391108"/>
            <a:chExt cx="6241287" cy="4119636"/>
          </a:xfrm>
        </p:grpSpPr>
        <p:pic>
          <p:nvPicPr>
            <p:cNvPr id="10" name="Picture 9"/>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11" name="TextBox 10"/>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12" name="TextBox 11"/>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13" name="Picture 12"/>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708160"/>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971550" lvl="1" indent="-514350">
              <a:spcAft>
                <a:spcPts val="600"/>
              </a:spcAft>
              <a:buFont typeface="+mj-lt"/>
              <a:buAutoNum type="arabicPeriod" startAt="3"/>
            </a:pPr>
            <a:r>
              <a:rPr lang="en-US" sz="2800" dirty="0" smtClean="0">
                <a:solidFill>
                  <a:schemeClr val="bg1"/>
                </a:solidFill>
              </a:rPr>
              <a:t>Determine </a:t>
            </a:r>
            <a:r>
              <a:rPr lang="en-US" sz="2800" dirty="0">
                <a:solidFill>
                  <a:schemeClr val="bg1"/>
                </a:solidFill>
              </a:rPr>
              <a:t>where you'd go if you had to seek immediate help</a:t>
            </a:r>
            <a:r>
              <a:rPr lang="en-US" sz="2800" dirty="0" smtClean="0">
                <a:solidFill>
                  <a:schemeClr val="bg1"/>
                </a:solidFill>
              </a:rPr>
              <a:t>.</a:t>
            </a:r>
            <a:endParaRPr lang="en-US" sz="2800" dirty="0">
              <a:solidFill>
                <a:schemeClr val="bg1"/>
              </a:solidFill>
            </a:endParaRPr>
          </a:p>
        </p:txBody>
      </p:sp>
      <p:sp>
        <p:nvSpPr>
          <p:cNvPr id="8" name="TextBox 7"/>
          <p:cNvSpPr txBox="1"/>
          <p:nvPr/>
        </p:nvSpPr>
        <p:spPr>
          <a:xfrm>
            <a:off x="659027" y="2784389"/>
            <a:ext cx="7051589" cy="1384995"/>
          </a:xfrm>
          <a:prstGeom prst="rect">
            <a:avLst/>
          </a:prstGeom>
          <a:noFill/>
        </p:spPr>
        <p:txBody>
          <a:bodyPr wrap="square" rtlCol="0">
            <a:spAutoFit/>
          </a:bodyPr>
          <a:lstStyle/>
          <a:p>
            <a:r>
              <a:rPr lang="en-US" sz="2800" dirty="0" smtClean="0">
                <a:solidFill>
                  <a:schemeClr val="bg1"/>
                </a:solidFill>
              </a:rPr>
              <a:t>Iron sharpens iron, So one man sharpens another.</a:t>
            </a:r>
          </a:p>
          <a:p>
            <a:r>
              <a:rPr lang="en-US" sz="2800" b="1" dirty="0" smtClean="0">
                <a:solidFill>
                  <a:schemeClr val="bg1"/>
                </a:solidFill>
                <a:effectLst>
                  <a:outerShdw blurRad="38100" dist="38100" dir="2700000" algn="tl">
                    <a:srgbClr val="000000">
                      <a:alpha val="43137"/>
                    </a:srgbClr>
                  </a:outerShdw>
                </a:effectLst>
              </a:rPr>
              <a:t>					 Proverbs 27:17</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665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61865" y="1361104"/>
            <a:ext cx="8208607" cy="3231654"/>
          </a:xfrm>
          <a:prstGeom prst="rect">
            <a:avLst/>
          </a:prstGeom>
          <a:noFill/>
        </p:spPr>
        <p:txBody>
          <a:bodyPr wrap="square" rtlCol="0">
            <a:spAutoFit/>
          </a:bodyPr>
          <a:lstStyle/>
          <a:p>
            <a:r>
              <a:rPr lang="en-US" sz="3600" i="1" dirty="0">
                <a:solidFill>
                  <a:srgbClr val="FF0000"/>
                </a:solidFill>
              </a:rPr>
              <a:t>“Therefore, prepare your minds for action, keep sober in spirit, fix your hope completely on the grace to be brought to you at the revelation of Jesus Christ.”</a:t>
            </a:r>
          </a:p>
          <a:p>
            <a:r>
              <a:rPr lang="en-US" sz="3000" dirty="0">
                <a:solidFill>
                  <a:srgbClr val="FF0000"/>
                </a:solidFill>
              </a:rPr>
              <a:t>									</a:t>
            </a:r>
            <a:r>
              <a:rPr lang="en-US" sz="3000" dirty="0" smtClean="0">
                <a:solidFill>
                  <a:srgbClr val="FF0000"/>
                </a:solidFill>
              </a:rPr>
              <a:t>					       </a:t>
            </a:r>
            <a:r>
              <a:rPr lang="en-US" sz="3000" b="1" dirty="0" smtClean="0">
                <a:solidFill>
                  <a:srgbClr val="FF0000"/>
                </a:solidFill>
              </a:rPr>
              <a:t>1 </a:t>
            </a:r>
            <a:r>
              <a:rPr lang="en-US" sz="3000" b="1" dirty="0">
                <a:solidFill>
                  <a:srgbClr val="FF0000"/>
                </a:solidFill>
              </a:rPr>
              <a:t>Peter 1:13</a:t>
            </a:r>
          </a:p>
        </p:txBody>
      </p:sp>
    </p:spTree>
    <p:extLst>
      <p:ext uri="{BB962C8B-B14F-4D97-AF65-F5344CB8AC3E}">
        <p14:creationId xmlns:p14="http://schemas.microsoft.com/office/powerpoint/2010/main" val="335062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560111" y="143972"/>
            <a:ext cx="8398512" cy="5433044"/>
            <a:chOff x="2766763" y="391108"/>
            <a:chExt cx="6241287" cy="4119636"/>
          </a:xfrm>
        </p:grpSpPr>
        <p:pic>
          <p:nvPicPr>
            <p:cNvPr id="10" name="Picture 9"/>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11" name="TextBox 10"/>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12" name="TextBox 11"/>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13" name="Picture 12"/>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708160"/>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971550" lvl="1" indent="-514350">
              <a:spcAft>
                <a:spcPts val="600"/>
              </a:spcAft>
              <a:buFont typeface="+mj-lt"/>
              <a:buAutoNum type="arabicPeriod" startAt="3"/>
            </a:pPr>
            <a:r>
              <a:rPr lang="en-US" sz="2800" dirty="0" smtClean="0">
                <a:solidFill>
                  <a:schemeClr val="bg1"/>
                </a:solidFill>
              </a:rPr>
              <a:t>Determine </a:t>
            </a:r>
            <a:r>
              <a:rPr lang="en-US" sz="2800" dirty="0">
                <a:solidFill>
                  <a:schemeClr val="bg1"/>
                </a:solidFill>
              </a:rPr>
              <a:t>where you'd go if you had to seek immediate help</a:t>
            </a:r>
            <a:r>
              <a:rPr lang="en-US" sz="2800" dirty="0" smtClean="0">
                <a:solidFill>
                  <a:schemeClr val="bg1"/>
                </a:solidFill>
              </a:rPr>
              <a:t>.</a:t>
            </a:r>
            <a:endParaRPr lang="en-US" sz="2800" dirty="0">
              <a:solidFill>
                <a:schemeClr val="bg1"/>
              </a:solidFill>
            </a:endParaRPr>
          </a:p>
        </p:txBody>
      </p:sp>
      <p:sp>
        <p:nvSpPr>
          <p:cNvPr id="8" name="TextBox 7"/>
          <p:cNvSpPr txBox="1"/>
          <p:nvPr/>
        </p:nvSpPr>
        <p:spPr>
          <a:xfrm>
            <a:off x="659027" y="2784389"/>
            <a:ext cx="7051589" cy="1815882"/>
          </a:xfrm>
          <a:prstGeom prst="rect">
            <a:avLst/>
          </a:prstGeom>
          <a:noFill/>
        </p:spPr>
        <p:txBody>
          <a:bodyPr wrap="square" rtlCol="0">
            <a:spAutoFit/>
          </a:bodyPr>
          <a:lstStyle/>
          <a:p>
            <a:r>
              <a:rPr lang="en-US" sz="2800" dirty="0" smtClean="0">
                <a:solidFill>
                  <a:schemeClr val="bg1"/>
                </a:solidFill>
              </a:rPr>
              <a:t>A </a:t>
            </a:r>
            <a:r>
              <a:rPr lang="en-US" sz="2800" dirty="0">
                <a:solidFill>
                  <a:schemeClr val="bg1"/>
                </a:solidFill>
              </a:rPr>
              <a:t>wise man will hear and increase in learning, And a man of understanding will acquire wise </a:t>
            </a:r>
            <a:r>
              <a:rPr lang="en-US" sz="2800" dirty="0" smtClean="0">
                <a:solidFill>
                  <a:schemeClr val="bg1"/>
                </a:solidFill>
              </a:rPr>
              <a:t>counsel.</a:t>
            </a:r>
          </a:p>
          <a:p>
            <a:r>
              <a:rPr lang="en-US" sz="2800" b="1" dirty="0" smtClean="0">
                <a:solidFill>
                  <a:schemeClr val="bg1"/>
                </a:solidFill>
                <a:effectLst>
                  <a:outerShdw blurRad="38100" dist="38100" dir="2700000" algn="tl">
                    <a:srgbClr val="000000">
                      <a:alpha val="43137"/>
                    </a:srgbClr>
                  </a:outerShdw>
                </a:effectLst>
              </a:rPr>
              <a:t>					     Proverbs 1:5</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35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560111" y="143972"/>
            <a:ext cx="8398512" cy="5433044"/>
            <a:chOff x="2766763" y="391108"/>
            <a:chExt cx="6241287" cy="4119636"/>
          </a:xfrm>
        </p:grpSpPr>
        <p:pic>
          <p:nvPicPr>
            <p:cNvPr id="10" name="Picture 9"/>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11" name="TextBox 10"/>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12" name="TextBox 11"/>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13" name="Picture 12"/>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277273"/>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971550" lvl="1" indent="-514350">
              <a:spcAft>
                <a:spcPts val="600"/>
              </a:spcAft>
              <a:buFont typeface="+mj-lt"/>
              <a:buAutoNum type="arabicPeriod" startAt="4"/>
            </a:pPr>
            <a:r>
              <a:rPr lang="en-US" sz="2800" dirty="0" smtClean="0">
                <a:solidFill>
                  <a:schemeClr val="bg1"/>
                </a:solidFill>
              </a:rPr>
              <a:t>Find </a:t>
            </a:r>
            <a:r>
              <a:rPr lang="en-US" sz="2800" dirty="0">
                <a:solidFill>
                  <a:schemeClr val="bg1"/>
                </a:solidFill>
              </a:rPr>
              <a:t>the way of escape</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153849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560111" y="143972"/>
            <a:ext cx="8398512" cy="5433044"/>
            <a:chOff x="2766763" y="391108"/>
            <a:chExt cx="6241287" cy="4119636"/>
          </a:xfrm>
        </p:grpSpPr>
        <p:pic>
          <p:nvPicPr>
            <p:cNvPr id="10" name="Picture 9"/>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11" name="TextBox 10"/>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12" name="TextBox 11"/>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13" name="Picture 12"/>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277273"/>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971550" lvl="1" indent="-514350">
              <a:spcAft>
                <a:spcPts val="600"/>
              </a:spcAft>
              <a:buFont typeface="+mj-lt"/>
              <a:buAutoNum type="arabicPeriod" startAt="4"/>
            </a:pPr>
            <a:r>
              <a:rPr lang="en-US" sz="2800" dirty="0" smtClean="0">
                <a:solidFill>
                  <a:schemeClr val="bg1"/>
                </a:solidFill>
              </a:rPr>
              <a:t>Find </a:t>
            </a:r>
            <a:r>
              <a:rPr lang="en-US" sz="2800" dirty="0">
                <a:solidFill>
                  <a:schemeClr val="bg1"/>
                </a:solidFill>
              </a:rPr>
              <a:t>the way of escape</a:t>
            </a:r>
            <a:r>
              <a:rPr lang="en-US" sz="2800" dirty="0" smtClean="0">
                <a:solidFill>
                  <a:schemeClr val="bg1"/>
                </a:solidFill>
              </a:rPr>
              <a:t>.</a:t>
            </a:r>
            <a:endParaRPr lang="en-US" sz="2800" dirty="0">
              <a:solidFill>
                <a:schemeClr val="bg1"/>
              </a:solidFill>
            </a:endParaRPr>
          </a:p>
        </p:txBody>
      </p:sp>
      <p:sp>
        <p:nvSpPr>
          <p:cNvPr id="14" name="TextBox 13"/>
          <p:cNvSpPr txBox="1"/>
          <p:nvPr/>
        </p:nvSpPr>
        <p:spPr>
          <a:xfrm>
            <a:off x="659027" y="2784389"/>
            <a:ext cx="7051589" cy="3108543"/>
          </a:xfrm>
          <a:prstGeom prst="rect">
            <a:avLst/>
          </a:prstGeom>
          <a:noFill/>
        </p:spPr>
        <p:txBody>
          <a:bodyPr wrap="square" rtlCol="0">
            <a:spAutoFit/>
          </a:bodyPr>
          <a:lstStyle/>
          <a:p>
            <a:r>
              <a:rPr lang="en-US" sz="2800" dirty="0" smtClean="0">
                <a:solidFill>
                  <a:schemeClr val="bg1"/>
                </a:solidFill>
              </a:rPr>
              <a:t>No </a:t>
            </a:r>
            <a:r>
              <a:rPr lang="en-US" sz="2800" dirty="0">
                <a:solidFill>
                  <a:schemeClr val="bg1"/>
                </a:solidFill>
              </a:rPr>
              <a:t>temptation has overtaken you but such as is common to man; and God is faithful, who will not allow you to be tempted beyond what you are able, but with the temptation will provide the way of escape also, so that you will be able to endure it</a:t>
            </a:r>
            <a:r>
              <a:rPr lang="en-US" sz="2800" dirty="0" smtClean="0">
                <a:solidFill>
                  <a:schemeClr val="bg1"/>
                </a:solidFill>
              </a:rPr>
              <a:t>.</a:t>
            </a:r>
          </a:p>
          <a:p>
            <a:r>
              <a:rPr lang="en-US" sz="2800" b="1" dirty="0" smtClean="0">
                <a:solidFill>
                  <a:schemeClr val="bg1"/>
                </a:solidFill>
                <a:effectLst>
                  <a:outerShdw blurRad="38100" dist="38100" dir="2700000" algn="tl">
                    <a:srgbClr val="000000">
                      <a:alpha val="43137"/>
                    </a:srgbClr>
                  </a:outerShdw>
                </a:effectLst>
              </a:rPr>
              <a:t>				    1 Corinthians 10:13</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725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560111" y="143972"/>
            <a:ext cx="8398512" cy="5433044"/>
            <a:chOff x="2766763" y="391108"/>
            <a:chExt cx="6241287" cy="4119636"/>
          </a:xfrm>
        </p:grpSpPr>
        <p:pic>
          <p:nvPicPr>
            <p:cNvPr id="10" name="Picture 9"/>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11" name="TextBox 10"/>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12" name="TextBox 11"/>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13" name="Picture 12"/>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277273"/>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971550" lvl="1" indent="-514350">
              <a:spcAft>
                <a:spcPts val="600"/>
              </a:spcAft>
              <a:buFont typeface="+mj-lt"/>
              <a:buAutoNum type="arabicPeriod" startAt="4"/>
            </a:pPr>
            <a:r>
              <a:rPr lang="en-US" sz="2800" dirty="0" smtClean="0">
                <a:solidFill>
                  <a:schemeClr val="bg1"/>
                </a:solidFill>
              </a:rPr>
              <a:t>Find </a:t>
            </a:r>
            <a:r>
              <a:rPr lang="en-US" sz="2800" dirty="0">
                <a:solidFill>
                  <a:schemeClr val="bg1"/>
                </a:solidFill>
              </a:rPr>
              <a:t>the way of escape</a:t>
            </a:r>
            <a:r>
              <a:rPr lang="en-US" sz="2800" dirty="0" smtClean="0">
                <a:solidFill>
                  <a:schemeClr val="bg1"/>
                </a:solidFill>
              </a:rPr>
              <a:t>.</a:t>
            </a:r>
            <a:endParaRPr lang="en-US" sz="2800" dirty="0">
              <a:solidFill>
                <a:schemeClr val="bg1"/>
              </a:solidFill>
            </a:endParaRPr>
          </a:p>
        </p:txBody>
      </p:sp>
      <p:sp>
        <p:nvSpPr>
          <p:cNvPr id="14" name="TextBox 13"/>
          <p:cNvSpPr txBox="1"/>
          <p:nvPr/>
        </p:nvSpPr>
        <p:spPr>
          <a:xfrm>
            <a:off x="659027" y="2784389"/>
            <a:ext cx="7051589" cy="2246769"/>
          </a:xfrm>
          <a:prstGeom prst="rect">
            <a:avLst/>
          </a:prstGeom>
          <a:noFill/>
        </p:spPr>
        <p:txBody>
          <a:bodyPr wrap="square" rtlCol="0">
            <a:spAutoFit/>
          </a:bodyPr>
          <a:lstStyle/>
          <a:p>
            <a:r>
              <a:rPr lang="en-US" sz="2800" dirty="0" smtClean="0">
                <a:solidFill>
                  <a:schemeClr val="bg1"/>
                </a:solidFill>
              </a:rPr>
              <a:t>How </a:t>
            </a:r>
            <a:r>
              <a:rPr lang="en-US" sz="2800" dirty="0">
                <a:solidFill>
                  <a:schemeClr val="bg1"/>
                </a:solidFill>
              </a:rPr>
              <a:t>will we escape if we neglect so great a salvation? After it was at the first spoken through the Lord, it was confirmed to us by those who </a:t>
            </a:r>
            <a:r>
              <a:rPr lang="en-US" sz="2800" dirty="0" smtClean="0">
                <a:solidFill>
                  <a:schemeClr val="bg1"/>
                </a:solidFill>
              </a:rPr>
              <a:t>heard.</a:t>
            </a:r>
          </a:p>
          <a:p>
            <a:r>
              <a:rPr lang="en-US" sz="2800" dirty="0">
                <a:solidFill>
                  <a:schemeClr val="bg1"/>
                </a:solidFill>
              </a:rPr>
              <a:t>	</a:t>
            </a:r>
            <a:r>
              <a:rPr lang="en-US" sz="2800" dirty="0" smtClean="0">
                <a:solidFill>
                  <a:schemeClr val="bg1"/>
                </a:solidFill>
              </a:rPr>
              <a:t>				     </a:t>
            </a:r>
            <a:r>
              <a:rPr lang="en-US" sz="2800" b="1" dirty="0" smtClean="0">
                <a:solidFill>
                  <a:schemeClr val="bg1"/>
                </a:solidFill>
                <a:effectLst>
                  <a:outerShdw blurRad="38100" dist="38100" dir="2700000" algn="tl">
                    <a:srgbClr val="000000">
                      <a:alpha val="43137"/>
                    </a:srgbClr>
                  </a:outerShdw>
                </a:effectLst>
              </a:rPr>
              <a:t>Hebrews 2:3</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424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560111" y="143972"/>
            <a:ext cx="8398512" cy="5433044"/>
            <a:chOff x="2766763" y="391108"/>
            <a:chExt cx="6241287" cy="4119636"/>
          </a:xfrm>
        </p:grpSpPr>
        <p:pic>
          <p:nvPicPr>
            <p:cNvPr id="10" name="Picture 9"/>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11" name="TextBox 10"/>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12" name="TextBox 11"/>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13" name="Picture 12"/>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708160"/>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971550" lvl="1" indent="-514350">
              <a:spcAft>
                <a:spcPts val="600"/>
              </a:spcAft>
              <a:buFont typeface="+mj-lt"/>
              <a:buAutoNum type="arabicPeriod" startAt="5"/>
            </a:pPr>
            <a:r>
              <a:rPr lang="en-US" sz="2800" dirty="0" smtClean="0">
                <a:solidFill>
                  <a:schemeClr val="bg1"/>
                </a:solidFill>
              </a:rPr>
              <a:t>Determine </a:t>
            </a:r>
            <a:r>
              <a:rPr lang="en-US" sz="2800" dirty="0">
                <a:solidFill>
                  <a:schemeClr val="bg1"/>
                </a:solidFill>
              </a:rPr>
              <a:t>whether </a:t>
            </a:r>
            <a:r>
              <a:rPr lang="en-US" sz="2800" dirty="0" smtClean="0">
                <a:solidFill>
                  <a:schemeClr val="bg1"/>
                </a:solidFill>
              </a:rPr>
              <a:t>you are someone others could follow.</a:t>
            </a:r>
            <a:endParaRPr lang="en-US" sz="2800" dirty="0">
              <a:solidFill>
                <a:schemeClr val="bg1"/>
              </a:solidFill>
            </a:endParaRPr>
          </a:p>
        </p:txBody>
      </p:sp>
    </p:spTree>
    <p:extLst>
      <p:ext uri="{BB962C8B-B14F-4D97-AF65-F5344CB8AC3E}">
        <p14:creationId xmlns:p14="http://schemas.microsoft.com/office/powerpoint/2010/main" val="343737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560110" y="135735"/>
            <a:ext cx="8398512" cy="5433044"/>
            <a:chOff x="2766763" y="391108"/>
            <a:chExt cx="6241287" cy="4119636"/>
          </a:xfrm>
        </p:grpSpPr>
        <p:pic>
          <p:nvPicPr>
            <p:cNvPr id="10" name="Picture 9"/>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11" name="TextBox 10"/>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12" name="TextBox 11"/>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13" name="Picture 12"/>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708160"/>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971550" lvl="1" indent="-514350">
              <a:spcAft>
                <a:spcPts val="600"/>
              </a:spcAft>
              <a:buFont typeface="+mj-lt"/>
              <a:buAutoNum type="arabicPeriod" startAt="5"/>
            </a:pPr>
            <a:r>
              <a:rPr lang="en-US" sz="2800" dirty="0" smtClean="0">
                <a:solidFill>
                  <a:schemeClr val="bg1"/>
                </a:solidFill>
              </a:rPr>
              <a:t>Determine </a:t>
            </a:r>
            <a:r>
              <a:rPr lang="en-US" sz="2800" dirty="0">
                <a:solidFill>
                  <a:schemeClr val="bg1"/>
                </a:solidFill>
              </a:rPr>
              <a:t>whether </a:t>
            </a:r>
            <a:r>
              <a:rPr lang="en-US" sz="2800" dirty="0" smtClean="0">
                <a:solidFill>
                  <a:schemeClr val="bg1"/>
                </a:solidFill>
              </a:rPr>
              <a:t>you are someone others could follow.</a:t>
            </a:r>
            <a:endParaRPr lang="en-US" sz="2800" dirty="0">
              <a:solidFill>
                <a:schemeClr val="bg1"/>
              </a:solidFill>
            </a:endParaRPr>
          </a:p>
        </p:txBody>
      </p:sp>
      <p:sp>
        <p:nvSpPr>
          <p:cNvPr id="8" name="TextBox 7"/>
          <p:cNvSpPr txBox="1"/>
          <p:nvPr/>
        </p:nvSpPr>
        <p:spPr>
          <a:xfrm>
            <a:off x="659027" y="2784389"/>
            <a:ext cx="7051589" cy="3108543"/>
          </a:xfrm>
          <a:prstGeom prst="rect">
            <a:avLst/>
          </a:prstGeom>
          <a:noFill/>
        </p:spPr>
        <p:txBody>
          <a:bodyPr wrap="square" rtlCol="0">
            <a:spAutoFit/>
          </a:bodyPr>
          <a:lstStyle/>
          <a:p>
            <a:r>
              <a:rPr lang="en-US" sz="2800" dirty="0" smtClean="0">
                <a:solidFill>
                  <a:schemeClr val="bg1"/>
                </a:solidFill>
              </a:rPr>
              <a:t>Likewise </a:t>
            </a:r>
            <a:r>
              <a:rPr lang="en-US" sz="2800" dirty="0">
                <a:solidFill>
                  <a:schemeClr val="bg1"/>
                </a:solidFill>
              </a:rPr>
              <a:t>urge the young men to be sensible; </a:t>
            </a:r>
            <a:r>
              <a:rPr lang="en-US" sz="2800" dirty="0" smtClean="0">
                <a:solidFill>
                  <a:schemeClr val="bg1"/>
                </a:solidFill>
              </a:rPr>
              <a:t>in </a:t>
            </a:r>
            <a:r>
              <a:rPr lang="en-US" sz="2800" dirty="0">
                <a:solidFill>
                  <a:schemeClr val="bg1"/>
                </a:solidFill>
              </a:rPr>
              <a:t>all things show yourself to be an example of good deeds, with purity in doctrine, dignified, </a:t>
            </a:r>
            <a:r>
              <a:rPr lang="en-US" sz="2800" dirty="0" smtClean="0">
                <a:solidFill>
                  <a:schemeClr val="bg1"/>
                </a:solidFill>
              </a:rPr>
              <a:t>sound </a:t>
            </a:r>
            <a:r>
              <a:rPr lang="en-US" sz="2800" dirty="0">
                <a:solidFill>
                  <a:schemeClr val="bg1"/>
                </a:solidFill>
              </a:rPr>
              <a:t>in speech which is beyond reproach, so that the opponent will be put to shame, having nothing bad to say about us</a:t>
            </a:r>
            <a:r>
              <a:rPr lang="en-US" sz="2800" dirty="0" smtClean="0">
                <a:solidFill>
                  <a:schemeClr val="bg1"/>
                </a:solidFill>
              </a:rPr>
              <a:t>.</a:t>
            </a:r>
          </a:p>
          <a:p>
            <a:r>
              <a:rPr lang="en-US" sz="2800" b="1" dirty="0" smtClean="0">
                <a:solidFill>
                  <a:schemeClr val="bg1"/>
                </a:solidFill>
                <a:effectLst>
                  <a:outerShdw blurRad="38100" dist="38100" dir="2700000" algn="tl">
                    <a:srgbClr val="000000">
                      <a:alpha val="43137"/>
                    </a:srgbClr>
                  </a:outerShdw>
                </a:effectLst>
              </a:rPr>
              <a:t>					         Titus 2:6-8</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80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560110" y="135735"/>
            <a:ext cx="8398512" cy="5433044"/>
            <a:chOff x="2766763" y="391108"/>
            <a:chExt cx="6241287" cy="4119636"/>
          </a:xfrm>
        </p:grpSpPr>
        <p:pic>
          <p:nvPicPr>
            <p:cNvPr id="10" name="Picture 9"/>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11" name="TextBox 10"/>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12" name="TextBox 11"/>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13" name="Picture 12"/>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1708160"/>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971550" lvl="1" indent="-514350">
              <a:spcAft>
                <a:spcPts val="600"/>
              </a:spcAft>
              <a:buFont typeface="+mj-lt"/>
              <a:buAutoNum type="arabicPeriod" startAt="5"/>
            </a:pPr>
            <a:r>
              <a:rPr lang="en-US" sz="2800" dirty="0" smtClean="0">
                <a:solidFill>
                  <a:schemeClr val="bg1"/>
                </a:solidFill>
              </a:rPr>
              <a:t>Determine </a:t>
            </a:r>
            <a:r>
              <a:rPr lang="en-US" sz="2800" dirty="0">
                <a:solidFill>
                  <a:schemeClr val="bg1"/>
                </a:solidFill>
              </a:rPr>
              <a:t>whether </a:t>
            </a:r>
            <a:r>
              <a:rPr lang="en-US" sz="2800" dirty="0" smtClean="0">
                <a:solidFill>
                  <a:schemeClr val="bg1"/>
                </a:solidFill>
              </a:rPr>
              <a:t>you are someone others could follow.</a:t>
            </a:r>
            <a:endParaRPr lang="en-US" sz="2800" dirty="0">
              <a:solidFill>
                <a:schemeClr val="bg1"/>
              </a:solidFill>
            </a:endParaRPr>
          </a:p>
        </p:txBody>
      </p:sp>
      <p:sp>
        <p:nvSpPr>
          <p:cNvPr id="8" name="TextBox 7"/>
          <p:cNvSpPr txBox="1"/>
          <p:nvPr/>
        </p:nvSpPr>
        <p:spPr>
          <a:xfrm>
            <a:off x="659027" y="2784389"/>
            <a:ext cx="7051589" cy="3970318"/>
          </a:xfrm>
          <a:prstGeom prst="rect">
            <a:avLst/>
          </a:prstGeom>
          <a:noFill/>
        </p:spPr>
        <p:txBody>
          <a:bodyPr wrap="square" rtlCol="0">
            <a:spAutoFit/>
          </a:bodyPr>
          <a:lstStyle/>
          <a:p>
            <a:r>
              <a:rPr lang="en-US" sz="2800" dirty="0" smtClean="0">
                <a:solidFill>
                  <a:schemeClr val="bg1"/>
                </a:solidFill>
              </a:rPr>
              <a:t>It </a:t>
            </a:r>
            <a:r>
              <a:rPr lang="en-US" sz="2800" dirty="0">
                <a:solidFill>
                  <a:schemeClr val="bg1"/>
                </a:solidFill>
              </a:rPr>
              <a:t>is a trustworthy statement, deserving full acceptance, that Christ Jesus came into the world to save sinners, among whom I am foremost of all. </a:t>
            </a:r>
            <a:r>
              <a:rPr lang="en-US" sz="2800" dirty="0" smtClean="0">
                <a:solidFill>
                  <a:schemeClr val="bg1"/>
                </a:solidFill>
              </a:rPr>
              <a:t>Yet </a:t>
            </a:r>
            <a:r>
              <a:rPr lang="en-US" sz="2800" dirty="0">
                <a:solidFill>
                  <a:schemeClr val="bg1"/>
                </a:solidFill>
              </a:rPr>
              <a:t>for this reason I found mercy, so that in me as the foremost, Jesus Christ might demonstrate His perfect patience as an example for those who would believe in Him for eternal life</a:t>
            </a:r>
            <a:r>
              <a:rPr lang="en-US" sz="2800" dirty="0" smtClean="0">
                <a:solidFill>
                  <a:schemeClr val="bg1"/>
                </a:solidFill>
              </a:rPr>
              <a:t>.</a:t>
            </a:r>
          </a:p>
          <a:p>
            <a:r>
              <a:rPr lang="en-US" sz="2800" b="1" dirty="0" smtClean="0">
                <a:solidFill>
                  <a:schemeClr val="bg1"/>
                </a:solidFill>
                <a:effectLst>
                  <a:outerShdw blurRad="38100" dist="38100" dir="2700000" algn="tl">
                    <a:srgbClr val="000000">
                      <a:alpha val="43137"/>
                    </a:srgbClr>
                  </a:outerShdw>
                </a:effectLst>
              </a:rPr>
              <a:t>				      1 Timothy 1:15-16</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984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560111" y="143972"/>
            <a:ext cx="8398512" cy="5433044"/>
            <a:chOff x="2766763" y="391108"/>
            <a:chExt cx="6241287" cy="4119636"/>
          </a:xfrm>
        </p:grpSpPr>
        <p:pic>
          <p:nvPicPr>
            <p:cNvPr id="10" name="Picture 9"/>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66763" y="407584"/>
              <a:ext cx="6241287" cy="3900805"/>
            </a:xfrm>
            <a:prstGeom prst="rect">
              <a:avLst/>
            </a:prstGeom>
          </p:spPr>
        </p:pic>
        <p:sp>
          <p:nvSpPr>
            <p:cNvPr id="11" name="TextBox 10"/>
            <p:cNvSpPr txBox="1"/>
            <p:nvPr/>
          </p:nvSpPr>
          <p:spPr>
            <a:xfrm>
              <a:off x="5321643" y="391108"/>
              <a:ext cx="3069765" cy="700120"/>
            </a:xfrm>
            <a:prstGeom prst="rect">
              <a:avLst/>
            </a:prstGeom>
            <a:noFill/>
          </p:spPr>
          <p:txBody>
            <a:bodyPr wrap="square" rtlCol="0">
              <a:spAutoFit/>
            </a:bodyPr>
            <a:lstStyle/>
            <a:p>
              <a:r>
                <a:rPr lang="en-US" sz="54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Spiritual</a:t>
              </a:r>
              <a:endParaRPr lang="en-US" sz="54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sp>
          <p:nvSpPr>
            <p:cNvPr id="12" name="TextBox 11"/>
            <p:cNvSpPr txBox="1"/>
            <p:nvPr/>
          </p:nvSpPr>
          <p:spPr>
            <a:xfrm>
              <a:off x="8391408" y="1115470"/>
              <a:ext cx="558891" cy="3395274"/>
            </a:xfrm>
            <a:prstGeom prst="rect">
              <a:avLst/>
            </a:prstGeom>
            <a:noFill/>
          </p:spPr>
          <p:txBody>
            <a:bodyPr vert="wordArtVert" wrap="square" rtlCol="0">
              <a:spAutoFit/>
            </a:bodyPr>
            <a:lstStyle/>
            <a:p>
              <a:r>
                <a:rPr lang="en-US" sz="3200" b="1" spc="-300" dirty="0" smtClean="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rPr>
                <a:t>Survival</a:t>
              </a:r>
              <a:endParaRPr lang="en-US" sz="3200" b="1" spc="-300" dirty="0">
                <a:ln>
                  <a:solidFill>
                    <a:schemeClr val="tx1">
                      <a:lumMod val="65000"/>
                      <a:lumOff val="35000"/>
                    </a:schemeClr>
                  </a:solidFill>
                </a:ln>
                <a:solidFill>
                  <a:srgbClr val="FF0000"/>
                </a:solidFill>
                <a:effectLst>
                  <a:outerShdw blurRad="50800" dist="38100" dir="2700000" algn="tl" rotWithShape="0">
                    <a:prstClr val="black">
                      <a:alpha val="40000"/>
                    </a:prstClr>
                  </a:outerShdw>
                </a:effectLst>
                <a:latin typeface="Stencil" panose="040409050D0802020404" pitchFamily="82" charset="0"/>
              </a:endParaRPr>
            </a:p>
          </p:txBody>
        </p:sp>
        <p:pic>
          <p:nvPicPr>
            <p:cNvPr id="13" name="Picture 12"/>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1934" t="23877" r="18462" b="11543"/>
            <a:stretch/>
          </p:blipFill>
          <p:spPr>
            <a:xfrm>
              <a:off x="7875373" y="593124"/>
              <a:ext cx="930876" cy="1705233"/>
            </a:xfrm>
            <a:prstGeom prst="rect">
              <a:avLst/>
            </a:prstGeom>
          </p:spPr>
        </p:pic>
      </p:grpSp>
      <p:sp>
        <p:nvSpPr>
          <p:cNvPr id="2" name="TextBox 1"/>
          <p:cNvSpPr txBox="1"/>
          <p:nvPr/>
        </p:nvSpPr>
        <p:spPr>
          <a:xfrm>
            <a:off x="560110" y="1235246"/>
            <a:ext cx="7389845" cy="4170372"/>
          </a:xfrm>
          <a:prstGeom prst="rect">
            <a:avLst/>
          </a:prstGeom>
          <a:noFill/>
        </p:spPr>
        <p:txBody>
          <a:bodyPr wrap="square" rtlCol="0">
            <a:spAutoFit/>
          </a:bodyPr>
          <a:lstStyle/>
          <a:p>
            <a:r>
              <a:rPr lang="en-US" sz="4000" b="1" dirty="0">
                <a:solidFill>
                  <a:schemeClr val="bg1"/>
                </a:solidFill>
              </a:rPr>
              <a:t>Spiritual Awareness Checklist</a:t>
            </a:r>
          </a:p>
          <a:p>
            <a:endParaRPr lang="en-US" sz="900" b="1" dirty="0">
              <a:solidFill>
                <a:schemeClr val="bg1"/>
              </a:solidFill>
            </a:endParaRPr>
          </a:p>
          <a:p>
            <a:pPr marL="842963" lvl="1" indent="-385763">
              <a:spcAft>
                <a:spcPts val="600"/>
              </a:spcAft>
              <a:buAutoNum type="arabicPeriod"/>
            </a:pPr>
            <a:r>
              <a:rPr lang="en-US" sz="2800" dirty="0">
                <a:solidFill>
                  <a:schemeClr val="bg1"/>
                </a:solidFill>
              </a:rPr>
              <a:t>Look at what others around  you are doing</a:t>
            </a:r>
            <a:r>
              <a:rPr lang="en-US" sz="2800" dirty="0" smtClean="0">
                <a:solidFill>
                  <a:schemeClr val="bg1"/>
                </a:solidFill>
              </a:rPr>
              <a:t>.</a:t>
            </a:r>
            <a:endParaRPr lang="en-US" sz="2800" dirty="0">
              <a:solidFill>
                <a:schemeClr val="bg1"/>
              </a:solidFill>
            </a:endParaRPr>
          </a:p>
          <a:p>
            <a:pPr marL="842963" lvl="1" indent="-385763">
              <a:spcAft>
                <a:spcPts val="600"/>
              </a:spcAft>
              <a:buAutoNum type="arabicPeriod"/>
            </a:pPr>
            <a:r>
              <a:rPr lang="en-US" sz="2800" dirty="0">
                <a:solidFill>
                  <a:schemeClr val="bg1"/>
                </a:solidFill>
              </a:rPr>
              <a:t>Look for things that seem out of place.</a:t>
            </a:r>
          </a:p>
          <a:p>
            <a:pPr marL="842963" lvl="1" indent="-385763">
              <a:spcAft>
                <a:spcPts val="600"/>
              </a:spcAft>
              <a:buAutoNum type="arabicPeriod"/>
            </a:pPr>
            <a:r>
              <a:rPr lang="en-US" sz="2800" dirty="0">
                <a:solidFill>
                  <a:schemeClr val="bg1"/>
                </a:solidFill>
              </a:rPr>
              <a:t>Determine where you'd go if you had to seek immediate help.</a:t>
            </a:r>
          </a:p>
          <a:p>
            <a:pPr marL="842963" lvl="1" indent="-385763">
              <a:spcAft>
                <a:spcPts val="600"/>
              </a:spcAft>
              <a:buAutoNum type="arabicPeriod"/>
            </a:pPr>
            <a:r>
              <a:rPr lang="en-US" sz="2800" dirty="0">
                <a:solidFill>
                  <a:schemeClr val="bg1"/>
                </a:solidFill>
              </a:rPr>
              <a:t>Find the way of escape.</a:t>
            </a:r>
          </a:p>
          <a:p>
            <a:pPr marL="842963" lvl="1" indent="-385763">
              <a:spcAft>
                <a:spcPts val="600"/>
              </a:spcAft>
              <a:buAutoNum type="arabicPeriod"/>
            </a:pPr>
            <a:r>
              <a:rPr lang="en-US" sz="2800" dirty="0">
                <a:solidFill>
                  <a:schemeClr val="bg1"/>
                </a:solidFill>
              </a:rPr>
              <a:t>Determine whether </a:t>
            </a:r>
            <a:r>
              <a:rPr lang="en-US" sz="2800" dirty="0" smtClean="0">
                <a:solidFill>
                  <a:schemeClr val="bg1"/>
                </a:solidFill>
              </a:rPr>
              <a:t>you are someone others could follow.</a:t>
            </a:r>
            <a:endParaRPr lang="en-US" sz="2800" dirty="0">
              <a:solidFill>
                <a:schemeClr val="bg1"/>
              </a:solidFill>
            </a:endParaRPr>
          </a:p>
        </p:txBody>
      </p:sp>
    </p:spTree>
    <p:extLst>
      <p:ext uri="{BB962C8B-B14F-4D97-AF65-F5344CB8AC3E}">
        <p14:creationId xmlns:p14="http://schemas.microsoft.com/office/powerpoint/2010/main" val="145239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61865" y="1361104"/>
            <a:ext cx="8208607" cy="3231654"/>
          </a:xfrm>
          <a:prstGeom prst="rect">
            <a:avLst/>
          </a:prstGeom>
          <a:noFill/>
        </p:spPr>
        <p:txBody>
          <a:bodyPr wrap="square" rtlCol="0">
            <a:spAutoFit/>
          </a:bodyPr>
          <a:lstStyle/>
          <a:p>
            <a:r>
              <a:rPr lang="en-US" sz="3600" i="1" dirty="0">
                <a:solidFill>
                  <a:schemeClr val="bg1"/>
                </a:solidFill>
              </a:rPr>
              <a:t>“Therefore, prepare your minds for action, keep sober in spirit, fix your hope completely on the grace to be brought to you at the revelation of Jesus Christ.”</a:t>
            </a:r>
          </a:p>
          <a:p>
            <a:r>
              <a:rPr lang="en-US" sz="3000" dirty="0">
                <a:solidFill>
                  <a:schemeClr val="bg1"/>
                </a:solidFill>
              </a:rPr>
              <a:t>									</a:t>
            </a:r>
            <a:r>
              <a:rPr lang="en-US" sz="3000" dirty="0" smtClean="0">
                <a:solidFill>
                  <a:schemeClr val="bg1"/>
                </a:solidFill>
              </a:rPr>
              <a:t>					       </a:t>
            </a:r>
            <a:r>
              <a:rPr lang="en-US" sz="3000" b="1" dirty="0" smtClean="0">
                <a:solidFill>
                  <a:schemeClr val="bg1"/>
                </a:solidFill>
              </a:rPr>
              <a:t>1 </a:t>
            </a:r>
            <a:r>
              <a:rPr lang="en-US" sz="3000" b="1" dirty="0">
                <a:solidFill>
                  <a:schemeClr val="bg1"/>
                </a:solidFill>
              </a:rPr>
              <a:t>Peter 1:13</a:t>
            </a:r>
          </a:p>
        </p:txBody>
      </p:sp>
    </p:spTree>
    <p:extLst>
      <p:ext uri="{BB962C8B-B14F-4D97-AF65-F5344CB8AC3E}">
        <p14:creationId xmlns:p14="http://schemas.microsoft.com/office/powerpoint/2010/main" val="277671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61865" y="1361103"/>
            <a:ext cx="8208607" cy="3785652"/>
          </a:xfrm>
          <a:prstGeom prst="rect">
            <a:avLst/>
          </a:prstGeom>
          <a:noFill/>
        </p:spPr>
        <p:txBody>
          <a:bodyPr wrap="square" rtlCol="0">
            <a:spAutoFit/>
          </a:bodyPr>
          <a:lstStyle/>
          <a:p>
            <a:r>
              <a:rPr lang="en-US" sz="3600" i="1" dirty="0">
                <a:solidFill>
                  <a:srgbClr val="FF0000"/>
                </a:solidFill>
              </a:rPr>
              <a:t>“And do not be conformed to this world, but be transformed by the renewing of your mind, so that you may prove what the will of God is, that which is good and acceptable and perfect.”</a:t>
            </a:r>
          </a:p>
          <a:p>
            <a:r>
              <a:rPr lang="en-US" sz="3000" dirty="0">
                <a:solidFill>
                  <a:srgbClr val="FF0000"/>
                </a:solidFill>
              </a:rPr>
              <a:t>								      </a:t>
            </a:r>
            <a:r>
              <a:rPr lang="en-US" sz="3000" dirty="0" smtClean="0">
                <a:solidFill>
                  <a:srgbClr val="FF0000"/>
                </a:solidFill>
              </a:rPr>
              <a:t>						     </a:t>
            </a:r>
            <a:r>
              <a:rPr lang="en-US" sz="3000" b="1" dirty="0" smtClean="0">
                <a:solidFill>
                  <a:srgbClr val="FF0000"/>
                </a:solidFill>
              </a:rPr>
              <a:t>Romans </a:t>
            </a:r>
            <a:r>
              <a:rPr lang="en-US" sz="3000" b="1" dirty="0">
                <a:solidFill>
                  <a:srgbClr val="FF0000"/>
                </a:solidFill>
              </a:rPr>
              <a:t>12:2</a:t>
            </a:r>
          </a:p>
        </p:txBody>
      </p:sp>
    </p:spTree>
    <p:extLst>
      <p:ext uri="{BB962C8B-B14F-4D97-AF65-F5344CB8AC3E}">
        <p14:creationId xmlns:p14="http://schemas.microsoft.com/office/powerpoint/2010/main" val="194542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5765363"/>
            <a:ext cx="4884575" cy="923330"/>
          </a:xfrm>
          <a:prstGeom prst="rect">
            <a:avLst/>
          </a:prstGeom>
          <a:noFill/>
        </p:spPr>
        <p:txBody>
          <a:bodyPr wrap="square" rtlCol="0">
            <a:spAutoFit/>
          </a:bodyPr>
          <a:lstStyle/>
          <a:p>
            <a:pPr algn="ctr"/>
            <a:r>
              <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rPr>
              <a:t>Cade </a:t>
            </a:r>
            <a:r>
              <a:rPr lang="en-US" sz="5400" dirty="0" err="1">
                <a:solidFill>
                  <a:srgbClr val="FF0000"/>
                </a:solidFill>
                <a:effectLst>
                  <a:outerShdw blurRad="50800" dist="38100" dir="2700000" algn="tl" rotWithShape="0">
                    <a:prstClr val="black">
                      <a:alpha val="40000"/>
                    </a:prstClr>
                  </a:outerShdw>
                </a:effectLst>
                <a:latin typeface="AR JULIAN" panose="02000000000000000000" pitchFamily="2" charset="0"/>
              </a:rPr>
              <a:t>Courtley</a:t>
            </a:r>
            <a:endPar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endParaRPr>
          </a:p>
        </p:txBody>
      </p:sp>
    </p:spTree>
    <p:extLst>
      <p:ext uri="{BB962C8B-B14F-4D97-AF65-F5344CB8AC3E}">
        <p14:creationId xmlns:p14="http://schemas.microsoft.com/office/powerpoint/2010/main" val="347210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2" name="TextBox 1"/>
          <p:cNvSpPr txBox="1"/>
          <p:nvPr/>
        </p:nvSpPr>
        <p:spPr>
          <a:xfrm>
            <a:off x="724867" y="1391763"/>
            <a:ext cx="7389845" cy="2677656"/>
          </a:xfrm>
          <a:prstGeom prst="rect">
            <a:avLst/>
          </a:prstGeom>
          <a:solidFill>
            <a:schemeClr val="bg1">
              <a:alpha val="74000"/>
            </a:schemeClr>
          </a:solidFill>
        </p:spPr>
        <p:txBody>
          <a:bodyPr wrap="square" rtlCol="0">
            <a:spAutoFit/>
          </a:bodyPr>
          <a:lstStyle/>
          <a:p>
            <a:r>
              <a:rPr lang="en-US" sz="2400" dirty="0"/>
              <a:t>“The brain is the strongest muscle in the body. You've heard stories of how combat soldiers have been shot repeatedly but were not aware of it until the fight was over. These stories are true, and the power to do such things comes from the mind and can be tapped into by practicing mental preparation. This practice can allow you to far exceed your physical limitations.”</a:t>
            </a:r>
          </a:p>
        </p:txBody>
      </p:sp>
      <p:sp>
        <p:nvSpPr>
          <p:cNvPr id="3" name="TextBox 2"/>
          <p:cNvSpPr txBox="1"/>
          <p:nvPr/>
        </p:nvSpPr>
        <p:spPr>
          <a:xfrm>
            <a:off x="0" y="5765363"/>
            <a:ext cx="4884575" cy="923330"/>
          </a:xfrm>
          <a:prstGeom prst="rect">
            <a:avLst/>
          </a:prstGeom>
          <a:noFill/>
        </p:spPr>
        <p:txBody>
          <a:bodyPr wrap="square" rtlCol="0">
            <a:spAutoFit/>
          </a:bodyPr>
          <a:lstStyle/>
          <a:p>
            <a:pPr algn="ctr"/>
            <a:r>
              <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rPr>
              <a:t>Cade </a:t>
            </a:r>
            <a:r>
              <a:rPr lang="en-US" sz="5400" dirty="0" err="1">
                <a:solidFill>
                  <a:srgbClr val="FF0000"/>
                </a:solidFill>
                <a:effectLst>
                  <a:outerShdw blurRad="50800" dist="38100" dir="2700000" algn="tl" rotWithShape="0">
                    <a:prstClr val="black">
                      <a:alpha val="40000"/>
                    </a:prstClr>
                  </a:outerShdw>
                </a:effectLst>
                <a:latin typeface="AR JULIAN" panose="02000000000000000000" pitchFamily="2" charset="0"/>
              </a:rPr>
              <a:t>Courtley</a:t>
            </a:r>
            <a:endPar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endParaRPr>
          </a:p>
        </p:txBody>
      </p:sp>
    </p:spTree>
    <p:extLst>
      <p:ext uri="{BB962C8B-B14F-4D97-AF65-F5344CB8AC3E}">
        <p14:creationId xmlns:p14="http://schemas.microsoft.com/office/powerpoint/2010/main" val="327605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2" name="TextBox 1"/>
          <p:cNvSpPr txBox="1"/>
          <p:nvPr/>
        </p:nvSpPr>
        <p:spPr>
          <a:xfrm>
            <a:off x="724867" y="1391763"/>
            <a:ext cx="7389845" cy="2677656"/>
          </a:xfrm>
          <a:prstGeom prst="rect">
            <a:avLst/>
          </a:prstGeom>
          <a:solidFill>
            <a:schemeClr val="bg1">
              <a:alpha val="74000"/>
            </a:schemeClr>
          </a:solidFill>
        </p:spPr>
        <p:txBody>
          <a:bodyPr wrap="square" rtlCol="0">
            <a:spAutoFit/>
          </a:bodyPr>
          <a:lstStyle/>
          <a:p>
            <a:r>
              <a:rPr lang="en-US" sz="2400" dirty="0"/>
              <a:t>“The brain is the strongest muscle in the body. You've heard stories of how combat soldiers have been shot repeatedly but were not aware of it until the fight was over. These stories are true, and the power to do such things comes from the mind and can be tapped into by practicing mental preparation. </a:t>
            </a:r>
            <a:r>
              <a:rPr lang="en-US" sz="2400" u="sng" dirty="0">
                <a:solidFill>
                  <a:srgbClr val="FF0000"/>
                </a:solidFill>
              </a:rPr>
              <a:t>This practice can allow you to far exceed your physical limitations</a:t>
            </a:r>
            <a:r>
              <a:rPr lang="en-US" sz="2400" dirty="0"/>
              <a:t>.”</a:t>
            </a:r>
          </a:p>
        </p:txBody>
      </p:sp>
      <p:sp>
        <p:nvSpPr>
          <p:cNvPr id="3" name="TextBox 2"/>
          <p:cNvSpPr txBox="1"/>
          <p:nvPr/>
        </p:nvSpPr>
        <p:spPr>
          <a:xfrm>
            <a:off x="0" y="5765363"/>
            <a:ext cx="4884575" cy="923330"/>
          </a:xfrm>
          <a:prstGeom prst="rect">
            <a:avLst/>
          </a:prstGeom>
          <a:noFill/>
        </p:spPr>
        <p:txBody>
          <a:bodyPr wrap="square" rtlCol="0">
            <a:spAutoFit/>
          </a:bodyPr>
          <a:lstStyle/>
          <a:p>
            <a:pPr algn="ctr"/>
            <a:r>
              <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rPr>
              <a:t>Cade </a:t>
            </a:r>
            <a:r>
              <a:rPr lang="en-US" sz="5400" dirty="0" err="1">
                <a:solidFill>
                  <a:srgbClr val="FF0000"/>
                </a:solidFill>
                <a:effectLst>
                  <a:outerShdw blurRad="50800" dist="38100" dir="2700000" algn="tl" rotWithShape="0">
                    <a:prstClr val="black">
                      <a:alpha val="40000"/>
                    </a:prstClr>
                  </a:outerShdw>
                </a:effectLst>
                <a:latin typeface="AR JULIAN" panose="02000000000000000000" pitchFamily="2" charset="0"/>
              </a:rPr>
              <a:t>Courtley</a:t>
            </a:r>
            <a:endPar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endParaRPr>
          </a:p>
        </p:txBody>
      </p:sp>
    </p:spTree>
    <p:extLst>
      <p:ext uri="{BB962C8B-B14F-4D97-AF65-F5344CB8AC3E}">
        <p14:creationId xmlns:p14="http://schemas.microsoft.com/office/powerpoint/2010/main" val="69261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2" name="TextBox 1"/>
          <p:cNvSpPr txBox="1"/>
          <p:nvPr/>
        </p:nvSpPr>
        <p:spPr>
          <a:xfrm>
            <a:off x="782532" y="1391763"/>
            <a:ext cx="7389845" cy="3647152"/>
          </a:xfrm>
          <a:prstGeom prst="rect">
            <a:avLst/>
          </a:prstGeom>
          <a:solidFill>
            <a:schemeClr val="bg1">
              <a:alpha val="74000"/>
            </a:schemeClr>
          </a:solidFill>
        </p:spPr>
        <p:txBody>
          <a:bodyPr wrap="square" rtlCol="0">
            <a:spAutoFit/>
          </a:bodyPr>
          <a:lstStyle/>
          <a:p>
            <a:r>
              <a:rPr lang="en-US" sz="2100" dirty="0"/>
              <a:t>“In military-speak, situational awareness is defined as the ability to identify, process, and comprehend the critical elements of information about what is happening to the team with regard to a mission. More simply, it's being aware of what is going on around you. Because I know the importance of situational awareness during battle, I must admit I get annoyed by the vast number of people who go about their lives without paying even the faintest attention to where they are or what's happening around them. It puts them and the general security of society at risk. These are the very people who most often get victimized or end up on the casualty list.”</a:t>
            </a:r>
          </a:p>
        </p:txBody>
      </p:sp>
      <p:sp>
        <p:nvSpPr>
          <p:cNvPr id="3" name="TextBox 2"/>
          <p:cNvSpPr txBox="1"/>
          <p:nvPr/>
        </p:nvSpPr>
        <p:spPr>
          <a:xfrm>
            <a:off x="0" y="5765363"/>
            <a:ext cx="4884575" cy="923330"/>
          </a:xfrm>
          <a:prstGeom prst="rect">
            <a:avLst/>
          </a:prstGeom>
          <a:noFill/>
        </p:spPr>
        <p:txBody>
          <a:bodyPr wrap="square" rtlCol="0">
            <a:spAutoFit/>
          </a:bodyPr>
          <a:lstStyle/>
          <a:p>
            <a:pPr algn="ctr"/>
            <a:r>
              <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rPr>
              <a:t>Cade </a:t>
            </a:r>
            <a:r>
              <a:rPr lang="en-US" sz="5400" dirty="0" err="1">
                <a:solidFill>
                  <a:srgbClr val="FF0000"/>
                </a:solidFill>
                <a:effectLst>
                  <a:outerShdw blurRad="50800" dist="38100" dir="2700000" algn="tl" rotWithShape="0">
                    <a:prstClr val="black">
                      <a:alpha val="40000"/>
                    </a:prstClr>
                  </a:outerShdw>
                </a:effectLst>
                <a:latin typeface="AR JULIAN" panose="02000000000000000000" pitchFamily="2" charset="0"/>
              </a:rPr>
              <a:t>Courtley</a:t>
            </a:r>
            <a:endPar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endParaRPr>
          </a:p>
        </p:txBody>
      </p:sp>
    </p:spTree>
    <p:extLst>
      <p:ext uri="{BB962C8B-B14F-4D97-AF65-F5344CB8AC3E}">
        <p14:creationId xmlns:p14="http://schemas.microsoft.com/office/powerpoint/2010/main" val="182951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2" name="TextBox 1"/>
          <p:cNvSpPr txBox="1"/>
          <p:nvPr/>
        </p:nvSpPr>
        <p:spPr>
          <a:xfrm>
            <a:off x="782532" y="1391763"/>
            <a:ext cx="7389845" cy="3647152"/>
          </a:xfrm>
          <a:prstGeom prst="rect">
            <a:avLst/>
          </a:prstGeom>
          <a:solidFill>
            <a:schemeClr val="bg1">
              <a:alpha val="74000"/>
            </a:schemeClr>
          </a:solidFill>
        </p:spPr>
        <p:txBody>
          <a:bodyPr wrap="square" rtlCol="0">
            <a:spAutoFit/>
          </a:bodyPr>
          <a:lstStyle/>
          <a:p>
            <a:r>
              <a:rPr lang="en-US" sz="2100" dirty="0"/>
              <a:t>“In military-speak, </a:t>
            </a:r>
            <a:r>
              <a:rPr lang="en-US" sz="2100" u="sng" dirty="0">
                <a:solidFill>
                  <a:srgbClr val="C00000"/>
                </a:solidFill>
              </a:rPr>
              <a:t>situational awareness </a:t>
            </a:r>
            <a:r>
              <a:rPr lang="en-US" sz="2100" dirty="0"/>
              <a:t>is defined as the ability to identify, process, and comprehend the critical elements of information about what is happening to the team with regard to a mission. More simply, it's being aware of what is going on around you. Because I know the importance of situational awareness during battle, I must admit I get annoyed by the vast number of people who go about their lives without paying even the faintest attention to where they are or what's happening around them. It puts them and the general security of society at risk. These are the very people who most often get victimized or end up on the casualty list.”</a:t>
            </a:r>
          </a:p>
        </p:txBody>
      </p:sp>
      <p:sp>
        <p:nvSpPr>
          <p:cNvPr id="3" name="TextBox 2"/>
          <p:cNvSpPr txBox="1"/>
          <p:nvPr/>
        </p:nvSpPr>
        <p:spPr>
          <a:xfrm>
            <a:off x="0" y="5765363"/>
            <a:ext cx="4884575" cy="923330"/>
          </a:xfrm>
          <a:prstGeom prst="rect">
            <a:avLst/>
          </a:prstGeom>
          <a:noFill/>
        </p:spPr>
        <p:txBody>
          <a:bodyPr wrap="square" rtlCol="0">
            <a:spAutoFit/>
          </a:bodyPr>
          <a:lstStyle/>
          <a:p>
            <a:pPr algn="ctr"/>
            <a:r>
              <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rPr>
              <a:t>Cade </a:t>
            </a:r>
            <a:r>
              <a:rPr lang="en-US" sz="5400" dirty="0" err="1">
                <a:solidFill>
                  <a:srgbClr val="FF0000"/>
                </a:solidFill>
                <a:effectLst>
                  <a:outerShdw blurRad="50800" dist="38100" dir="2700000" algn="tl" rotWithShape="0">
                    <a:prstClr val="black">
                      <a:alpha val="40000"/>
                    </a:prstClr>
                  </a:outerShdw>
                </a:effectLst>
                <a:latin typeface="AR JULIAN" panose="02000000000000000000" pitchFamily="2" charset="0"/>
              </a:rPr>
              <a:t>Courtley</a:t>
            </a:r>
            <a:endPar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endParaRPr>
          </a:p>
        </p:txBody>
      </p:sp>
    </p:spTree>
    <p:extLst>
      <p:ext uri="{BB962C8B-B14F-4D97-AF65-F5344CB8AC3E}">
        <p14:creationId xmlns:p14="http://schemas.microsoft.com/office/powerpoint/2010/main" val="130569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2" name="TextBox 1"/>
          <p:cNvSpPr txBox="1"/>
          <p:nvPr/>
        </p:nvSpPr>
        <p:spPr>
          <a:xfrm>
            <a:off x="782532" y="1391763"/>
            <a:ext cx="7389845" cy="3647152"/>
          </a:xfrm>
          <a:prstGeom prst="rect">
            <a:avLst/>
          </a:prstGeom>
          <a:solidFill>
            <a:schemeClr val="bg1">
              <a:alpha val="74000"/>
            </a:schemeClr>
          </a:solidFill>
        </p:spPr>
        <p:txBody>
          <a:bodyPr wrap="square" rtlCol="0">
            <a:spAutoFit/>
          </a:bodyPr>
          <a:lstStyle/>
          <a:p>
            <a:r>
              <a:rPr lang="en-US" sz="2100" dirty="0"/>
              <a:t>“In military-speak, </a:t>
            </a:r>
            <a:r>
              <a:rPr lang="en-US" sz="2100" u="sng" dirty="0">
                <a:solidFill>
                  <a:srgbClr val="C00000"/>
                </a:solidFill>
              </a:rPr>
              <a:t>situational awareness </a:t>
            </a:r>
            <a:r>
              <a:rPr lang="en-US" sz="2100" dirty="0"/>
              <a:t>is defined as the ability to identify, process, and comprehend the critical elements of information about what is happening to the team with regard to a mission. </a:t>
            </a:r>
            <a:r>
              <a:rPr lang="en-US" sz="2100" u="sng" dirty="0">
                <a:solidFill>
                  <a:srgbClr val="FF0000"/>
                </a:solidFill>
              </a:rPr>
              <a:t>More simply, it's being aware of what is going on around you. </a:t>
            </a:r>
            <a:r>
              <a:rPr lang="en-US" sz="2100" dirty="0"/>
              <a:t>Because I know the importance of situational awareness during battle, I must admit I get annoyed by the vast number of people who go about their lives without paying even the faintest attention to where they are or what's happening around them. It puts them and the general security of society at risk. These are the very people who most often get victimized or end up on the casualty list.”</a:t>
            </a:r>
          </a:p>
        </p:txBody>
      </p:sp>
      <p:sp>
        <p:nvSpPr>
          <p:cNvPr id="3" name="TextBox 2"/>
          <p:cNvSpPr txBox="1"/>
          <p:nvPr/>
        </p:nvSpPr>
        <p:spPr>
          <a:xfrm>
            <a:off x="0" y="5765363"/>
            <a:ext cx="4884575" cy="923330"/>
          </a:xfrm>
          <a:prstGeom prst="rect">
            <a:avLst/>
          </a:prstGeom>
          <a:noFill/>
        </p:spPr>
        <p:txBody>
          <a:bodyPr wrap="square" rtlCol="0">
            <a:spAutoFit/>
          </a:bodyPr>
          <a:lstStyle/>
          <a:p>
            <a:pPr algn="ctr"/>
            <a:r>
              <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rPr>
              <a:t>Cade </a:t>
            </a:r>
            <a:r>
              <a:rPr lang="en-US" sz="5400" dirty="0" err="1">
                <a:solidFill>
                  <a:srgbClr val="FF0000"/>
                </a:solidFill>
                <a:effectLst>
                  <a:outerShdw blurRad="50800" dist="38100" dir="2700000" algn="tl" rotWithShape="0">
                    <a:prstClr val="black">
                      <a:alpha val="40000"/>
                    </a:prstClr>
                  </a:outerShdw>
                </a:effectLst>
                <a:latin typeface="AR JULIAN" panose="02000000000000000000" pitchFamily="2" charset="0"/>
              </a:rPr>
              <a:t>Courtley</a:t>
            </a:r>
            <a:endParaRPr lang="en-US" sz="5400" dirty="0">
              <a:solidFill>
                <a:srgbClr val="FF0000"/>
              </a:solidFill>
              <a:effectLst>
                <a:outerShdw blurRad="50800" dist="38100" dir="2700000" algn="tl" rotWithShape="0">
                  <a:prstClr val="black">
                    <a:alpha val="40000"/>
                  </a:prstClr>
                </a:outerShdw>
              </a:effectLst>
              <a:latin typeface="AR JULIAN" panose="02000000000000000000" pitchFamily="2" charset="0"/>
            </a:endParaRPr>
          </a:p>
        </p:txBody>
      </p:sp>
    </p:spTree>
    <p:extLst>
      <p:ext uri="{BB962C8B-B14F-4D97-AF65-F5344CB8AC3E}">
        <p14:creationId xmlns:p14="http://schemas.microsoft.com/office/powerpoint/2010/main" val="268055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601</TotalTime>
  <Words>1441</Words>
  <Application>Microsoft Office PowerPoint</Application>
  <PresentationFormat>On-screen Show (4:3)</PresentationFormat>
  <Paragraphs>136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 JULIAN</vt:lpstr>
      <vt:lpstr>Arial</vt:lpstr>
      <vt:lpstr>Calibri</vt:lpstr>
      <vt:lpstr>Calibri Light</vt:lpstr>
      <vt:lpstr>Stencil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Cindy Nelson</cp:lastModifiedBy>
  <cp:revision>43</cp:revision>
  <dcterms:created xsi:type="dcterms:W3CDTF">2016-04-13T17:44:51Z</dcterms:created>
  <dcterms:modified xsi:type="dcterms:W3CDTF">2017-02-06T15:10:58Z</dcterms:modified>
</cp:coreProperties>
</file>