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7072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F5B2A027-ECD6-4E96-B278-6EC14331AC6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r">
              <a:defRPr sz="1200"/>
            </a:lvl1pPr>
          </a:lstStyle>
          <a:p>
            <a:fld id="{E50FF15C-C226-43DD-A045-5174AA458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78" y="947651"/>
            <a:ext cx="8523663" cy="7430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86742"/>
            <a:ext cx="8927869" cy="48712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3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122218"/>
            <a:ext cx="8927869" cy="573578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1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6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9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A8-958D-4D45-85D7-77CFBA6D6C8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407D-1B13-404B-8E94-D50C22B4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8619" y="6017625"/>
            <a:ext cx="290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1 Samuel 16:7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131" y="1895910"/>
            <a:ext cx="8927869" cy="51172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Supporting Apologetics Press (since 1986, *2004)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Professional Staff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Four men (Dave Miller, Jeff Miller, Eric Lyons, Kyle Butt)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Speak around the country &amp; globe (100+ places annually)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Publications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Monthly Journals: </a:t>
            </a:r>
            <a:r>
              <a:rPr lang="en-US" i="1" dirty="0"/>
              <a:t>Reason &amp; Revelation </a:t>
            </a:r>
            <a:r>
              <a:rPr lang="en-US" dirty="0"/>
              <a:t>and </a:t>
            </a:r>
            <a:r>
              <a:rPr lang="en-US" i="1" dirty="0"/>
              <a:t>Discovery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Books for adults &amp; kids  +  Tracts for adults &amp; kids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Videos for adults &amp; kids  +  eBooks for adults &amp; kids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Bible Class curriculum, VBS Materials, Study Courses, etc</a:t>
            </a:r>
            <a:r>
              <a:rPr lang="en-US" dirty="0" smtClean="0"/>
              <a:t>.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Coming Soon: </a:t>
            </a:r>
            <a:r>
              <a:rPr lang="en-US" i="1" dirty="0" smtClean="0"/>
              <a:t>Apologetics Bible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Website (www.ApologeticsPress.org)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20,000,000</a:t>
            </a:r>
            <a:r>
              <a:rPr lang="en-US" dirty="0"/>
              <a:t>+ page hits from 230+ </a:t>
            </a:r>
            <a:r>
              <a:rPr lang="en-US" dirty="0" smtClean="0"/>
              <a:t>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131" y="1892808"/>
            <a:ext cx="8927869" cy="49651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Helping Plant the church in Asuncion, Paraguay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“First” team (with Chris Fry) went down in Sept. 2003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“Second” team went down 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Josh, Cara, Josiah &amp; Vivian Blackmer in Sept. 2009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Troy &amp; Andrea Spradlin in Feb. 2010 (returning Feb. 2017)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 13 years: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Lord’s church has been planted and is growing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church is healthy in doctrine and love for one another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church is self-supporting</a:t>
            </a:r>
            <a:r>
              <a:rPr lang="en-US" dirty="0"/>
              <a:t> </a:t>
            </a:r>
            <a:r>
              <a:rPr lang="en-US" dirty="0" smtClean="0"/>
              <a:t>and self-propagating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“Bible Academy” graduated 8 students trained to serve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church no longer needs full-time American missionaries</a:t>
            </a:r>
          </a:p>
        </p:txBody>
      </p:sp>
    </p:spTree>
    <p:extLst>
      <p:ext uri="{BB962C8B-B14F-4D97-AF65-F5344CB8AC3E}">
        <p14:creationId xmlns:p14="http://schemas.microsoft.com/office/powerpoint/2010/main" val="34889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131" y="1892808"/>
            <a:ext cx="8927869" cy="4965192"/>
          </a:xfrm>
        </p:spPr>
        <p:txBody>
          <a:bodyPr>
            <a:normAutofit/>
          </a:bodyPr>
          <a:lstStyle/>
          <a:p>
            <a:r>
              <a:rPr lang="en-US" dirty="0" smtClean="0"/>
              <a:t>Taking the Gospel to Easter Island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One of the Pacific Islands on Robert Martin’s radar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Josh and Robert made first trip in November 2010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Josh has made 9 additional trips to the island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Josh started taking Bibles in 2016 (total: 200 Bibles)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Three souls have been converted and are growing</a:t>
            </a:r>
          </a:p>
          <a:p>
            <a:pPr lvl="2">
              <a:lnSpc>
                <a:spcPct val="100000"/>
              </a:lnSpc>
            </a:pPr>
            <a:r>
              <a:rPr lang="en-US" dirty="0" err="1" smtClean="0"/>
              <a:t>Piki</a:t>
            </a:r>
            <a:r>
              <a:rPr lang="en-US" dirty="0" smtClean="0"/>
              <a:t> (April 2014)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Uri (August 2014)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Anita (March 2016)</a:t>
            </a:r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>
          <a:xfrm>
            <a:off x="4130944" y="4872064"/>
            <a:ext cx="3759897" cy="19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“The Lord does </a:t>
            </a:r>
            <a:r>
              <a:rPr lang="en-US" sz="4000" i="1" dirty="0"/>
              <a:t>not see as man </a:t>
            </a:r>
            <a:r>
              <a:rPr lang="en-US" sz="4000" i="1" dirty="0" smtClean="0"/>
              <a:t>sees!”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803633"/>
            <a:ext cx="8927869" cy="50543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The Lord has used                                        to do great things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Lord will use                                       to do great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8" y="5711153"/>
            <a:ext cx="487724" cy="48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8" y="6195478"/>
            <a:ext cx="507182" cy="14310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20703" y="1818125"/>
            <a:ext cx="3261969" cy="530257"/>
            <a:chOff x="3171037" y="1774580"/>
            <a:chExt cx="3261969" cy="5302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127" y="1774580"/>
              <a:ext cx="1819879" cy="5134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1037" y="1812394"/>
              <a:ext cx="18371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26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14390" y="2426763"/>
            <a:ext cx="3261969" cy="530257"/>
            <a:chOff x="3171037" y="1774580"/>
            <a:chExt cx="3261969" cy="5302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127" y="1774580"/>
              <a:ext cx="1819879" cy="5134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71037" y="1812394"/>
              <a:ext cx="18371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26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1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7049" y="1015686"/>
            <a:ext cx="8566951" cy="5735782"/>
          </a:xfrm>
        </p:spPr>
        <p:txBody>
          <a:bodyPr/>
          <a:lstStyle/>
          <a:p>
            <a:pPr marL="400050" indent="-400050">
              <a:lnSpc>
                <a:spcPct val="150000"/>
              </a:lnSpc>
            </a:pPr>
            <a:r>
              <a:rPr lang="en-US" dirty="0"/>
              <a:t>Believe in Jesus Christ	</a:t>
            </a:r>
            <a:r>
              <a:rPr lang="en-US" dirty="0" smtClean="0"/>
              <a:t>	John </a:t>
            </a:r>
            <a:r>
              <a:rPr lang="en-US" dirty="0"/>
              <a:t>3:16</a:t>
            </a:r>
          </a:p>
          <a:p>
            <a:pPr marL="400050" indent="-400050">
              <a:lnSpc>
                <a:spcPct val="150000"/>
              </a:lnSpc>
            </a:pPr>
            <a:r>
              <a:rPr lang="en-US" dirty="0"/>
              <a:t>Repent—decide to obey	</a:t>
            </a:r>
            <a:r>
              <a:rPr lang="en-US" dirty="0" smtClean="0"/>
              <a:t>	Acts </a:t>
            </a:r>
            <a:r>
              <a:rPr lang="en-US" dirty="0"/>
              <a:t>17:30</a:t>
            </a:r>
          </a:p>
          <a:p>
            <a:pPr marL="400050" indent="-400050">
              <a:lnSpc>
                <a:spcPct val="150000"/>
              </a:lnSpc>
            </a:pPr>
            <a:r>
              <a:rPr lang="en-US" dirty="0"/>
              <a:t>Confess Christ	</a:t>
            </a:r>
            <a:r>
              <a:rPr lang="en-US" dirty="0" smtClean="0"/>
              <a:t>		Rom</a:t>
            </a:r>
            <a:r>
              <a:rPr lang="en-US" dirty="0"/>
              <a:t>. 10:9</a:t>
            </a:r>
          </a:p>
          <a:p>
            <a:pPr marL="400050" indent="-400050">
              <a:lnSpc>
                <a:spcPct val="150000"/>
              </a:lnSpc>
            </a:pPr>
            <a:r>
              <a:rPr lang="en-US" dirty="0"/>
              <a:t>Baptized to be saved	</a:t>
            </a:r>
            <a:r>
              <a:rPr lang="en-US" dirty="0" smtClean="0"/>
              <a:t>	Acts </a:t>
            </a:r>
            <a:r>
              <a:rPr lang="en-US" dirty="0"/>
              <a:t>22:16</a:t>
            </a:r>
          </a:p>
          <a:p>
            <a:pPr marL="400050" indent="-400050">
              <a:lnSpc>
                <a:spcPct val="150000"/>
              </a:lnSpc>
              <a:buNone/>
            </a:pPr>
            <a:r>
              <a:rPr lang="en-US" dirty="0" smtClean="0"/>
              <a:t>		Added </a:t>
            </a:r>
            <a:r>
              <a:rPr lang="en-US" dirty="0"/>
              <a:t>to His kingdom, His church</a:t>
            </a:r>
          </a:p>
          <a:p>
            <a:pPr marL="400050" indent="-400050">
              <a:lnSpc>
                <a:spcPct val="150000"/>
              </a:lnSpc>
            </a:pPr>
            <a:r>
              <a:rPr lang="en-US" dirty="0"/>
              <a:t>Be faithful until death	</a:t>
            </a:r>
            <a:r>
              <a:rPr lang="en-US" dirty="0" smtClean="0"/>
              <a:t>	Rev</a:t>
            </a:r>
            <a:r>
              <a:rPr lang="en-US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2055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“The Lord does </a:t>
            </a:r>
            <a:r>
              <a:rPr lang="en-US" sz="4000" i="1" dirty="0"/>
              <a:t>not see as man </a:t>
            </a:r>
            <a:r>
              <a:rPr lang="en-US" sz="4000" i="1" dirty="0" smtClean="0"/>
              <a:t>sees!”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803633"/>
            <a:ext cx="8927869" cy="5054367"/>
          </a:xfrm>
        </p:spPr>
        <p:txBody>
          <a:bodyPr/>
          <a:lstStyle/>
          <a:p>
            <a:r>
              <a:rPr lang="en-US" sz="2800" dirty="0" smtClean="0"/>
              <a:t>Moses and his rod – Ex. 4:1-5</a:t>
            </a:r>
          </a:p>
          <a:p>
            <a:r>
              <a:rPr lang="en-US" sz="2800" dirty="0" smtClean="0"/>
              <a:t>David and his sling – 1 Sam. 17:40-50</a:t>
            </a:r>
          </a:p>
          <a:p>
            <a:r>
              <a:rPr lang="en-US" sz="2800" dirty="0" smtClean="0"/>
              <a:t>Boy and his lunch – John 6:5-14</a:t>
            </a:r>
          </a:p>
          <a:p>
            <a:r>
              <a:rPr lang="en-US" sz="2800" dirty="0" smtClean="0"/>
              <a:t>Widow and her mites – Luke 21:1-4</a:t>
            </a:r>
          </a:p>
          <a:p>
            <a:r>
              <a:rPr lang="en-US" sz="2800" dirty="0" smtClean="0"/>
              <a:t>Palm Beach Lakes church of Christ</a:t>
            </a:r>
          </a:p>
          <a:p>
            <a:pPr lvl="1"/>
            <a:r>
              <a:rPr lang="en-US" dirty="0" smtClean="0"/>
              <a:t>450 members</a:t>
            </a:r>
          </a:p>
          <a:p>
            <a:pPr lvl="1"/>
            <a:r>
              <a:rPr lang="en-US" dirty="0" smtClean="0"/>
              <a:t>In a world of 7.4 billion souls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8" y="5711153"/>
            <a:ext cx="487724" cy="48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8" y="6195478"/>
            <a:ext cx="507182" cy="143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51" y="3892379"/>
            <a:ext cx="3910592" cy="1103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99" y="5199474"/>
            <a:ext cx="874778" cy="868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8527" y="1895073"/>
            <a:ext cx="25124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Not great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on their own!</a:t>
            </a:r>
          </a:p>
          <a:p>
            <a:endParaRPr lang="en-US" sz="10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Great things were done by the Lord!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859779" y="1927859"/>
            <a:ext cx="547287" cy="1964519"/>
          </a:xfrm>
          <a:prstGeom prst="rightBrace">
            <a:avLst>
              <a:gd name="adj1" fmla="val 51180"/>
              <a:gd name="adj2" fmla="val 48990"/>
            </a:avLst>
          </a:prstGeom>
          <a:ln w="5715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" y="1130929"/>
            <a:ext cx="7608815" cy="3308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564" y="4846469"/>
            <a:ext cx="8839278" cy="1196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300" b="1" cap="none" spc="0" dirty="0" smtClean="0">
                <a:ln w="1016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Lucida Calligraphy" panose="03010101010101010101" pitchFamily="66" charset="0"/>
              </a:rPr>
              <a:t>Every dollar given on Mission Sunday</a:t>
            </a:r>
          </a:p>
          <a:p>
            <a:pPr algn="ctr">
              <a:lnSpc>
                <a:spcPct val="110000"/>
              </a:lnSpc>
            </a:pPr>
            <a:r>
              <a:rPr lang="en-US" sz="3300" b="1" dirty="0" smtClean="0">
                <a:ln w="1016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  <a:latin typeface="Lucida Calligraphy" panose="03010101010101010101" pitchFamily="66" charset="0"/>
              </a:rPr>
              <a:t>goes toward mission work.</a:t>
            </a:r>
            <a:endParaRPr lang="en-US" sz="3300" b="1" cap="none" spc="0" dirty="0">
              <a:ln w="1016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chemeClr val="tx1"/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8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31104"/>
            <a:ext cx="9144000" cy="177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>
          <a:xfrm>
            <a:off x="0" y="1231104"/>
            <a:ext cx="4339250" cy="1772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925349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40372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Last Year’s Contribution	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$   156,283.00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>
              <a:lnSpc>
                <a:spcPct val="150000"/>
              </a:lnSpc>
              <a:tabLst>
                <a:tab pos="440372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Average Contribution	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$   120,521.74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>
              <a:lnSpc>
                <a:spcPct val="150000"/>
              </a:lnSpc>
              <a:tabLst>
                <a:tab pos="4403725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Total Contribution	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$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1,566,782.61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2153" y="3240226"/>
            <a:ext cx="4032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 smtClean="0">
                <a:ln w="11430">
                  <a:solidFill>
                    <a:srgbClr val="277FD6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opperplate Gothic Bold" pitchFamily="34" charset="0"/>
              </a:rPr>
              <a:t>2004 - 2016</a:t>
            </a:r>
            <a:endParaRPr lang="en-US" sz="4800" b="1" cap="small" dirty="0">
              <a:ln w="11430">
                <a:solidFill>
                  <a:srgbClr val="277FD6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9070" y="1343636"/>
            <a:ext cx="4220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 smtClean="0">
                <a:ln w="11430"/>
                <a:solidFill>
                  <a:srgbClr val="325A8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</a:rPr>
              <a:t>13 Years of </a:t>
            </a:r>
            <a:endParaRPr lang="en-US" sz="4800" b="1" cap="small" dirty="0">
              <a:ln w="11430"/>
              <a:solidFill>
                <a:srgbClr val="325A8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5450" y="2105636"/>
            <a:ext cx="4499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F7FD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Lucida Calligraphy" pitchFamily="66" charset="0"/>
              </a:rPr>
              <a:t>Sacrificial Giving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F7FD0"/>
              </a:solidFill>
              <a:effectLst>
                <a:outerShdw blurRad="50800" dist="38100" dir="2700000" algn="ctr" rotWithShape="0">
                  <a:schemeClr val="tx1"/>
                </a:outerShdw>
              </a:effectLst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build="p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31" y="1892808"/>
            <a:ext cx="8927869" cy="4965192"/>
          </a:xfrm>
        </p:spPr>
        <p:txBody>
          <a:bodyPr/>
          <a:lstStyle/>
          <a:p>
            <a:r>
              <a:rPr lang="en-US" dirty="0" smtClean="0"/>
              <a:t>Reaching a potential </a:t>
            </a:r>
            <a:r>
              <a:rPr lang="en-US" u="sng" dirty="0" smtClean="0"/>
              <a:t>2,000,000</a:t>
            </a:r>
            <a:r>
              <a:rPr lang="en-US" dirty="0" smtClean="0"/>
              <a:t> people</a:t>
            </a:r>
          </a:p>
          <a:p>
            <a:pPr lvl="1"/>
            <a:r>
              <a:rPr lang="en-US" dirty="0" smtClean="0"/>
              <a:t>With Daily Radio Program (2002-2007)</a:t>
            </a:r>
          </a:p>
          <a:p>
            <a:r>
              <a:rPr lang="en-US" dirty="0" smtClean="0"/>
              <a:t>Reaching a potential </a:t>
            </a:r>
            <a:r>
              <a:rPr lang="en-US" u="sng" dirty="0" smtClean="0"/>
              <a:t>300,000</a:t>
            </a:r>
            <a:r>
              <a:rPr lang="en-US" dirty="0" smtClean="0"/>
              <a:t> homes</a:t>
            </a:r>
          </a:p>
          <a:p>
            <a:pPr lvl="1"/>
            <a:r>
              <a:rPr lang="en-US" dirty="0" smtClean="0"/>
              <a:t>With Television Program (2005)</a:t>
            </a:r>
          </a:p>
          <a:p>
            <a:r>
              <a:rPr lang="en-US" dirty="0" smtClean="0"/>
              <a:t>Reaching a potential </a:t>
            </a:r>
            <a:r>
              <a:rPr lang="en-US" u="sng" dirty="0" smtClean="0"/>
              <a:t>300,000</a:t>
            </a:r>
            <a:r>
              <a:rPr lang="en-US" dirty="0" smtClean="0"/>
              <a:t> homes</a:t>
            </a:r>
          </a:p>
          <a:p>
            <a:pPr lvl="1"/>
            <a:r>
              <a:rPr lang="en-US" dirty="0" smtClean="0"/>
              <a:t>With TV Spot Ads (2006-2007)</a:t>
            </a:r>
          </a:p>
          <a:p>
            <a:r>
              <a:rPr lang="en-US" dirty="0" smtClean="0"/>
              <a:t>Reaching </a:t>
            </a:r>
            <a:r>
              <a:rPr lang="en-US" u="sng" dirty="0" smtClean="0"/>
              <a:t>50,000</a:t>
            </a:r>
            <a:r>
              <a:rPr lang="en-US" dirty="0" smtClean="0"/>
              <a:t> homes</a:t>
            </a:r>
          </a:p>
          <a:p>
            <a:pPr lvl="1"/>
            <a:r>
              <a:rPr lang="en-US" dirty="0" smtClean="0"/>
              <a:t>With “Plan of Salvation” </a:t>
            </a:r>
            <a:r>
              <a:rPr lang="en-US" dirty="0" err="1" smtClean="0"/>
              <a:t>Mailout</a:t>
            </a:r>
            <a:endParaRPr lang="en-US" dirty="0" smtClean="0"/>
          </a:p>
          <a:p>
            <a:r>
              <a:rPr lang="en-US" dirty="0" smtClean="0"/>
              <a:t>Supporting a Spanish Work at PBL (2003-2010)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31" y="1892808"/>
            <a:ext cx="8927869" cy="4965192"/>
          </a:xfrm>
        </p:spPr>
        <p:txBody>
          <a:bodyPr/>
          <a:lstStyle/>
          <a:p>
            <a:r>
              <a:rPr lang="en-US" dirty="0" smtClean="0"/>
              <a:t>Planting </a:t>
            </a:r>
            <a:r>
              <a:rPr lang="en-US" u="sng" dirty="0" smtClean="0"/>
              <a:t>1,026,800</a:t>
            </a:r>
            <a:r>
              <a:rPr lang="en-US" dirty="0" smtClean="0"/>
              <a:t> seeds throughout the county</a:t>
            </a:r>
          </a:p>
          <a:p>
            <a:pPr lvl="1"/>
            <a:r>
              <a:rPr lang="en-US" dirty="0" smtClean="0"/>
              <a:t>With </a:t>
            </a:r>
            <a:r>
              <a:rPr lang="en-US" i="1" dirty="0" smtClean="0"/>
              <a:t>House to House/Heart to Heart</a:t>
            </a:r>
            <a:r>
              <a:rPr lang="en-US" dirty="0" smtClean="0"/>
              <a:t> (13 years)</a:t>
            </a:r>
          </a:p>
          <a:p>
            <a:r>
              <a:rPr lang="en-US" dirty="0" smtClean="0"/>
              <a:t>Assisting </a:t>
            </a:r>
            <a:r>
              <a:rPr lang="en-US" u="sng" dirty="0" smtClean="0"/>
              <a:t>17 congregations</a:t>
            </a:r>
            <a:r>
              <a:rPr lang="en-US" dirty="0" smtClean="0"/>
              <a:t> in </a:t>
            </a:r>
            <a:r>
              <a:rPr lang="en-US" u="sng" dirty="0" smtClean="0"/>
              <a:t>11 states</a:t>
            </a:r>
            <a:endParaRPr lang="en-US" dirty="0" smtClean="0"/>
          </a:p>
          <a:p>
            <a:pPr lvl="1"/>
            <a:r>
              <a:rPr lang="en-US" dirty="0" smtClean="0"/>
              <a:t>With Sr. High Mission Trips, sending 50+ PBL teens</a:t>
            </a:r>
          </a:p>
          <a:p>
            <a:r>
              <a:rPr lang="en-US" dirty="0" smtClean="0"/>
              <a:t>Reaching a potential </a:t>
            </a:r>
            <a:r>
              <a:rPr lang="en-US" u="sng" dirty="0" smtClean="0"/>
              <a:t>500,000+</a:t>
            </a:r>
            <a:r>
              <a:rPr lang="en-US" dirty="0" smtClean="0"/>
              <a:t> travelers daily</a:t>
            </a:r>
          </a:p>
          <a:p>
            <a:pPr lvl="1"/>
            <a:r>
              <a:rPr lang="en-US" dirty="0" smtClean="0"/>
              <a:t>With our banners on I-95</a:t>
            </a:r>
          </a:p>
          <a:p>
            <a:r>
              <a:rPr lang="en-US" dirty="0" smtClean="0"/>
              <a:t>Planting </a:t>
            </a:r>
            <a:r>
              <a:rPr lang="en-US" u="sng" dirty="0" smtClean="0"/>
              <a:t>countless</a:t>
            </a:r>
            <a:r>
              <a:rPr lang="en-US" dirty="0" smtClean="0"/>
              <a:t> seeds throughout the county</a:t>
            </a:r>
          </a:p>
          <a:p>
            <a:pPr lvl="1"/>
            <a:r>
              <a:rPr lang="en-US" dirty="0" smtClean="0"/>
              <a:t>With new Bible Tracts and Car Magnets/Plates</a:t>
            </a:r>
          </a:p>
          <a:p>
            <a:pPr lvl="1"/>
            <a:r>
              <a:rPr lang="en-US" dirty="0" smtClean="0"/>
              <a:t>With New Testaments teaching the plan of salvation </a:t>
            </a:r>
          </a:p>
        </p:txBody>
      </p:sp>
    </p:spTree>
    <p:extLst>
      <p:ext uri="{BB962C8B-B14F-4D97-AF65-F5344CB8AC3E}">
        <p14:creationId xmlns:p14="http://schemas.microsoft.com/office/powerpoint/2010/main" val="17949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31" y="1892808"/>
            <a:ext cx="8759193" cy="496519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Supporting students in Schools of Preaching</a:t>
            </a:r>
          </a:p>
          <a:p>
            <a:pPr lvl="1"/>
            <a:r>
              <a:rPr lang="en-US" dirty="0" smtClean="0"/>
              <a:t>Students in the Asuncion Bible Academy</a:t>
            </a:r>
          </a:p>
          <a:p>
            <a:pPr lvl="1"/>
            <a:r>
              <a:rPr lang="en-US" dirty="0" err="1"/>
              <a:t>Tavaro</a:t>
            </a:r>
            <a:r>
              <a:rPr lang="en-US" dirty="0"/>
              <a:t> &amp; </a:t>
            </a:r>
            <a:r>
              <a:rPr lang="en-US" dirty="0" smtClean="0"/>
              <a:t>Alissa Hanna at Memphis School of Preaching</a:t>
            </a:r>
          </a:p>
          <a:p>
            <a:r>
              <a:rPr lang="en-US" sz="3000" dirty="0" smtClean="0"/>
              <a:t>Partially supporting Douglas Alvarenga</a:t>
            </a:r>
          </a:p>
          <a:p>
            <a:pPr lvl="1"/>
            <a:r>
              <a:rPr lang="en-US" dirty="0" smtClean="0"/>
              <a:t>Working with the Spanish Church, currently meeting in our building</a:t>
            </a:r>
          </a:p>
          <a:p>
            <a:r>
              <a:rPr lang="en-US" sz="3000" dirty="0" smtClean="0"/>
              <a:t>Installing HD Video Production Equipment for high quality teaching resources on the web</a:t>
            </a:r>
          </a:p>
          <a:p>
            <a:r>
              <a:rPr lang="en-US" sz="3000" dirty="0" smtClean="0"/>
              <a:t>Mailing </a:t>
            </a:r>
            <a:r>
              <a:rPr lang="en-US" sz="3000" i="1" dirty="0" smtClean="0"/>
              <a:t>House to House/Heart to Heart</a:t>
            </a:r>
            <a:r>
              <a:rPr lang="en-US" sz="3000" dirty="0" smtClean="0"/>
              <a:t> to the entire city of Belle Glade last year (four issues)</a:t>
            </a:r>
          </a:p>
          <a:p>
            <a:r>
              <a:rPr lang="en-US" sz="3000" dirty="0" smtClean="0"/>
              <a:t>Supporting “In Search of the Lord’s Way,” national TV Program hosted by Phil Sanders every Sunday morning</a:t>
            </a:r>
          </a:p>
        </p:txBody>
      </p:sp>
    </p:spTree>
    <p:extLst>
      <p:ext uri="{BB962C8B-B14F-4D97-AF65-F5344CB8AC3E}">
        <p14:creationId xmlns:p14="http://schemas.microsoft.com/office/powerpoint/2010/main" val="24202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30" y="1892808"/>
            <a:ext cx="4540427" cy="496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Supporting</a:t>
            </a:r>
          </a:p>
          <a:p>
            <a:pPr marL="0" indent="0">
              <a:buNone/>
            </a:pPr>
            <a:r>
              <a:rPr lang="en-US" sz="6600" dirty="0" smtClean="0"/>
              <a:t>13 </a:t>
            </a:r>
          </a:p>
          <a:p>
            <a:pPr marL="0" indent="0">
              <a:buNone/>
            </a:pPr>
            <a:r>
              <a:rPr lang="en-US" dirty="0" smtClean="0"/>
              <a:t>Full-Time Missionaries in</a:t>
            </a:r>
          </a:p>
          <a:p>
            <a:pPr marL="0" indent="0">
              <a:buNone/>
            </a:pPr>
            <a:r>
              <a:rPr lang="en-US" sz="6600" dirty="0" smtClean="0"/>
              <a:t>26</a:t>
            </a:r>
          </a:p>
          <a:p>
            <a:pPr marL="0" indent="0">
              <a:buNone/>
            </a:pPr>
            <a:r>
              <a:rPr lang="en-US" dirty="0" smtClean="0"/>
              <a:t>Countries on</a:t>
            </a:r>
          </a:p>
          <a:p>
            <a:pPr marL="0" indent="0">
              <a:buNone/>
            </a:pPr>
            <a:r>
              <a:rPr lang="en-US" sz="6600" dirty="0" smtClean="0"/>
              <a:t>4 </a:t>
            </a:r>
          </a:p>
          <a:p>
            <a:pPr marL="0" indent="0">
              <a:buNone/>
            </a:pPr>
            <a:r>
              <a:rPr lang="en-US" dirty="0" smtClean="0"/>
              <a:t>Continents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957894" y="1375794"/>
            <a:ext cx="4186106" cy="5482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Nnanna</a:t>
            </a:r>
            <a:r>
              <a:rPr lang="en-US" sz="2400" dirty="0"/>
              <a:t> </a:t>
            </a:r>
            <a:r>
              <a:rPr lang="en-US" sz="2400" dirty="0" err="1"/>
              <a:t>Aforji</a:t>
            </a:r>
            <a:r>
              <a:rPr lang="en-US" sz="2400" dirty="0"/>
              <a:t> (Nigeria)</a:t>
            </a:r>
          </a:p>
          <a:p>
            <a:pPr marL="0" indent="0">
              <a:buNone/>
            </a:pPr>
            <a:r>
              <a:rPr lang="en-US" sz="2400" dirty="0" err="1"/>
              <a:t>Tamuka</a:t>
            </a:r>
            <a:r>
              <a:rPr lang="en-US" sz="2400" dirty="0"/>
              <a:t> </a:t>
            </a:r>
            <a:r>
              <a:rPr lang="en-US" sz="2400" dirty="0" err="1"/>
              <a:t>Arunashe</a:t>
            </a:r>
            <a:r>
              <a:rPr lang="en-US" sz="2400" dirty="0"/>
              <a:t> (Zimbabwe)</a:t>
            </a:r>
          </a:p>
          <a:p>
            <a:pPr marL="0" indent="0">
              <a:buNone/>
            </a:pPr>
            <a:r>
              <a:rPr lang="en-US" sz="2400" dirty="0"/>
              <a:t>Josh Blackmer (Paraguay)</a:t>
            </a:r>
          </a:p>
          <a:p>
            <a:pPr marL="0" indent="0">
              <a:buNone/>
            </a:pPr>
            <a:r>
              <a:rPr lang="en-US" sz="2400" dirty="0"/>
              <a:t>Chris Fry (Paraguay)</a:t>
            </a:r>
          </a:p>
          <a:p>
            <a:pPr marL="0" indent="0">
              <a:buNone/>
            </a:pPr>
            <a:r>
              <a:rPr lang="en-US" sz="2400" dirty="0" err="1"/>
              <a:t>Junot</a:t>
            </a:r>
            <a:r>
              <a:rPr lang="en-US" sz="2400" dirty="0"/>
              <a:t> Joseph (Miami)</a:t>
            </a:r>
          </a:p>
          <a:p>
            <a:pPr marL="0" indent="0">
              <a:buNone/>
            </a:pPr>
            <a:r>
              <a:rPr lang="en-US" sz="2400" dirty="0"/>
              <a:t>Ray Leonard (South Africa)</a:t>
            </a:r>
          </a:p>
          <a:p>
            <a:pPr marL="0" indent="0">
              <a:buNone/>
            </a:pPr>
            <a:r>
              <a:rPr lang="en-US" sz="2400" dirty="0"/>
              <a:t>Robert Martin (Pacific Islands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Jason Quashie (Bahamas)</a:t>
            </a:r>
          </a:p>
          <a:p>
            <a:pPr marL="0" indent="0">
              <a:buNone/>
            </a:pPr>
            <a:r>
              <a:rPr lang="en-US" sz="2400" dirty="0"/>
              <a:t>Scott Shanahan (Pacific </a:t>
            </a:r>
            <a:r>
              <a:rPr lang="en-US" sz="2400" dirty="0" smtClean="0"/>
              <a:t>Islands)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Surendra</a:t>
            </a:r>
            <a:r>
              <a:rPr lang="en-US" sz="2400" dirty="0"/>
              <a:t> Singh (Trinidad)</a:t>
            </a:r>
          </a:p>
          <a:p>
            <a:pPr marL="0" indent="0">
              <a:buNone/>
            </a:pPr>
            <a:r>
              <a:rPr lang="en-US" sz="2400" dirty="0"/>
              <a:t>Troy Spradlin (Paraguay)</a:t>
            </a:r>
          </a:p>
          <a:p>
            <a:pPr marL="0" indent="0">
              <a:buNone/>
            </a:pPr>
            <a:r>
              <a:rPr lang="en-US" sz="2400" dirty="0"/>
              <a:t>Joey Treat (Pacific Islands)</a:t>
            </a:r>
          </a:p>
          <a:p>
            <a:pPr marL="0" indent="0">
              <a:buNone/>
            </a:pPr>
            <a:r>
              <a:rPr lang="en-US" sz="2400" dirty="0"/>
              <a:t>Mauricio </a:t>
            </a:r>
            <a:r>
              <a:rPr lang="en-US" sz="2400" dirty="0" err="1"/>
              <a:t>Yegros</a:t>
            </a:r>
            <a:r>
              <a:rPr lang="en-US" sz="2400" dirty="0"/>
              <a:t> (Miami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0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445" y="1049651"/>
            <a:ext cx="3700442" cy="600202"/>
            <a:chOff x="218113" y="1200653"/>
            <a:chExt cx="3700442" cy="6002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04" y="1200653"/>
              <a:ext cx="2107351" cy="5945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113" y="1246857"/>
              <a:ext cx="18371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Lucida Calligraphy" panose="03010101010101010101" pitchFamily="66" charset="0"/>
                </a:rPr>
                <a:t>“Little”</a:t>
              </a:r>
              <a:endParaRPr lang="en-US" sz="3000" b="1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Calligraphy" panose="03010101010101010101" pitchFamily="66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130" y="1892808"/>
            <a:ext cx="4540427" cy="4871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Supporting</a:t>
            </a:r>
          </a:p>
          <a:p>
            <a:pPr marL="0" indent="0">
              <a:buNone/>
            </a:pPr>
            <a:r>
              <a:rPr lang="en-US" sz="6600" dirty="0" smtClean="0"/>
              <a:t>Dozens </a:t>
            </a:r>
          </a:p>
          <a:p>
            <a:pPr marL="0" indent="0">
              <a:buNone/>
            </a:pPr>
            <a:r>
              <a:rPr lang="en-US" dirty="0" smtClean="0"/>
              <a:t>of Mission Trips to</a:t>
            </a:r>
          </a:p>
          <a:p>
            <a:pPr marL="0" indent="0">
              <a:buNone/>
            </a:pPr>
            <a:r>
              <a:rPr lang="en-US" sz="6600" smtClean="0"/>
              <a:t>35+</a:t>
            </a:r>
            <a:endParaRPr lang="en-US" sz="6600" dirty="0" smtClean="0"/>
          </a:p>
          <a:p>
            <a:pPr marL="0" indent="0">
              <a:buNone/>
            </a:pPr>
            <a:r>
              <a:rPr lang="en-US" dirty="0" smtClean="0"/>
              <a:t>Countries on</a:t>
            </a:r>
          </a:p>
          <a:p>
            <a:pPr marL="0" indent="0">
              <a:buNone/>
            </a:pPr>
            <a:r>
              <a:rPr lang="en-US" sz="6600" dirty="0" smtClean="0"/>
              <a:t>6 </a:t>
            </a:r>
          </a:p>
          <a:p>
            <a:pPr marL="0" indent="0">
              <a:buNone/>
            </a:pPr>
            <a:r>
              <a:rPr lang="en-US" dirty="0" smtClean="0"/>
              <a:t>Continents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986075" y="1333850"/>
            <a:ext cx="5157926" cy="5524150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American Samoa</a:t>
            </a:r>
          </a:p>
          <a:p>
            <a:pPr marL="0" indent="0">
              <a:buNone/>
            </a:pPr>
            <a:r>
              <a:rPr lang="en-US" sz="2400" dirty="0" smtClean="0"/>
              <a:t>Argentina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Bahamas</a:t>
            </a:r>
          </a:p>
          <a:p>
            <a:pPr marL="0" indent="0">
              <a:buNone/>
            </a:pPr>
            <a:r>
              <a:rPr lang="en-US" sz="2400" dirty="0"/>
              <a:t>China</a:t>
            </a:r>
          </a:p>
          <a:p>
            <a:pPr marL="0" indent="0">
              <a:buNone/>
            </a:pPr>
            <a:r>
              <a:rPr lang="en-US" sz="2400" dirty="0"/>
              <a:t>Easter Island</a:t>
            </a:r>
          </a:p>
          <a:p>
            <a:pPr marL="0" indent="0">
              <a:buNone/>
            </a:pPr>
            <a:r>
              <a:rPr lang="en-US" sz="2400" dirty="0"/>
              <a:t>El Salvador</a:t>
            </a:r>
          </a:p>
          <a:p>
            <a:pPr marL="0" indent="0">
              <a:buNone/>
            </a:pPr>
            <a:r>
              <a:rPr lang="en-US" sz="2400" dirty="0"/>
              <a:t>Fiji</a:t>
            </a:r>
          </a:p>
          <a:p>
            <a:pPr marL="0" indent="0">
              <a:buNone/>
            </a:pPr>
            <a:r>
              <a:rPr lang="en-US" sz="2400" dirty="0"/>
              <a:t>Ghana</a:t>
            </a:r>
          </a:p>
          <a:p>
            <a:pPr marL="0" indent="0">
              <a:buNone/>
            </a:pPr>
            <a:r>
              <a:rPr lang="en-US" sz="2400" dirty="0" smtClean="0"/>
              <a:t>Guatemala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Guyana</a:t>
            </a:r>
          </a:p>
          <a:p>
            <a:pPr marL="0" indent="0">
              <a:buNone/>
            </a:pPr>
            <a:r>
              <a:rPr lang="en-US" sz="2400" dirty="0"/>
              <a:t>Haiti</a:t>
            </a:r>
          </a:p>
          <a:p>
            <a:pPr marL="0" indent="0">
              <a:buNone/>
            </a:pPr>
            <a:r>
              <a:rPr lang="en-US" sz="2400" dirty="0"/>
              <a:t>Honduras</a:t>
            </a:r>
          </a:p>
          <a:p>
            <a:pPr marL="0" indent="0">
              <a:buNone/>
            </a:pPr>
            <a:r>
              <a:rPr lang="en-US" sz="2400" dirty="0"/>
              <a:t>India</a:t>
            </a:r>
          </a:p>
          <a:p>
            <a:pPr marL="0" indent="0">
              <a:buNone/>
            </a:pPr>
            <a:r>
              <a:rPr lang="en-US" sz="2400" dirty="0"/>
              <a:t>Israel</a:t>
            </a:r>
          </a:p>
          <a:p>
            <a:pPr marL="0" indent="0">
              <a:buNone/>
            </a:pPr>
            <a:r>
              <a:rPr lang="en-US" sz="2400" dirty="0" smtClean="0"/>
              <a:t>Jamaica</a:t>
            </a:r>
          </a:p>
          <a:p>
            <a:pPr marL="0" indent="0">
              <a:buNone/>
            </a:pPr>
            <a:r>
              <a:rPr lang="en-US" sz="2400" dirty="0"/>
              <a:t>Kiribati</a:t>
            </a:r>
          </a:p>
          <a:p>
            <a:pPr marL="0" indent="0">
              <a:buNone/>
            </a:pPr>
            <a:r>
              <a:rPr lang="en-US" sz="2400" dirty="0"/>
              <a:t>Mexico</a:t>
            </a:r>
          </a:p>
          <a:p>
            <a:pPr marL="0" indent="0">
              <a:buNone/>
            </a:pPr>
            <a:r>
              <a:rPr lang="en-US" sz="2400" dirty="0"/>
              <a:t>New Guinea</a:t>
            </a:r>
          </a:p>
          <a:p>
            <a:pPr marL="0" indent="0">
              <a:buNone/>
            </a:pPr>
            <a:r>
              <a:rPr lang="en-US" sz="2400" dirty="0"/>
              <a:t>New Zealand</a:t>
            </a:r>
          </a:p>
          <a:p>
            <a:pPr marL="0" indent="0">
              <a:buNone/>
            </a:pPr>
            <a:r>
              <a:rPr lang="en-US" sz="2400" dirty="0"/>
              <a:t>Nicaragua</a:t>
            </a:r>
          </a:p>
          <a:p>
            <a:pPr marL="0" indent="0">
              <a:buNone/>
            </a:pPr>
            <a:r>
              <a:rPr lang="en-US" sz="2400" dirty="0" smtClean="0"/>
              <a:t>Nigeria</a:t>
            </a:r>
          </a:p>
          <a:p>
            <a:pPr marL="0" indent="0">
              <a:buNone/>
            </a:pPr>
            <a:r>
              <a:rPr lang="en-US" sz="2400" dirty="0" smtClean="0"/>
              <a:t>Palau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Paraguay</a:t>
            </a:r>
          </a:p>
          <a:p>
            <a:pPr marL="0" indent="0">
              <a:buNone/>
            </a:pPr>
            <a:r>
              <a:rPr lang="en-US" sz="2400" dirty="0"/>
              <a:t>Peru</a:t>
            </a:r>
          </a:p>
          <a:p>
            <a:pPr marL="0" indent="0">
              <a:buNone/>
            </a:pPr>
            <a:r>
              <a:rPr lang="en-US" sz="2400" dirty="0"/>
              <a:t>Russia</a:t>
            </a:r>
          </a:p>
          <a:p>
            <a:pPr marL="0" indent="0">
              <a:buNone/>
            </a:pPr>
            <a:r>
              <a:rPr lang="en-US" sz="2400" dirty="0"/>
              <a:t>South Africa</a:t>
            </a:r>
          </a:p>
          <a:p>
            <a:pPr marL="0" indent="0">
              <a:buNone/>
            </a:pPr>
            <a:r>
              <a:rPr lang="en-US" sz="2400" dirty="0"/>
              <a:t>Sri Lanka</a:t>
            </a:r>
          </a:p>
          <a:p>
            <a:pPr marL="0" indent="0">
              <a:buNone/>
            </a:pPr>
            <a:r>
              <a:rPr lang="en-US" sz="2400" dirty="0" smtClean="0"/>
              <a:t>Tanzania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Thailand</a:t>
            </a:r>
          </a:p>
          <a:p>
            <a:pPr marL="0" indent="0">
              <a:buNone/>
            </a:pPr>
            <a:r>
              <a:rPr lang="en-US" sz="2400" dirty="0" smtClean="0"/>
              <a:t>Tonga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Trinidad</a:t>
            </a:r>
          </a:p>
          <a:p>
            <a:pPr marL="0" indent="0">
              <a:buNone/>
            </a:pPr>
            <a:r>
              <a:rPr lang="en-US" sz="2400" dirty="0" smtClean="0"/>
              <a:t>Tuvalu</a:t>
            </a:r>
          </a:p>
          <a:p>
            <a:pPr marL="0" indent="0">
              <a:buNone/>
            </a:pPr>
            <a:r>
              <a:rPr lang="en-US" sz="2400" dirty="0" smtClean="0"/>
              <a:t>Vanuatu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Venezuela</a:t>
            </a:r>
          </a:p>
          <a:p>
            <a:pPr marL="0" indent="0">
              <a:buNone/>
            </a:pPr>
            <a:r>
              <a:rPr lang="en-US" sz="2400" dirty="0" smtClean="0"/>
              <a:t>Western Samoa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Zambia</a:t>
            </a:r>
          </a:p>
          <a:p>
            <a:pPr marL="0" indent="0">
              <a:buNone/>
            </a:pPr>
            <a:r>
              <a:rPr lang="en-US" sz="2400" dirty="0" smtClean="0"/>
              <a:t>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1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759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Copperplate Gothic Bold</vt:lpstr>
      <vt:lpstr>Lucida Calligraphy</vt:lpstr>
      <vt:lpstr>Office Theme</vt:lpstr>
      <vt:lpstr>PowerPoint Presentation</vt:lpstr>
      <vt:lpstr>“The Lord does not see as man sees!”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Lord does not see as man sees!”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37</cp:revision>
  <cp:lastPrinted>2017-01-15T13:41:38Z</cp:lastPrinted>
  <dcterms:created xsi:type="dcterms:W3CDTF">2017-01-12T14:19:52Z</dcterms:created>
  <dcterms:modified xsi:type="dcterms:W3CDTF">2017-01-15T13:52:35Z</dcterms:modified>
</cp:coreProperties>
</file>