
<file path=[Content_Types].xml><?xml version="1.0" encoding="utf-8"?>
<Types xmlns="http://schemas.openxmlformats.org/package/2006/content-types">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handoutMasterIdLst>
    <p:handoutMasterId r:id="rId12"/>
  </p:handoutMasterIdLst>
  <p:sldIdLst>
    <p:sldId id="256" r:id="rId2"/>
    <p:sldId id="423" r:id="rId3"/>
    <p:sldId id="482" r:id="rId4"/>
    <p:sldId id="492" r:id="rId5"/>
    <p:sldId id="498" r:id="rId6"/>
    <p:sldId id="503" r:id="rId7"/>
    <p:sldId id="507" r:id="rId8"/>
    <p:sldId id="510" r:id="rId9"/>
    <p:sldId id="514" r:id="rId10"/>
    <p:sldId id="370" r:id="rId11"/>
  </p:sldIdLst>
  <p:sldSz cx="9144000" cy="6858000" type="screen4x3"/>
  <p:notesSz cx="7023100"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0ECF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114" autoAdjust="0"/>
    <p:restoredTop sz="94660"/>
  </p:normalViewPr>
  <p:slideViewPr>
    <p:cSldViewPr snapToGrid="0">
      <p:cViewPr varScale="1">
        <p:scale>
          <a:sx n="106" d="100"/>
          <a:sy n="106" d="100"/>
        </p:scale>
        <p:origin x="1830" y="1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343" cy="467072"/>
          </a:xfrm>
          <a:prstGeom prst="rect">
            <a:avLst/>
          </a:prstGeom>
        </p:spPr>
        <p:txBody>
          <a:bodyPr vert="horz" lIns="93324" tIns="46662" rIns="93324" bIns="46662" rtlCol="0"/>
          <a:lstStyle>
            <a:lvl1pPr algn="l">
              <a:defRPr sz="1200"/>
            </a:lvl1pPr>
          </a:lstStyle>
          <a:p>
            <a:endParaRPr lang="en-US"/>
          </a:p>
        </p:txBody>
      </p:sp>
      <p:sp>
        <p:nvSpPr>
          <p:cNvPr id="3" name="Date Placeholder 2"/>
          <p:cNvSpPr>
            <a:spLocks noGrp="1"/>
          </p:cNvSpPr>
          <p:nvPr>
            <p:ph type="dt" sz="quarter" idx="1"/>
          </p:nvPr>
        </p:nvSpPr>
        <p:spPr>
          <a:xfrm>
            <a:off x="3978132" y="0"/>
            <a:ext cx="3043343" cy="467072"/>
          </a:xfrm>
          <a:prstGeom prst="rect">
            <a:avLst/>
          </a:prstGeom>
        </p:spPr>
        <p:txBody>
          <a:bodyPr vert="horz" lIns="93324" tIns="46662" rIns="93324" bIns="46662" rtlCol="0"/>
          <a:lstStyle>
            <a:lvl1pPr algn="r">
              <a:defRPr sz="1200"/>
            </a:lvl1pPr>
          </a:lstStyle>
          <a:p>
            <a:fld id="{C315246E-766A-45BC-AE3D-E61D338B6791}" type="datetimeFigureOut">
              <a:rPr lang="en-US" smtClean="0"/>
              <a:t>12/19/2016</a:t>
            </a:fld>
            <a:endParaRPr lang="en-US"/>
          </a:p>
        </p:txBody>
      </p:sp>
      <p:sp>
        <p:nvSpPr>
          <p:cNvPr id="4" name="Footer Placeholder 3"/>
          <p:cNvSpPr>
            <a:spLocks noGrp="1"/>
          </p:cNvSpPr>
          <p:nvPr>
            <p:ph type="ftr" sz="quarter" idx="2"/>
          </p:nvPr>
        </p:nvSpPr>
        <p:spPr>
          <a:xfrm>
            <a:off x="0" y="8842030"/>
            <a:ext cx="3043343" cy="467071"/>
          </a:xfrm>
          <a:prstGeom prst="rect">
            <a:avLst/>
          </a:prstGeom>
        </p:spPr>
        <p:txBody>
          <a:bodyPr vert="horz" lIns="93324" tIns="46662" rIns="93324" bIns="46662" rtlCol="0" anchor="b"/>
          <a:lstStyle>
            <a:lvl1pPr algn="l">
              <a:defRPr sz="1200"/>
            </a:lvl1pPr>
          </a:lstStyle>
          <a:p>
            <a:endParaRPr lang="en-US"/>
          </a:p>
        </p:txBody>
      </p:sp>
      <p:sp>
        <p:nvSpPr>
          <p:cNvPr id="5" name="Slide Number Placeholder 4"/>
          <p:cNvSpPr>
            <a:spLocks noGrp="1"/>
          </p:cNvSpPr>
          <p:nvPr>
            <p:ph type="sldNum" sz="quarter" idx="3"/>
          </p:nvPr>
        </p:nvSpPr>
        <p:spPr>
          <a:xfrm>
            <a:off x="3978132" y="8842030"/>
            <a:ext cx="3043343" cy="467071"/>
          </a:xfrm>
          <a:prstGeom prst="rect">
            <a:avLst/>
          </a:prstGeom>
        </p:spPr>
        <p:txBody>
          <a:bodyPr vert="horz" lIns="93324" tIns="46662" rIns="93324" bIns="46662" rtlCol="0" anchor="b"/>
          <a:lstStyle>
            <a:lvl1pPr algn="r">
              <a:defRPr sz="1200"/>
            </a:lvl1pPr>
          </a:lstStyle>
          <a:p>
            <a:fld id="{73A27630-91C4-4530-B75F-DCB49C2A35C7}" type="slidenum">
              <a:rPr lang="en-US" smtClean="0"/>
              <a:t>‹#›</a:t>
            </a:fld>
            <a:endParaRPr lang="en-US"/>
          </a:p>
        </p:txBody>
      </p:sp>
    </p:spTree>
    <p:extLst>
      <p:ext uri="{BB962C8B-B14F-4D97-AF65-F5344CB8AC3E}">
        <p14:creationId xmlns:p14="http://schemas.microsoft.com/office/powerpoint/2010/main" val="4252609035"/>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897920"/>
            <a:ext cx="7772400" cy="2550020"/>
          </a:xfrm>
        </p:spPr>
        <p:txBody>
          <a:bodyPr anchor="b">
            <a:normAutofit/>
          </a:bodyPr>
          <a:lstStyle>
            <a:lvl1pPr algn="ctr">
              <a:defRPr sz="4500">
                <a:solidFill>
                  <a:schemeClr val="bg1"/>
                </a:solidFill>
                <a:latin typeface="Lucida Calligraphy" panose="03010101010101010101" pitchFamily="66" charset="0"/>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1143000" y="4488872"/>
            <a:ext cx="6858000" cy="768927"/>
          </a:xfrm>
        </p:spPr>
        <p:txBody>
          <a:bodyPr>
            <a:noAutofit/>
          </a:bodyPr>
          <a:lstStyle>
            <a:lvl1pPr marL="0" indent="0" algn="ctr">
              <a:buNone/>
              <a:defRPr sz="40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smtClean="0"/>
              <a:t>Click to edit Master subtitle style</a:t>
            </a:r>
            <a:endParaRPr lang="en-US" dirty="0"/>
          </a:p>
        </p:txBody>
      </p:sp>
    </p:spTree>
    <p:extLst>
      <p:ext uri="{BB962C8B-B14F-4D97-AF65-F5344CB8AC3E}">
        <p14:creationId xmlns:p14="http://schemas.microsoft.com/office/powerpoint/2010/main" val="29109327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DF53FE5-340C-4074-89DC-DBC01D5D6D3F}" type="datetimeFigureOut">
              <a:rPr lang="en-US" smtClean="0"/>
              <a:t>12/19/2016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E82CDBB-7D2E-4196-97C8-824C0D3A55B2}" type="slidenum">
              <a:rPr lang="en-US" smtClean="0"/>
              <a:t>‹#›</a:t>
            </a:fld>
            <a:endParaRPr lang="en-US"/>
          </a:p>
        </p:txBody>
      </p:sp>
    </p:spTree>
    <p:extLst>
      <p:ext uri="{BB962C8B-B14F-4D97-AF65-F5344CB8AC3E}">
        <p14:creationId xmlns:p14="http://schemas.microsoft.com/office/powerpoint/2010/main" val="12893361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DF53FE5-340C-4074-89DC-DBC01D5D6D3F}" type="datetimeFigureOut">
              <a:rPr lang="en-US" smtClean="0"/>
              <a:t>12/19/2016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E82CDBB-7D2E-4196-97C8-824C0D3A55B2}" type="slidenum">
              <a:rPr lang="en-US" smtClean="0"/>
              <a:t>‹#›</a:t>
            </a:fld>
            <a:endParaRPr lang="en-US"/>
          </a:p>
        </p:txBody>
      </p:sp>
    </p:spTree>
    <p:extLst>
      <p:ext uri="{BB962C8B-B14F-4D97-AF65-F5344CB8AC3E}">
        <p14:creationId xmlns:p14="http://schemas.microsoft.com/office/powerpoint/2010/main" val="33656304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6"/>
            <a:ext cx="7886700" cy="881783"/>
          </a:xfrm>
        </p:spPr>
        <p:txBody>
          <a:bodyPr>
            <a:normAutofit/>
          </a:bodyPr>
          <a:lstStyle>
            <a:lvl1pPr algn="ctr">
              <a:defRPr sz="3400">
                <a:solidFill>
                  <a:schemeClr val="bg1"/>
                </a:solidFill>
                <a:latin typeface="Lucida Calligraphy" panose="03010101010101010101" pitchFamily="66" charset="0"/>
              </a:defRPr>
            </a:lvl1pPr>
          </a:lstStyle>
          <a:p>
            <a:r>
              <a:rPr lang="en-US" dirty="0" smtClean="0"/>
              <a:t>Click to edit Master title style</a:t>
            </a:r>
            <a:endParaRPr lang="en-US" dirty="0"/>
          </a:p>
        </p:txBody>
      </p:sp>
      <p:sp>
        <p:nvSpPr>
          <p:cNvPr id="3" name="Content Placeholder 2"/>
          <p:cNvSpPr>
            <a:spLocks noGrp="1"/>
          </p:cNvSpPr>
          <p:nvPr>
            <p:ph idx="1"/>
          </p:nvPr>
        </p:nvSpPr>
        <p:spPr>
          <a:xfrm>
            <a:off x="473825" y="1471353"/>
            <a:ext cx="8229600" cy="4962699"/>
          </a:xfrm>
        </p:spPr>
        <p:txBody>
          <a:bodyPr/>
          <a:lstStyle>
            <a:lvl1pPr>
              <a:defRPr>
                <a:solidFill>
                  <a:schemeClr val="bg1"/>
                </a:solidFill>
              </a:defRPr>
            </a:lvl1pPr>
            <a:lvl2pPr marL="631825" indent="-290513">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14104031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F53FE5-340C-4074-89DC-DBC01D5D6D3F}" type="datetimeFigureOut">
              <a:rPr lang="en-US" smtClean="0"/>
              <a:t>12/19/2016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E82CDBB-7D2E-4196-97C8-824C0D3A55B2}" type="slidenum">
              <a:rPr lang="en-US" smtClean="0"/>
              <a:t>‹#›</a:t>
            </a:fld>
            <a:endParaRPr lang="en-US"/>
          </a:p>
        </p:txBody>
      </p:sp>
    </p:spTree>
    <p:extLst>
      <p:ext uri="{BB962C8B-B14F-4D97-AF65-F5344CB8AC3E}">
        <p14:creationId xmlns:p14="http://schemas.microsoft.com/office/powerpoint/2010/main" val="3694682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1DF53FE5-340C-4074-89DC-DBC01D5D6D3F}" type="datetimeFigureOut">
              <a:rPr lang="en-US" smtClean="0"/>
              <a:t>12/19/2016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E82CDBB-7D2E-4196-97C8-824C0D3A55B2}" type="slidenum">
              <a:rPr lang="en-US" smtClean="0"/>
              <a:t>‹#›</a:t>
            </a:fld>
            <a:endParaRPr lang="en-US"/>
          </a:p>
        </p:txBody>
      </p:sp>
    </p:spTree>
    <p:extLst>
      <p:ext uri="{BB962C8B-B14F-4D97-AF65-F5344CB8AC3E}">
        <p14:creationId xmlns:p14="http://schemas.microsoft.com/office/powerpoint/2010/main" val="36843618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1DF53FE5-340C-4074-89DC-DBC01D5D6D3F}" type="datetimeFigureOut">
              <a:rPr lang="en-US" smtClean="0"/>
              <a:t>12/19/2016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E82CDBB-7D2E-4196-97C8-824C0D3A55B2}" type="slidenum">
              <a:rPr lang="en-US" smtClean="0"/>
              <a:t>‹#›</a:t>
            </a:fld>
            <a:endParaRPr lang="en-US"/>
          </a:p>
        </p:txBody>
      </p:sp>
    </p:spTree>
    <p:extLst>
      <p:ext uri="{BB962C8B-B14F-4D97-AF65-F5344CB8AC3E}">
        <p14:creationId xmlns:p14="http://schemas.microsoft.com/office/powerpoint/2010/main" val="7509534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1DF53FE5-340C-4074-89DC-DBC01D5D6D3F}" type="datetimeFigureOut">
              <a:rPr lang="en-US" smtClean="0"/>
              <a:t>12/19/2016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E82CDBB-7D2E-4196-97C8-824C0D3A55B2}" type="slidenum">
              <a:rPr lang="en-US" smtClean="0"/>
              <a:t>‹#›</a:t>
            </a:fld>
            <a:endParaRPr lang="en-US"/>
          </a:p>
        </p:txBody>
      </p:sp>
    </p:spTree>
    <p:extLst>
      <p:ext uri="{BB962C8B-B14F-4D97-AF65-F5344CB8AC3E}">
        <p14:creationId xmlns:p14="http://schemas.microsoft.com/office/powerpoint/2010/main" val="28319192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F53FE5-340C-4074-89DC-DBC01D5D6D3F}" type="datetimeFigureOut">
              <a:rPr lang="en-US" smtClean="0"/>
              <a:t>12/19/2016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E82CDBB-7D2E-4196-97C8-824C0D3A55B2}" type="slidenum">
              <a:rPr lang="en-US" smtClean="0"/>
              <a:t>‹#›</a:t>
            </a:fld>
            <a:endParaRPr lang="en-US"/>
          </a:p>
        </p:txBody>
      </p:sp>
    </p:spTree>
    <p:extLst>
      <p:ext uri="{BB962C8B-B14F-4D97-AF65-F5344CB8AC3E}">
        <p14:creationId xmlns:p14="http://schemas.microsoft.com/office/powerpoint/2010/main" val="14313702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F53FE5-340C-4074-89DC-DBC01D5D6D3F}" type="datetimeFigureOut">
              <a:rPr lang="en-US" smtClean="0"/>
              <a:t>12/19/2016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E82CDBB-7D2E-4196-97C8-824C0D3A55B2}" type="slidenum">
              <a:rPr lang="en-US" smtClean="0"/>
              <a:t>‹#›</a:t>
            </a:fld>
            <a:endParaRPr lang="en-US"/>
          </a:p>
        </p:txBody>
      </p:sp>
    </p:spTree>
    <p:extLst>
      <p:ext uri="{BB962C8B-B14F-4D97-AF65-F5344CB8AC3E}">
        <p14:creationId xmlns:p14="http://schemas.microsoft.com/office/powerpoint/2010/main" val="37430153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F53FE5-340C-4074-89DC-DBC01D5D6D3F}" type="datetimeFigureOut">
              <a:rPr lang="en-US" smtClean="0"/>
              <a:t>12/19/2016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E82CDBB-7D2E-4196-97C8-824C0D3A55B2}" type="slidenum">
              <a:rPr lang="en-US" smtClean="0"/>
              <a:t>‹#›</a:t>
            </a:fld>
            <a:endParaRPr lang="en-US"/>
          </a:p>
        </p:txBody>
      </p:sp>
    </p:spTree>
    <p:extLst>
      <p:ext uri="{BB962C8B-B14F-4D97-AF65-F5344CB8AC3E}">
        <p14:creationId xmlns:p14="http://schemas.microsoft.com/office/powerpoint/2010/main" val="1134562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F53FE5-340C-4074-89DC-DBC01D5D6D3F}" type="datetimeFigureOut">
              <a:rPr lang="en-US" smtClean="0"/>
              <a:t>12/19/2016</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E82CDBB-7D2E-4196-97C8-824C0D3A55B2}" type="slidenum">
              <a:rPr lang="en-US" smtClean="0"/>
              <a:t>‹#›</a:t>
            </a:fld>
            <a:endParaRPr lang="en-US"/>
          </a:p>
        </p:txBody>
      </p:sp>
    </p:spTree>
    <p:extLst>
      <p:ext uri="{BB962C8B-B14F-4D97-AF65-F5344CB8AC3E}">
        <p14:creationId xmlns:p14="http://schemas.microsoft.com/office/powerpoint/2010/main" val="39997721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pPr>
              <a:lnSpc>
                <a:spcPct val="150000"/>
              </a:lnSpc>
            </a:pPr>
            <a:r>
              <a:rPr lang="en-US" sz="4400" b="1" dirty="0" smtClean="0"/>
              <a:t>Father, </a:t>
            </a:r>
            <a:r>
              <a:rPr lang="en-US" sz="4400" b="1" dirty="0" smtClean="0"/>
              <a:t>Forgive Me</a:t>
            </a:r>
            <a:r>
              <a:rPr lang="en-US" sz="4400" b="1" dirty="0" smtClean="0"/>
              <a:t>,</a:t>
            </a:r>
            <a:br>
              <a:rPr lang="en-US" sz="4400" b="1" dirty="0" smtClean="0"/>
            </a:br>
            <a:r>
              <a:rPr lang="en-US" sz="4400" b="1" dirty="0" smtClean="0"/>
              <a:t>I </a:t>
            </a:r>
            <a:r>
              <a:rPr lang="en-US" sz="4400" b="1" dirty="0" smtClean="0"/>
              <a:t>Have </a:t>
            </a:r>
            <a:r>
              <a:rPr lang="en-US" sz="4400" b="1" dirty="0" smtClean="0"/>
              <a:t>Si</a:t>
            </a:r>
            <a:r>
              <a:rPr lang="en-US" sz="4400" b="1" dirty="0" smtClean="0"/>
              <a:t>nned</a:t>
            </a:r>
            <a:endParaRPr lang="en-US" sz="4400" b="1" dirty="0"/>
          </a:p>
        </p:txBody>
      </p:sp>
      <p:sp>
        <p:nvSpPr>
          <p:cNvPr id="3" name="Subtitle 2"/>
          <p:cNvSpPr>
            <a:spLocks noGrp="1"/>
          </p:cNvSpPr>
          <p:nvPr>
            <p:ph type="subTitle" idx="1"/>
          </p:nvPr>
        </p:nvSpPr>
        <p:spPr/>
        <p:txBody>
          <a:bodyPr/>
          <a:lstStyle/>
          <a:p>
            <a:r>
              <a:rPr lang="en-US" b="1" dirty="0" smtClean="0"/>
              <a:t>1 John 1:6-10</a:t>
            </a:r>
            <a:endParaRPr lang="en-US" b="1" dirty="0"/>
          </a:p>
        </p:txBody>
      </p:sp>
      <p:cxnSp>
        <p:nvCxnSpPr>
          <p:cNvPr id="4" name="Straight Connector 3"/>
          <p:cNvCxnSpPr/>
          <p:nvPr/>
        </p:nvCxnSpPr>
        <p:spPr>
          <a:xfrm>
            <a:off x="410633" y="3850081"/>
            <a:ext cx="8322733" cy="0"/>
          </a:xfrm>
          <a:prstGeom prst="line">
            <a:avLst/>
          </a:prstGeom>
          <a:ln w="25400" cap="sq">
            <a:solidFill>
              <a:schemeClr val="bg1"/>
            </a:solidFill>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849929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0040" y="527539"/>
            <a:ext cx="8435713" cy="5906514"/>
          </a:xfrm>
        </p:spPr>
        <p:txBody>
          <a:bodyPr>
            <a:normAutofit/>
          </a:bodyPr>
          <a:lstStyle/>
          <a:p>
            <a:pPr marL="0" indent="0" algn="ctr">
              <a:spcAft>
                <a:spcPts val="1500"/>
              </a:spcAft>
              <a:buNone/>
            </a:pPr>
            <a:r>
              <a:rPr lang="en-US" sz="4400" b="1" dirty="0" smtClean="0">
                <a:solidFill>
                  <a:srgbClr val="FFFF00"/>
                </a:solidFill>
              </a:rPr>
              <a:t>God Longs to Forgive You  </a:t>
            </a:r>
          </a:p>
          <a:p>
            <a:pPr marL="685800" indent="-457200">
              <a:spcAft>
                <a:spcPts val="1500"/>
              </a:spcAft>
            </a:pPr>
            <a:r>
              <a:rPr lang="en-US" sz="3600" b="1" dirty="0" smtClean="0"/>
              <a:t>Believe</a:t>
            </a:r>
            <a:r>
              <a:rPr lang="en-US" sz="3600" b="1" dirty="0"/>
              <a:t>				</a:t>
            </a:r>
            <a:r>
              <a:rPr lang="en-US" sz="3600" b="1" dirty="0" smtClean="0"/>
              <a:t>John </a:t>
            </a:r>
            <a:r>
              <a:rPr lang="en-US" sz="3600" b="1" dirty="0"/>
              <a:t>3:16</a:t>
            </a:r>
          </a:p>
          <a:p>
            <a:pPr marL="457200">
              <a:spcAft>
                <a:spcPts val="1500"/>
              </a:spcAft>
            </a:pPr>
            <a:r>
              <a:rPr lang="en-US" sz="3600" b="1" dirty="0" smtClean="0"/>
              <a:t>  Repent				Acts 17:30</a:t>
            </a:r>
          </a:p>
          <a:p>
            <a:pPr marL="457200">
              <a:spcAft>
                <a:spcPts val="1500"/>
              </a:spcAft>
            </a:pPr>
            <a:r>
              <a:rPr lang="en-US" sz="3600" b="1" dirty="0" smtClean="0"/>
              <a:t>  Confess </a:t>
            </a:r>
            <a:r>
              <a:rPr lang="en-US" sz="3600" b="1" dirty="0"/>
              <a:t>Faith			Rom. 10:10</a:t>
            </a:r>
          </a:p>
          <a:p>
            <a:pPr marL="457200">
              <a:spcAft>
                <a:spcPts val="1500"/>
              </a:spcAft>
            </a:pPr>
            <a:r>
              <a:rPr lang="en-US" sz="3600" b="1" dirty="0" smtClean="0"/>
              <a:t>  Be </a:t>
            </a:r>
            <a:r>
              <a:rPr lang="en-US" sz="3600" b="1" dirty="0"/>
              <a:t>Baptized Into Him	</a:t>
            </a:r>
            <a:r>
              <a:rPr lang="en-US" sz="3600" b="1" dirty="0" smtClean="0"/>
              <a:t>Gal</a:t>
            </a:r>
            <a:r>
              <a:rPr lang="en-US" sz="3600" b="1" dirty="0"/>
              <a:t>. 3:27</a:t>
            </a:r>
          </a:p>
          <a:p>
            <a:pPr marL="457200" indent="-404813" algn="ctr">
              <a:spcAft>
                <a:spcPts val="1500"/>
              </a:spcAft>
              <a:buNone/>
            </a:pPr>
            <a:r>
              <a:rPr lang="en-US" sz="3500" b="1" dirty="0" smtClean="0">
                <a:solidFill>
                  <a:srgbClr val="FFFF00"/>
                </a:solidFill>
              </a:rPr>
              <a:t>Added to His church, His body, His kingdom </a:t>
            </a:r>
            <a:endParaRPr lang="en-US" sz="3600" b="1" dirty="0">
              <a:solidFill>
                <a:srgbClr val="FFFF00"/>
              </a:solidFill>
            </a:endParaRPr>
          </a:p>
          <a:p>
            <a:pPr marL="457200">
              <a:spcAft>
                <a:spcPts val="1500"/>
              </a:spcAft>
            </a:pPr>
            <a:r>
              <a:rPr lang="en-US" sz="3600" b="1" dirty="0" smtClean="0"/>
              <a:t>  Be Faithful until death</a:t>
            </a:r>
            <a:r>
              <a:rPr lang="en-US" sz="3600" b="1" dirty="0"/>
              <a:t>	</a:t>
            </a:r>
            <a:r>
              <a:rPr lang="en-US" sz="3600" b="1" dirty="0" smtClean="0"/>
              <a:t>Rev</a:t>
            </a:r>
            <a:r>
              <a:rPr lang="en-US" sz="3600" b="1" dirty="0"/>
              <a:t>. 2:10</a:t>
            </a:r>
          </a:p>
        </p:txBody>
      </p:sp>
    </p:spTree>
    <p:extLst>
      <p:ext uri="{BB962C8B-B14F-4D97-AF65-F5344CB8AC3E}">
        <p14:creationId xmlns:p14="http://schemas.microsoft.com/office/powerpoint/2010/main" val="133365337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77218" y="451205"/>
            <a:ext cx="8296556" cy="5693866"/>
          </a:xfrm>
          <a:prstGeom prst="rect">
            <a:avLst/>
          </a:prstGeom>
          <a:noFill/>
        </p:spPr>
        <p:txBody>
          <a:bodyPr wrap="square" rtlCol="0">
            <a:spAutoFit/>
          </a:bodyPr>
          <a:lstStyle/>
          <a:p>
            <a:pPr algn="just"/>
            <a:r>
              <a:rPr lang="en-US" sz="2800" b="1" dirty="0" smtClean="0">
                <a:solidFill>
                  <a:schemeClr val="bg1"/>
                </a:solidFill>
                <a:ea typeface="Calibri" charset="0"/>
                <a:cs typeface="Georgia" charset="0"/>
              </a:rPr>
              <a:t>  </a:t>
            </a:r>
            <a:r>
              <a:rPr lang="en-US" sz="2800" b="1" dirty="0" smtClean="0">
                <a:solidFill>
                  <a:schemeClr val="bg1"/>
                </a:solidFill>
              </a:rPr>
              <a:t>6  </a:t>
            </a:r>
            <a:r>
              <a:rPr lang="en-US" sz="2800" b="1" dirty="0">
                <a:solidFill>
                  <a:schemeClr val="bg1"/>
                </a:solidFill>
              </a:rPr>
              <a:t>If we say that we have fellowship with Him, and walk in darkness, we lie and do not practice the truth. </a:t>
            </a:r>
          </a:p>
          <a:p>
            <a:pPr algn="just"/>
            <a:r>
              <a:rPr lang="en-US" sz="2800" b="1" dirty="0" smtClean="0">
                <a:solidFill>
                  <a:schemeClr val="bg1"/>
                </a:solidFill>
              </a:rPr>
              <a:t>  7  </a:t>
            </a:r>
            <a:r>
              <a:rPr lang="en-US" sz="2800" b="1" dirty="0">
                <a:solidFill>
                  <a:schemeClr val="bg1"/>
                </a:solidFill>
              </a:rPr>
              <a:t>But if we walk in the light as He is in the light, we have fellowship with one another, and the blood of Jesus Christ His Son cleanses us from all sin. </a:t>
            </a:r>
          </a:p>
          <a:p>
            <a:pPr algn="just"/>
            <a:r>
              <a:rPr lang="en-US" sz="2800" b="1" dirty="0" smtClean="0">
                <a:solidFill>
                  <a:schemeClr val="bg1"/>
                </a:solidFill>
              </a:rPr>
              <a:t>  8  </a:t>
            </a:r>
            <a:r>
              <a:rPr lang="en-US" sz="2800" b="1" dirty="0">
                <a:solidFill>
                  <a:schemeClr val="bg1"/>
                </a:solidFill>
              </a:rPr>
              <a:t>If we say that we have no sin, we deceive ourselves, and the truth is not in us. </a:t>
            </a:r>
          </a:p>
          <a:p>
            <a:pPr algn="just"/>
            <a:r>
              <a:rPr lang="en-US" sz="2800" b="1" dirty="0" smtClean="0">
                <a:solidFill>
                  <a:schemeClr val="bg1"/>
                </a:solidFill>
              </a:rPr>
              <a:t>  9  </a:t>
            </a:r>
            <a:r>
              <a:rPr lang="en-US" sz="2800" b="1" dirty="0">
                <a:solidFill>
                  <a:schemeClr val="bg1"/>
                </a:solidFill>
              </a:rPr>
              <a:t>If we confess our sins, He is faithful and just to forgive us our sins and to cleanse us from all unrighteousness. </a:t>
            </a:r>
          </a:p>
          <a:p>
            <a:pPr algn="just"/>
            <a:r>
              <a:rPr lang="en-US" sz="2800" b="1" dirty="0" smtClean="0">
                <a:solidFill>
                  <a:schemeClr val="bg1"/>
                </a:solidFill>
              </a:rPr>
              <a:t>  10  </a:t>
            </a:r>
            <a:r>
              <a:rPr lang="en-US" sz="2800" b="1" dirty="0">
                <a:solidFill>
                  <a:schemeClr val="bg1"/>
                </a:solidFill>
              </a:rPr>
              <a:t>If we say that we have not sinned, we make Him a liar, and His word is not in us. </a:t>
            </a:r>
            <a:endParaRPr lang="en-US" sz="2800" b="1" dirty="0" smtClean="0">
              <a:solidFill>
                <a:schemeClr val="bg1"/>
              </a:solidFill>
            </a:endParaRPr>
          </a:p>
          <a:p>
            <a:pPr algn="just"/>
            <a:r>
              <a:rPr lang="en-US" sz="2800" b="1" dirty="0">
                <a:solidFill>
                  <a:schemeClr val="bg1"/>
                </a:solidFill>
              </a:rPr>
              <a:t>	</a:t>
            </a:r>
            <a:r>
              <a:rPr lang="en-US" sz="2800" b="1" dirty="0" smtClean="0">
                <a:solidFill>
                  <a:schemeClr val="bg1"/>
                </a:solidFill>
              </a:rPr>
              <a:t>				1 John 1:6-10</a:t>
            </a:r>
          </a:p>
        </p:txBody>
      </p:sp>
    </p:spTree>
    <p:extLst>
      <p:ext uri="{BB962C8B-B14F-4D97-AF65-F5344CB8AC3E}">
        <p14:creationId xmlns:p14="http://schemas.microsoft.com/office/powerpoint/2010/main" val="380985534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75781" y="438412"/>
            <a:ext cx="8329808" cy="3080330"/>
          </a:xfrm>
          <a:prstGeom prst="rect">
            <a:avLst/>
          </a:prstGeom>
          <a:noFill/>
        </p:spPr>
        <p:txBody>
          <a:bodyPr wrap="square" rtlCol="0">
            <a:spAutoFit/>
          </a:bodyPr>
          <a:lstStyle/>
          <a:p>
            <a:pPr algn="ctr">
              <a:lnSpc>
                <a:spcPct val="115000"/>
              </a:lnSpc>
              <a:spcAft>
                <a:spcPts val="800"/>
              </a:spcAft>
            </a:pPr>
            <a:r>
              <a:rPr lang="en-US" sz="4000" b="1" dirty="0" smtClean="0">
                <a:solidFill>
                  <a:srgbClr val="FFFF00"/>
                </a:solidFill>
                <a:latin typeface="Calibri" charset="0"/>
                <a:ea typeface="Calibri" charset="0"/>
                <a:cs typeface="Times New Roman" charset="0"/>
              </a:rPr>
              <a:t>The Theme This Month</a:t>
            </a:r>
            <a:r>
              <a:rPr lang="en-US" sz="3200" b="1" dirty="0" smtClean="0">
                <a:solidFill>
                  <a:srgbClr val="FFFF00"/>
                </a:solidFill>
                <a:latin typeface="Calibri" charset="0"/>
                <a:ea typeface="Calibri" charset="0"/>
                <a:cs typeface="Times New Roman" charset="0"/>
              </a:rPr>
              <a:t> </a:t>
            </a:r>
            <a:endParaRPr lang="en-US" sz="3200" b="1" i="1" dirty="0" smtClean="0">
              <a:solidFill>
                <a:srgbClr val="FFFF00"/>
              </a:solidFill>
              <a:latin typeface="Calibri" charset="0"/>
              <a:ea typeface="Calibri" charset="0"/>
              <a:cs typeface="Times New Roman" charset="0"/>
            </a:endParaRPr>
          </a:p>
          <a:p>
            <a:pPr marL="6350" lvl="1" algn="ctr">
              <a:spcAft>
                <a:spcPts val="300"/>
              </a:spcAft>
            </a:pPr>
            <a:r>
              <a:rPr lang="en-US" sz="3600" b="1" i="1" dirty="0">
                <a:solidFill>
                  <a:srgbClr val="FFFF00"/>
                </a:solidFill>
                <a:latin typeface="Calibri" charset="0"/>
                <a:ea typeface="Calibri" charset="0"/>
                <a:cs typeface="Times New Roman" charset="0"/>
              </a:rPr>
              <a:t>I</a:t>
            </a:r>
            <a:r>
              <a:rPr lang="en-US" sz="3600" b="1" i="1" dirty="0" smtClean="0">
                <a:solidFill>
                  <a:srgbClr val="FFFF00"/>
                </a:solidFill>
                <a:latin typeface="Calibri" charset="0"/>
                <a:ea typeface="Calibri" charset="0"/>
                <a:cs typeface="Times New Roman" charset="0"/>
              </a:rPr>
              <a:t> am not ashamed to ask forgiveness</a:t>
            </a:r>
            <a:endParaRPr lang="en-US" sz="3200" b="1" dirty="0" smtClean="0">
              <a:solidFill>
                <a:srgbClr val="FFFF00"/>
              </a:solidFill>
              <a:latin typeface="Calibri" charset="0"/>
              <a:ea typeface="Calibri" charset="0"/>
              <a:cs typeface="Times New Roman" charset="0"/>
            </a:endParaRPr>
          </a:p>
          <a:p>
            <a:pPr marL="461963" lvl="2" indent="-457200">
              <a:spcAft>
                <a:spcPts val="600"/>
              </a:spcAft>
              <a:buFont typeface="Arial" panose="020B0604020202020204" pitchFamily="34" charset="0"/>
              <a:buChar char="•"/>
              <a:tabLst>
                <a:tab pos="461963" algn="l"/>
                <a:tab pos="2860675" algn="l"/>
              </a:tabLst>
            </a:pPr>
            <a:r>
              <a:rPr lang="en-US" sz="3100" b="1" dirty="0" smtClean="0">
                <a:solidFill>
                  <a:schemeClr val="bg1"/>
                </a:solidFill>
                <a:latin typeface="Calibri" charset="0"/>
                <a:ea typeface="Calibri" charset="0"/>
                <a:cs typeface="Times New Roman" charset="0"/>
              </a:rPr>
              <a:t>December 4: I have sinned against others</a:t>
            </a:r>
          </a:p>
          <a:p>
            <a:pPr marL="461963" lvl="2" indent="-457200">
              <a:spcAft>
                <a:spcPts val="600"/>
              </a:spcAft>
              <a:buFont typeface="Arial" panose="020B0604020202020204" pitchFamily="34" charset="0"/>
              <a:buChar char="•"/>
              <a:tabLst>
                <a:tab pos="461963" algn="l"/>
                <a:tab pos="2860675" algn="l"/>
              </a:tabLst>
            </a:pPr>
            <a:r>
              <a:rPr lang="en-US" sz="3100" b="1" dirty="0" smtClean="0">
                <a:solidFill>
                  <a:schemeClr val="bg1"/>
                </a:solidFill>
                <a:latin typeface="Calibri" charset="0"/>
                <a:ea typeface="Calibri" charset="0"/>
                <a:cs typeface="Times New Roman" charset="0"/>
              </a:rPr>
              <a:t>December 11: I was sinned against, what now?</a:t>
            </a:r>
          </a:p>
          <a:p>
            <a:pPr marL="461963" lvl="2" indent="-457200">
              <a:spcAft>
                <a:spcPts val="600"/>
              </a:spcAft>
              <a:buFont typeface="Arial" panose="020B0604020202020204" pitchFamily="34" charset="0"/>
              <a:buChar char="•"/>
              <a:tabLst>
                <a:tab pos="461963" algn="l"/>
                <a:tab pos="2860675" algn="l"/>
              </a:tabLst>
            </a:pPr>
            <a:r>
              <a:rPr lang="en-US" sz="3100" b="1" dirty="0" smtClean="0">
                <a:solidFill>
                  <a:schemeClr val="bg1"/>
                </a:solidFill>
                <a:latin typeface="Calibri" charset="0"/>
                <a:ea typeface="Calibri" charset="0"/>
                <a:cs typeface="Times New Roman" charset="0"/>
              </a:rPr>
              <a:t>December 18: I have sinned against God</a:t>
            </a:r>
            <a:endParaRPr lang="en-US" sz="3100" b="1" dirty="0" smtClean="0">
              <a:solidFill>
                <a:schemeClr val="bg1"/>
              </a:solidFill>
            </a:endParaRPr>
          </a:p>
        </p:txBody>
      </p:sp>
    </p:spTree>
    <p:extLst>
      <p:ext uri="{BB962C8B-B14F-4D97-AF65-F5344CB8AC3E}">
        <p14:creationId xmlns:p14="http://schemas.microsoft.com/office/powerpoint/2010/main" val="148865040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75781" y="438412"/>
            <a:ext cx="8329808" cy="3997505"/>
          </a:xfrm>
          <a:prstGeom prst="rect">
            <a:avLst/>
          </a:prstGeom>
          <a:noFill/>
        </p:spPr>
        <p:txBody>
          <a:bodyPr wrap="square" rtlCol="0">
            <a:spAutoFit/>
          </a:bodyPr>
          <a:lstStyle/>
          <a:p>
            <a:pPr algn="ctr">
              <a:lnSpc>
                <a:spcPct val="115000"/>
              </a:lnSpc>
              <a:spcAft>
                <a:spcPts val="800"/>
              </a:spcAft>
            </a:pPr>
            <a:r>
              <a:rPr lang="en-US" sz="4400" b="1" dirty="0" smtClean="0">
                <a:solidFill>
                  <a:srgbClr val="FFFF00"/>
                </a:solidFill>
                <a:latin typeface="Calibri" charset="0"/>
                <a:ea typeface="Calibri" charset="0"/>
                <a:cs typeface="Times New Roman" charset="0"/>
              </a:rPr>
              <a:t>Introduction</a:t>
            </a:r>
          </a:p>
          <a:p>
            <a:pPr marL="349250" lvl="1" indent="-342900">
              <a:spcAft>
                <a:spcPts val="300"/>
              </a:spcAft>
              <a:buFont typeface="Arial" panose="020B0604020202020204" pitchFamily="34" charset="0"/>
              <a:buChar char="•"/>
            </a:pPr>
            <a:r>
              <a:rPr lang="en-US" sz="3200" b="1" dirty="0" smtClean="0">
                <a:solidFill>
                  <a:schemeClr val="bg1"/>
                </a:solidFill>
                <a:latin typeface="Calibri" charset="0"/>
                <a:ea typeface="Calibri" charset="0"/>
                <a:cs typeface="Times New Roman" charset="0"/>
              </a:rPr>
              <a:t>All have sinned—Rom. 3:23 &amp; 3:10-18</a:t>
            </a:r>
          </a:p>
          <a:p>
            <a:pPr marL="349250" lvl="1" indent="-342900">
              <a:spcAft>
                <a:spcPts val="300"/>
              </a:spcAft>
              <a:buFont typeface="Arial" panose="020B0604020202020204" pitchFamily="34" charset="0"/>
              <a:buChar char="•"/>
            </a:pPr>
            <a:r>
              <a:rPr lang="en-US" sz="3200" b="1" dirty="0" smtClean="0">
                <a:solidFill>
                  <a:schemeClr val="bg1"/>
                </a:solidFill>
                <a:latin typeface="Calibri" charset="0"/>
                <a:ea typeface="Calibri" charset="0"/>
                <a:cs typeface="Times New Roman" charset="0"/>
              </a:rPr>
              <a:t>Few ever say, “I have sinned”</a:t>
            </a:r>
          </a:p>
          <a:p>
            <a:pPr marL="349250" lvl="1" indent="-342900">
              <a:spcAft>
                <a:spcPts val="300"/>
              </a:spcAft>
              <a:buFont typeface="Arial" panose="020B0604020202020204" pitchFamily="34" charset="0"/>
              <a:buChar char="•"/>
            </a:pPr>
            <a:r>
              <a:rPr lang="en-US" sz="3200" b="1" dirty="0" smtClean="0">
                <a:solidFill>
                  <a:schemeClr val="bg1"/>
                </a:solidFill>
                <a:latin typeface="Calibri" charset="0"/>
                <a:ea typeface="Calibri" charset="0"/>
                <a:cs typeface="Times New Roman" charset="0"/>
              </a:rPr>
              <a:t>First occurrence?</a:t>
            </a:r>
          </a:p>
          <a:p>
            <a:pPr marL="349250" lvl="1" indent="-342900">
              <a:spcAft>
                <a:spcPts val="300"/>
              </a:spcAft>
              <a:buFont typeface="Arial" panose="020B0604020202020204" pitchFamily="34" charset="0"/>
              <a:buChar char="•"/>
            </a:pPr>
            <a:r>
              <a:rPr lang="en-US" sz="3200" b="1" dirty="0" smtClean="0">
                <a:solidFill>
                  <a:schemeClr val="bg1"/>
                </a:solidFill>
                <a:latin typeface="Calibri" charset="0"/>
                <a:ea typeface="Calibri" charset="0"/>
                <a:cs typeface="Times New Roman" charset="0"/>
              </a:rPr>
              <a:t>The phrase, “I have sinned” found 19 times</a:t>
            </a:r>
            <a:endParaRPr lang="en-US" sz="3200" b="1" dirty="0" smtClean="0">
              <a:solidFill>
                <a:srgbClr val="FFFF00"/>
              </a:solidFill>
              <a:latin typeface="Calibri" charset="0"/>
              <a:ea typeface="Calibri" charset="0"/>
              <a:cs typeface="Times New Roman" charset="0"/>
            </a:endParaRPr>
          </a:p>
          <a:p>
            <a:pPr marL="349250" lvl="1" indent="-342900">
              <a:spcAft>
                <a:spcPts val="300"/>
              </a:spcAft>
              <a:buFont typeface="Arial" panose="020B0604020202020204" pitchFamily="34" charset="0"/>
              <a:buChar char="•"/>
            </a:pPr>
            <a:r>
              <a:rPr lang="en-US" sz="3200" b="1" dirty="0" smtClean="0">
                <a:solidFill>
                  <a:schemeClr val="bg1"/>
                </a:solidFill>
                <a:latin typeface="Calibri" charset="0"/>
                <a:cs typeface="Times New Roman" charset="0"/>
              </a:rPr>
              <a:t>David said, “I have sinned” six of the 19 times</a:t>
            </a:r>
          </a:p>
          <a:p>
            <a:pPr marL="349250" lvl="1" indent="-342900">
              <a:spcAft>
                <a:spcPts val="300"/>
              </a:spcAft>
              <a:buFont typeface="Arial" panose="020B0604020202020204" pitchFamily="34" charset="0"/>
              <a:buChar char="•"/>
            </a:pPr>
            <a:endParaRPr lang="en-US" sz="2400" b="1" dirty="0" smtClean="0">
              <a:solidFill>
                <a:schemeClr val="bg1"/>
              </a:solidFill>
            </a:endParaRPr>
          </a:p>
        </p:txBody>
      </p:sp>
    </p:spTree>
    <p:extLst>
      <p:ext uri="{BB962C8B-B14F-4D97-AF65-F5344CB8AC3E}">
        <p14:creationId xmlns:p14="http://schemas.microsoft.com/office/powerpoint/2010/main" val="293194196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75781" y="438412"/>
            <a:ext cx="8329808" cy="4049827"/>
          </a:xfrm>
          <a:prstGeom prst="rect">
            <a:avLst/>
          </a:prstGeom>
          <a:noFill/>
        </p:spPr>
        <p:txBody>
          <a:bodyPr wrap="square" rtlCol="0">
            <a:spAutoFit/>
          </a:bodyPr>
          <a:lstStyle/>
          <a:p>
            <a:pPr algn="ctr">
              <a:lnSpc>
                <a:spcPct val="115000"/>
              </a:lnSpc>
              <a:spcAft>
                <a:spcPts val="800"/>
              </a:spcAft>
            </a:pPr>
            <a:r>
              <a:rPr lang="en-US" sz="4000" b="1" dirty="0" smtClean="0">
                <a:solidFill>
                  <a:srgbClr val="FFFF00"/>
                </a:solidFill>
                <a:latin typeface="Calibri" charset="0"/>
                <a:ea typeface="Calibri" charset="0"/>
                <a:cs typeface="Times New Roman" charset="0"/>
              </a:rPr>
              <a:t>Why “I have sinned” is Hard to Say</a:t>
            </a:r>
          </a:p>
          <a:p>
            <a:pPr marL="349250" lvl="1" indent="-342900">
              <a:spcAft>
                <a:spcPts val="300"/>
              </a:spcAft>
              <a:buFont typeface="Arial" panose="020B0604020202020204" pitchFamily="34" charset="0"/>
              <a:buChar char="•"/>
            </a:pPr>
            <a:r>
              <a:rPr lang="en-US" sz="3200" b="1" dirty="0" smtClean="0">
                <a:solidFill>
                  <a:schemeClr val="bg1"/>
                </a:solidFill>
                <a:latin typeface="Calibri" charset="0"/>
                <a:ea typeface="Calibri" charset="0"/>
                <a:cs typeface="Times New Roman" charset="0"/>
              </a:rPr>
              <a:t>Fewer and fewer acknowledge God or sin</a:t>
            </a:r>
          </a:p>
          <a:p>
            <a:pPr marL="349250" lvl="1" indent="-342900">
              <a:spcAft>
                <a:spcPts val="300"/>
              </a:spcAft>
              <a:buFont typeface="Arial" panose="020B0604020202020204" pitchFamily="34" charset="0"/>
              <a:buChar char="•"/>
            </a:pPr>
            <a:r>
              <a:rPr lang="en-US" sz="3200" b="1" dirty="0" smtClean="0">
                <a:solidFill>
                  <a:schemeClr val="bg1"/>
                </a:solidFill>
                <a:latin typeface="Calibri" charset="0"/>
                <a:ea typeface="Calibri" charset="0"/>
                <a:cs typeface="Times New Roman" charset="0"/>
              </a:rPr>
              <a:t>To say words &amp; mean them demands humility</a:t>
            </a:r>
          </a:p>
          <a:p>
            <a:pPr marL="349250" lvl="1" indent="-342900">
              <a:spcAft>
                <a:spcPts val="300"/>
              </a:spcAft>
              <a:buFont typeface="Arial" panose="020B0604020202020204" pitchFamily="34" charset="0"/>
              <a:buChar char="•"/>
            </a:pPr>
            <a:r>
              <a:rPr lang="en-US" sz="3200" b="1" dirty="0" smtClean="0">
                <a:solidFill>
                  <a:schemeClr val="bg1"/>
                </a:solidFill>
                <a:latin typeface="Calibri" charset="0"/>
                <a:ea typeface="Calibri" charset="0"/>
                <a:cs typeface="Times New Roman" charset="0"/>
              </a:rPr>
              <a:t>Far easier to deny sin or point out others sin</a:t>
            </a:r>
          </a:p>
          <a:p>
            <a:pPr marL="349250" lvl="1" indent="-342900">
              <a:spcAft>
                <a:spcPts val="300"/>
              </a:spcAft>
              <a:buFont typeface="Arial" panose="020B0604020202020204" pitchFamily="34" charset="0"/>
              <a:buChar char="•"/>
            </a:pPr>
            <a:r>
              <a:rPr lang="en-US" sz="3200" b="1" dirty="0" smtClean="0">
                <a:solidFill>
                  <a:schemeClr val="bg1"/>
                </a:solidFill>
                <a:latin typeface="Calibri" charset="0"/>
                <a:ea typeface="Calibri" charset="0"/>
                <a:cs typeface="Times New Roman" charset="0"/>
              </a:rPr>
              <a:t>Few see salvation demands these words</a:t>
            </a:r>
          </a:p>
          <a:p>
            <a:pPr marL="349250" lvl="1" indent="-342900">
              <a:spcAft>
                <a:spcPts val="300"/>
              </a:spcAft>
              <a:buFont typeface="Arial" panose="020B0604020202020204" pitchFamily="34" charset="0"/>
              <a:buChar char="•"/>
            </a:pPr>
            <a:r>
              <a:rPr lang="en-US" sz="3200" b="1" dirty="0" smtClean="0">
                <a:solidFill>
                  <a:schemeClr val="bg1"/>
                </a:solidFill>
                <a:latin typeface="Calibri" charset="0"/>
                <a:ea typeface="Calibri" charset="0"/>
                <a:cs typeface="Times New Roman" charset="0"/>
              </a:rPr>
              <a:t>To say words demands honesty toward self</a:t>
            </a:r>
          </a:p>
          <a:p>
            <a:pPr marL="349250" lvl="1" indent="-342900">
              <a:spcAft>
                <a:spcPts val="300"/>
              </a:spcAft>
              <a:buFont typeface="Arial" panose="020B0604020202020204" pitchFamily="34" charset="0"/>
              <a:buChar char="•"/>
            </a:pPr>
            <a:r>
              <a:rPr lang="en-US" sz="3200" b="1" dirty="0" smtClean="0">
                <a:solidFill>
                  <a:schemeClr val="bg1"/>
                </a:solidFill>
                <a:latin typeface="Calibri" charset="0"/>
                <a:cs typeface="Times New Roman" charset="0"/>
              </a:rPr>
              <a:t>Yet these words show remarkable strength</a:t>
            </a:r>
            <a:endParaRPr lang="en-US" sz="2400" b="1" dirty="0" smtClean="0">
              <a:solidFill>
                <a:schemeClr val="bg1"/>
              </a:solidFill>
            </a:endParaRPr>
          </a:p>
        </p:txBody>
      </p:sp>
    </p:spTree>
    <p:extLst>
      <p:ext uri="{BB962C8B-B14F-4D97-AF65-F5344CB8AC3E}">
        <p14:creationId xmlns:p14="http://schemas.microsoft.com/office/powerpoint/2010/main" val="172948635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75781" y="438412"/>
            <a:ext cx="8329808" cy="4182171"/>
          </a:xfrm>
          <a:prstGeom prst="rect">
            <a:avLst/>
          </a:prstGeom>
          <a:noFill/>
        </p:spPr>
        <p:txBody>
          <a:bodyPr wrap="square" rtlCol="0">
            <a:spAutoFit/>
          </a:bodyPr>
          <a:lstStyle/>
          <a:p>
            <a:pPr algn="ctr">
              <a:lnSpc>
                <a:spcPct val="115000"/>
              </a:lnSpc>
              <a:spcAft>
                <a:spcPts val="800"/>
              </a:spcAft>
            </a:pPr>
            <a:r>
              <a:rPr lang="en-US" sz="4400" b="1" dirty="0" smtClean="0">
                <a:solidFill>
                  <a:srgbClr val="FFFF00"/>
                </a:solidFill>
                <a:latin typeface="Calibri" charset="0"/>
                <a:ea typeface="Calibri" charset="0"/>
                <a:cs typeface="Times New Roman" charset="0"/>
              </a:rPr>
              <a:t>Four Examples “I have sinned”</a:t>
            </a:r>
          </a:p>
          <a:p>
            <a:pPr marL="6350" lvl="1" algn="ctr">
              <a:spcAft>
                <a:spcPts val="300"/>
              </a:spcAft>
            </a:pPr>
            <a:r>
              <a:rPr lang="en-US" sz="3600" b="1" i="1" dirty="0" smtClean="0">
                <a:solidFill>
                  <a:srgbClr val="FFFF00"/>
                </a:solidFill>
                <a:latin typeface="Calibri" charset="0"/>
                <a:ea typeface="Calibri" charset="0"/>
                <a:cs typeface="Times New Roman" charset="0"/>
              </a:rPr>
              <a:t>The first occurrence?</a:t>
            </a:r>
          </a:p>
          <a:p>
            <a:pPr marL="806450" lvl="2" indent="-342900">
              <a:spcAft>
                <a:spcPts val="300"/>
              </a:spcAft>
              <a:buFont typeface="Arial" panose="020B0604020202020204" pitchFamily="34" charset="0"/>
              <a:buChar char="•"/>
            </a:pPr>
            <a:r>
              <a:rPr lang="en-US" sz="3200" b="1" dirty="0" smtClean="0">
                <a:solidFill>
                  <a:schemeClr val="bg1"/>
                </a:solidFill>
                <a:latin typeface="Calibri" charset="0"/>
                <a:ea typeface="Calibri" charset="0"/>
                <a:cs typeface="Times New Roman" charset="0"/>
              </a:rPr>
              <a:t>Adam, Noah’s day, Abraham, Joseph?</a:t>
            </a:r>
          </a:p>
          <a:p>
            <a:pPr marL="806450" lvl="2" indent="-342900">
              <a:spcAft>
                <a:spcPts val="300"/>
              </a:spcAft>
              <a:buFont typeface="Arial" panose="020B0604020202020204" pitchFamily="34" charset="0"/>
              <a:buChar char="•"/>
            </a:pPr>
            <a:r>
              <a:rPr lang="en-US" sz="3200" b="1" dirty="0" smtClean="0">
                <a:solidFill>
                  <a:schemeClr val="bg1"/>
                </a:solidFill>
                <a:latin typeface="Calibri" charset="0"/>
                <a:ea typeface="Calibri" charset="0"/>
                <a:cs typeface="Times New Roman" charset="0"/>
              </a:rPr>
              <a:t>Not said for over 2,500 years from creation</a:t>
            </a:r>
          </a:p>
          <a:p>
            <a:pPr marL="806450" lvl="2" indent="-342900">
              <a:spcAft>
                <a:spcPts val="300"/>
              </a:spcAft>
              <a:buFont typeface="Arial" panose="020B0604020202020204" pitchFamily="34" charset="0"/>
              <a:buChar char="•"/>
            </a:pPr>
            <a:r>
              <a:rPr lang="en-US" sz="3200" b="1" dirty="0" smtClean="0">
                <a:solidFill>
                  <a:schemeClr val="bg1"/>
                </a:solidFill>
                <a:latin typeface="Calibri" charset="0"/>
                <a:ea typeface="Calibri" charset="0"/>
                <a:cs typeface="Times New Roman" charset="0"/>
              </a:rPr>
              <a:t>Pharaoh--Exodus 9:27; 10:16</a:t>
            </a:r>
          </a:p>
          <a:p>
            <a:pPr marL="806450" lvl="2" indent="-342900">
              <a:spcAft>
                <a:spcPts val="300"/>
              </a:spcAft>
              <a:buFont typeface="Arial" panose="020B0604020202020204" pitchFamily="34" charset="0"/>
              <a:buChar char="•"/>
            </a:pPr>
            <a:r>
              <a:rPr lang="en-US" sz="3200" b="1" dirty="0" smtClean="0">
                <a:solidFill>
                  <a:schemeClr val="bg1"/>
                </a:solidFill>
                <a:latin typeface="Calibri" charset="0"/>
                <a:ea typeface="Calibri" charset="0"/>
                <a:cs typeface="Times New Roman" charset="0"/>
              </a:rPr>
              <a:t>“Forced” to say this because of adversity</a:t>
            </a:r>
          </a:p>
          <a:p>
            <a:pPr marL="806450" lvl="2" indent="-342900">
              <a:spcAft>
                <a:spcPts val="300"/>
              </a:spcAft>
              <a:buFont typeface="Arial" panose="020B0604020202020204" pitchFamily="34" charset="0"/>
              <a:buChar char="•"/>
            </a:pPr>
            <a:r>
              <a:rPr lang="en-US" sz="3200" b="1" dirty="0" smtClean="0">
                <a:solidFill>
                  <a:schemeClr val="bg1"/>
                </a:solidFill>
                <a:latin typeface="Calibri" charset="0"/>
                <a:ea typeface="Calibri" charset="0"/>
                <a:cs typeface="Times New Roman" charset="0"/>
              </a:rPr>
              <a:t>Seriousness of “bargaining” with God</a:t>
            </a:r>
            <a:endParaRPr lang="en-US" sz="2400" b="1" dirty="0" smtClean="0">
              <a:solidFill>
                <a:schemeClr val="bg1"/>
              </a:solidFill>
            </a:endParaRPr>
          </a:p>
        </p:txBody>
      </p:sp>
    </p:spTree>
    <p:extLst>
      <p:ext uri="{BB962C8B-B14F-4D97-AF65-F5344CB8AC3E}">
        <p14:creationId xmlns:p14="http://schemas.microsoft.com/office/powerpoint/2010/main" val="7911281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75781" y="438412"/>
            <a:ext cx="8329808" cy="4143698"/>
          </a:xfrm>
          <a:prstGeom prst="rect">
            <a:avLst/>
          </a:prstGeom>
          <a:noFill/>
        </p:spPr>
        <p:txBody>
          <a:bodyPr wrap="square" rtlCol="0">
            <a:spAutoFit/>
          </a:bodyPr>
          <a:lstStyle/>
          <a:p>
            <a:pPr algn="ctr">
              <a:lnSpc>
                <a:spcPct val="115000"/>
              </a:lnSpc>
              <a:spcAft>
                <a:spcPts val="800"/>
              </a:spcAft>
            </a:pPr>
            <a:r>
              <a:rPr lang="en-US" sz="4400" b="1" dirty="0" smtClean="0">
                <a:solidFill>
                  <a:srgbClr val="FFFF00"/>
                </a:solidFill>
                <a:latin typeface="Calibri" charset="0"/>
                <a:ea typeface="Calibri" charset="0"/>
                <a:cs typeface="Times New Roman" charset="0"/>
              </a:rPr>
              <a:t>Four Examples “I have sinned”</a:t>
            </a:r>
          </a:p>
          <a:p>
            <a:pPr marL="6350" lvl="1" algn="ctr">
              <a:spcAft>
                <a:spcPts val="300"/>
              </a:spcAft>
            </a:pPr>
            <a:r>
              <a:rPr lang="en-US" sz="3600" b="1" i="1" dirty="0" smtClean="0">
                <a:solidFill>
                  <a:srgbClr val="FFFF00"/>
                </a:solidFill>
                <a:latin typeface="Calibri" charset="0"/>
                <a:ea typeface="Calibri" charset="0"/>
                <a:cs typeface="Times New Roman" charset="0"/>
              </a:rPr>
              <a:t>The second occurrence</a:t>
            </a:r>
          </a:p>
          <a:p>
            <a:pPr marL="806450" lvl="2" indent="-342900">
              <a:spcAft>
                <a:spcPts val="300"/>
              </a:spcAft>
              <a:buFont typeface="Arial" panose="020B0604020202020204" pitchFamily="34" charset="0"/>
              <a:buChar char="•"/>
            </a:pPr>
            <a:r>
              <a:rPr lang="en-US" sz="3200" b="1" dirty="0" smtClean="0">
                <a:solidFill>
                  <a:schemeClr val="bg1"/>
                </a:solidFill>
                <a:latin typeface="Calibri" charset="0"/>
                <a:ea typeface="Calibri" charset="0"/>
                <a:cs typeface="Times New Roman" charset="0"/>
              </a:rPr>
              <a:t>Balaam—Numbers 22:33</a:t>
            </a:r>
          </a:p>
          <a:p>
            <a:pPr marL="806450" lvl="2" indent="-342900">
              <a:spcAft>
                <a:spcPts val="300"/>
              </a:spcAft>
              <a:buFont typeface="Arial" panose="020B0604020202020204" pitchFamily="34" charset="0"/>
              <a:buChar char="•"/>
            </a:pPr>
            <a:r>
              <a:rPr lang="en-US" sz="3200" b="1" dirty="0" smtClean="0">
                <a:solidFill>
                  <a:schemeClr val="bg1"/>
                </a:solidFill>
                <a:latin typeface="Calibri" charset="0"/>
                <a:ea typeface="Calibri" charset="0"/>
                <a:cs typeface="Times New Roman" charset="0"/>
              </a:rPr>
              <a:t>Meaning of his words</a:t>
            </a:r>
          </a:p>
          <a:p>
            <a:pPr marL="806450" lvl="2" indent="-342900">
              <a:spcAft>
                <a:spcPts val="300"/>
              </a:spcAft>
              <a:buFont typeface="Arial" panose="020B0604020202020204" pitchFamily="34" charset="0"/>
              <a:buChar char="•"/>
            </a:pPr>
            <a:r>
              <a:rPr lang="en-US" sz="3200" b="1" dirty="0" smtClean="0">
                <a:solidFill>
                  <a:schemeClr val="bg1"/>
                </a:solidFill>
                <a:latin typeface="Calibri" charset="0"/>
                <a:ea typeface="Calibri" charset="0"/>
                <a:cs typeface="Times New Roman" charset="0"/>
              </a:rPr>
              <a:t>Not words of honesty toward obeying God</a:t>
            </a:r>
          </a:p>
          <a:p>
            <a:pPr marL="806450" lvl="2" indent="-342900">
              <a:spcAft>
                <a:spcPts val="300"/>
              </a:spcAft>
              <a:buFont typeface="Arial" panose="020B0604020202020204" pitchFamily="34" charset="0"/>
              <a:buChar char="•"/>
            </a:pPr>
            <a:r>
              <a:rPr lang="en-US" sz="3200" b="1" dirty="0" smtClean="0">
                <a:solidFill>
                  <a:schemeClr val="bg1"/>
                </a:solidFill>
                <a:latin typeface="Calibri" charset="0"/>
                <a:ea typeface="Calibri" charset="0"/>
                <a:cs typeface="Times New Roman" charset="0"/>
              </a:rPr>
              <a:t>Seriousness of treating anything better than we treat God</a:t>
            </a:r>
            <a:endParaRPr lang="en-US" sz="2400" b="1" dirty="0" smtClean="0">
              <a:solidFill>
                <a:schemeClr val="bg1"/>
              </a:solidFill>
            </a:endParaRPr>
          </a:p>
        </p:txBody>
      </p:sp>
    </p:spTree>
    <p:extLst>
      <p:ext uri="{BB962C8B-B14F-4D97-AF65-F5344CB8AC3E}">
        <p14:creationId xmlns:p14="http://schemas.microsoft.com/office/powerpoint/2010/main" val="151128547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75781" y="450070"/>
            <a:ext cx="8329808" cy="3158813"/>
          </a:xfrm>
          <a:prstGeom prst="rect">
            <a:avLst/>
          </a:prstGeom>
          <a:noFill/>
        </p:spPr>
        <p:txBody>
          <a:bodyPr wrap="square" rtlCol="0">
            <a:spAutoFit/>
          </a:bodyPr>
          <a:lstStyle/>
          <a:p>
            <a:pPr algn="ctr">
              <a:lnSpc>
                <a:spcPct val="115000"/>
              </a:lnSpc>
              <a:spcAft>
                <a:spcPts val="800"/>
              </a:spcAft>
            </a:pPr>
            <a:r>
              <a:rPr lang="en-US" sz="4400" b="1" dirty="0" smtClean="0">
                <a:solidFill>
                  <a:srgbClr val="FFFF00"/>
                </a:solidFill>
                <a:latin typeface="Calibri" charset="0"/>
                <a:ea typeface="Calibri" charset="0"/>
                <a:cs typeface="Times New Roman" charset="0"/>
              </a:rPr>
              <a:t>Four Examples “I have sinned”</a:t>
            </a:r>
          </a:p>
          <a:p>
            <a:pPr marL="6350" lvl="1" algn="ctr">
              <a:spcAft>
                <a:spcPts val="600"/>
              </a:spcAft>
            </a:pPr>
            <a:r>
              <a:rPr lang="en-US" sz="3600" b="1" i="1" dirty="0" smtClean="0">
                <a:solidFill>
                  <a:srgbClr val="FFFF00"/>
                </a:solidFill>
                <a:latin typeface="Calibri" charset="0"/>
                <a:ea typeface="Calibri" charset="0"/>
                <a:cs typeface="Times New Roman" charset="0"/>
              </a:rPr>
              <a:t>The third occurrence</a:t>
            </a:r>
          </a:p>
          <a:p>
            <a:pPr marL="806450" lvl="2" indent="-342900">
              <a:spcAft>
                <a:spcPts val="300"/>
              </a:spcAft>
              <a:buFont typeface="Arial" panose="020B0604020202020204" pitchFamily="34" charset="0"/>
              <a:buChar char="•"/>
            </a:pPr>
            <a:r>
              <a:rPr lang="en-US" sz="3200" b="1" dirty="0" smtClean="0">
                <a:solidFill>
                  <a:schemeClr val="bg1"/>
                </a:solidFill>
                <a:latin typeface="Calibri" charset="0"/>
                <a:ea typeface="Calibri" charset="0"/>
                <a:cs typeface="Times New Roman" charset="0"/>
              </a:rPr>
              <a:t>David, the man with the heart like God’s</a:t>
            </a:r>
          </a:p>
          <a:p>
            <a:pPr marL="806450" lvl="2" indent="-342900">
              <a:spcAft>
                <a:spcPts val="300"/>
              </a:spcAft>
              <a:buFont typeface="Arial" panose="020B0604020202020204" pitchFamily="34" charset="0"/>
              <a:buChar char="•"/>
            </a:pPr>
            <a:r>
              <a:rPr lang="en-US" sz="3200" b="1" dirty="0" smtClean="0">
                <a:solidFill>
                  <a:schemeClr val="bg1"/>
                </a:solidFill>
                <a:latin typeface="Calibri" charset="0"/>
                <a:ea typeface="Calibri" charset="0"/>
                <a:cs typeface="Times New Roman" charset="0"/>
              </a:rPr>
              <a:t>2 Sam. 12:13; 19:20; 24:10,17; 1 Chr. 21:8</a:t>
            </a:r>
          </a:p>
          <a:p>
            <a:pPr marL="806450" lvl="2" indent="-342900">
              <a:spcAft>
                <a:spcPts val="300"/>
              </a:spcAft>
              <a:buFont typeface="Arial" panose="020B0604020202020204" pitchFamily="34" charset="0"/>
              <a:buChar char="•"/>
            </a:pPr>
            <a:r>
              <a:rPr lang="en-US" sz="3200" b="1" dirty="0" smtClean="0">
                <a:solidFill>
                  <a:schemeClr val="bg1"/>
                </a:solidFill>
                <a:latin typeface="Calibri" charset="0"/>
                <a:ea typeface="Calibri" charset="0"/>
                <a:cs typeface="Times New Roman" charset="0"/>
              </a:rPr>
              <a:t>Psalm  51—the heart of true repentance</a:t>
            </a:r>
            <a:endParaRPr lang="en-US" sz="2400" b="1" dirty="0" smtClean="0">
              <a:solidFill>
                <a:schemeClr val="bg1"/>
              </a:solidFill>
            </a:endParaRPr>
          </a:p>
        </p:txBody>
      </p:sp>
    </p:spTree>
    <p:extLst>
      <p:ext uri="{BB962C8B-B14F-4D97-AF65-F5344CB8AC3E}">
        <p14:creationId xmlns:p14="http://schemas.microsoft.com/office/powerpoint/2010/main" val="241983990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75781" y="438412"/>
            <a:ext cx="8329808" cy="3689728"/>
          </a:xfrm>
          <a:prstGeom prst="rect">
            <a:avLst/>
          </a:prstGeom>
          <a:noFill/>
        </p:spPr>
        <p:txBody>
          <a:bodyPr wrap="square" rtlCol="0">
            <a:spAutoFit/>
          </a:bodyPr>
          <a:lstStyle/>
          <a:p>
            <a:pPr algn="ctr">
              <a:lnSpc>
                <a:spcPct val="115000"/>
              </a:lnSpc>
              <a:spcAft>
                <a:spcPts val="800"/>
              </a:spcAft>
            </a:pPr>
            <a:r>
              <a:rPr lang="en-US" sz="4400" b="1" dirty="0" smtClean="0">
                <a:solidFill>
                  <a:srgbClr val="FFFF00"/>
                </a:solidFill>
                <a:latin typeface="Calibri" charset="0"/>
                <a:ea typeface="Calibri" charset="0"/>
                <a:cs typeface="Times New Roman" charset="0"/>
              </a:rPr>
              <a:t>Four Examples “I have sinned”</a:t>
            </a:r>
          </a:p>
          <a:p>
            <a:pPr marL="6350" lvl="1" algn="ctr">
              <a:spcAft>
                <a:spcPts val="600"/>
              </a:spcAft>
            </a:pPr>
            <a:r>
              <a:rPr lang="en-US" sz="3600" b="1" i="1" dirty="0" smtClean="0">
                <a:solidFill>
                  <a:srgbClr val="FFFF00"/>
                </a:solidFill>
                <a:latin typeface="Calibri" charset="0"/>
                <a:ea typeface="Calibri" charset="0"/>
                <a:cs typeface="Times New Roman" charset="0"/>
              </a:rPr>
              <a:t>The fourth example</a:t>
            </a:r>
          </a:p>
          <a:p>
            <a:pPr marL="806450" lvl="2" indent="-342900">
              <a:spcAft>
                <a:spcPts val="300"/>
              </a:spcAft>
              <a:buFont typeface="Arial" panose="020B0604020202020204" pitchFamily="34" charset="0"/>
              <a:buChar char="•"/>
            </a:pPr>
            <a:r>
              <a:rPr lang="en-US" sz="3200" b="1" dirty="0" smtClean="0">
                <a:solidFill>
                  <a:schemeClr val="bg1"/>
                </a:solidFill>
                <a:latin typeface="Calibri" charset="0"/>
                <a:ea typeface="Calibri" charset="0"/>
                <a:cs typeface="Times New Roman" charset="0"/>
              </a:rPr>
              <a:t>The prodigal son—Luke 15</a:t>
            </a:r>
          </a:p>
          <a:p>
            <a:pPr marL="806450" lvl="2" indent="-342900">
              <a:spcAft>
                <a:spcPts val="300"/>
              </a:spcAft>
              <a:buFont typeface="Arial" panose="020B0604020202020204" pitchFamily="34" charset="0"/>
              <a:buChar char="•"/>
            </a:pPr>
            <a:r>
              <a:rPr lang="en-US" sz="3200" b="1" dirty="0" smtClean="0">
                <a:solidFill>
                  <a:schemeClr val="bg1"/>
                </a:solidFill>
                <a:latin typeface="Calibri" charset="0"/>
                <a:ea typeface="Calibri" charset="0"/>
                <a:cs typeface="Times New Roman" charset="0"/>
              </a:rPr>
              <a:t>His “script” so different from his father’s</a:t>
            </a:r>
          </a:p>
          <a:p>
            <a:pPr marL="806450" lvl="2" indent="-342900">
              <a:spcAft>
                <a:spcPts val="300"/>
              </a:spcAft>
              <a:buFont typeface="Arial" panose="020B0604020202020204" pitchFamily="34" charset="0"/>
              <a:buChar char="•"/>
            </a:pPr>
            <a:r>
              <a:rPr lang="en-US" sz="3200" b="1" dirty="0" smtClean="0">
                <a:solidFill>
                  <a:schemeClr val="bg1"/>
                </a:solidFill>
                <a:latin typeface="Calibri" charset="0"/>
                <a:ea typeface="Calibri" charset="0"/>
                <a:cs typeface="Times New Roman" charset="0"/>
              </a:rPr>
              <a:t>Forgiveness = </a:t>
            </a:r>
            <a:r>
              <a:rPr lang="en-US" sz="3200" b="1" i="1" dirty="0" smtClean="0">
                <a:solidFill>
                  <a:schemeClr val="bg1"/>
                </a:solidFill>
                <a:latin typeface="Calibri" charset="0"/>
                <a:ea typeface="Calibri" charset="0"/>
                <a:cs typeface="Times New Roman" charset="0"/>
              </a:rPr>
              <a:t>It Never Happened!</a:t>
            </a:r>
          </a:p>
          <a:p>
            <a:pPr marL="806450" lvl="2" indent="-342900">
              <a:spcAft>
                <a:spcPts val="300"/>
              </a:spcAft>
              <a:buFont typeface="Arial" panose="020B0604020202020204" pitchFamily="34" charset="0"/>
              <a:buChar char="•"/>
            </a:pPr>
            <a:r>
              <a:rPr lang="en-US" sz="3200" b="1" dirty="0" smtClean="0">
                <a:solidFill>
                  <a:schemeClr val="bg1"/>
                </a:solidFill>
                <a:latin typeface="Calibri" charset="0"/>
                <a:cs typeface="Times New Roman" charset="0"/>
              </a:rPr>
              <a:t>His blood cleans us from ALL sin, forever</a:t>
            </a:r>
            <a:endParaRPr lang="en-US" sz="2400" b="1" dirty="0" smtClean="0">
              <a:solidFill>
                <a:schemeClr val="bg1"/>
              </a:solidFill>
            </a:endParaRPr>
          </a:p>
        </p:txBody>
      </p:sp>
    </p:spTree>
    <p:extLst>
      <p:ext uri="{BB962C8B-B14F-4D97-AF65-F5344CB8AC3E}">
        <p14:creationId xmlns:p14="http://schemas.microsoft.com/office/powerpoint/2010/main" val="321080629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noFill/>
      </a:spPr>
      <a:bodyPr wrap="square" rtlCol="0">
        <a:spAutoFit/>
      </a:bodyPr>
      <a:lstStyle>
        <a:defPPr>
          <a:defRPr sz="1800" kern="1200" dirty="0">
            <a:solidFill>
              <a:schemeClr val="tx1"/>
            </a:solidFill>
            <a:latin typeface="+mn-lt"/>
            <a:ea typeface="+mn-ea"/>
            <a:cs typeface="+mn-cs"/>
          </a:defRPr>
        </a:defPPr>
      </a:lstStyle>
    </a:tx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3849</TotalTime>
  <Words>445</Words>
  <Application>Microsoft Office PowerPoint</Application>
  <PresentationFormat>On-screen Show (4:3)</PresentationFormat>
  <Paragraphs>57</Paragraphs>
  <Slides>10</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10</vt:i4>
      </vt:variant>
    </vt:vector>
  </HeadingPairs>
  <TitlesOfParts>
    <vt:vector size="17" baseType="lpstr">
      <vt:lpstr>Arial</vt:lpstr>
      <vt:lpstr>Calibri</vt:lpstr>
      <vt:lpstr>Calibri Light</vt:lpstr>
      <vt:lpstr>Georgia</vt:lpstr>
      <vt:lpstr>Lucida Calligraphy</vt:lpstr>
      <vt:lpstr>Times New Roman</vt:lpstr>
      <vt:lpstr>Office Theme</vt:lpstr>
      <vt:lpstr>Father, Forgive Me, I Have Sinned</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Palm Beach Lakes church of Christ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Sermon Title</dc:title>
  <dc:creator>David</dc:creator>
  <cp:lastModifiedBy>Cindy Nelson</cp:lastModifiedBy>
  <cp:revision>131</cp:revision>
  <cp:lastPrinted>2016-12-18T13:41:40Z</cp:lastPrinted>
  <dcterms:created xsi:type="dcterms:W3CDTF">2016-03-27T21:00:01Z</dcterms:created>
  <dcterms:modified xsi:type="dcterms:W3CDTF">2016-12-19T16:37:36Z</dcterms:modified>
</cp:coreProperties>
</file>