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7"/>
  </p:handoutMasterIdLst>
  <p:sldIdLst>
    <p:sldId id="256" r:id="rId2"/>
    <p:sldId id="287" r:id="rId3"/>
    <p:sldId id="319" r:id="rId4"/>
    <p:sldId id="315" r:id="rId5"/>
    <p:sldId id="320" r:id="rId6"/>
    <p:sldId id="321" r:id="rId7"/>
    <p:sldId id="322" r:id="rId8"/>
    <p:sldId id="335" r:id="rId9"/>
    <p:sldId id="336" r:id="rId10"/>
    <p:sldId id="318" r:id="rId11"/>
    <p:sldId id="332" r:id="rId12"/>
    <p:sldId id="334" r:id="rId13"/>
    <p:sldId id="290" r:id="rId14"/>
    <p:sldId id="289" r:id="rId15"/>
    <p:sldId id="316" r:id="rId16"/>
    <p:sldId id="291" r:id="rId17"/>
    <p:sldId id="323" r:id="rId18"/>
    <p:sldId id="292" r:id="rId19"/>
    <p:sldId id="324" r:id="rId20"/>
    <p:sldId id="325" r:id="rId21"/>
    <p:sldId id="333" r:id="rId22"/>
    <p:sldId id="337" r:id="rId23"/>
    <p:sldId id="338" r:id="rId24"/>
    <p:sldId id="339" r:id="rId25"/>
    <p:sldId id="281" r:id="rId2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A118943-2997-42B5-A6E8-319E01D80E37}" type="datetimeFigureOut">
              <a:rPr lang="en-US" smtClean="0"/>
              <a:t>11/27/2016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AD9F2B2-4D16-47E8-9C20-B72F80A038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937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91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11/27/2016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67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11/27/2016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14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11/27/2016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6766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11/27/2016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8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196" y="2123211"/>
            <a:ext cx="4821383" cy="782891"/>
          </a:xfrm>
          <a:solidFill>
            <a:schemeClr val="bg1"/>
          </a:solidFill>
          <a:effectLst>
            <a:glow rad="101600">
              <a:schemeClr val="accent1">
                <a:lumMod val="75000"/>
                <a:alpha val="40000"/>
              </a:schemeClr>
            </a:glow>
          </a:effectLst>
        </p:spPr>
        <p:txBody>
          <a:bodyPr>
            <a:noAutofit/>
          </a:bodyPr>
          <a:lstStyle>
            <a:lvl1pPr algn="ctr">
              <a:defRPr sz="5000" b="1">
                <a:solidFill>
                  <a:schemeClr val="accent1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3075706"/>
            <a:ext cx="8743950" cy="3782293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 marL="571500" indent="-28575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883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2078182"/>
            <a:ext cx="8743950" cy="4779820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 marL="571500" indent="-28575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502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25" y="2929812"/>
            <a:ext cx="8743950" cy="3928189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  <a:lvl2pPr marL="571500" indent="-285750">
              <a:buFont typeface="Calibri" panose="020F0502020204030204" pitchFamily="34" charset="0"/>
              <a:buChar char="−"/>
              <a:defRPr b="1"/>
            </a:lvl2pPr>
            <a:lvl3pPr>
              <a:defRPr b="1"/>
            </a:lvl3pPr>
            <a:lvl4pPr>
              <a:defRPr b="1"/>
            </a:lvl4pPr>
            <a:lvl5pPr>
              <a:defRPr b="1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773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11/27/2016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75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11/27/2016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97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11/27/2016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25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11/27/2016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1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78336-1BCE-41BF-904D-213081BFB67A}" type="datetimeFigureOut">
              <a:rPr lang="en-US" smtClean="0"/>
              <a:t>11/27/2016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818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678336-1BCE-41BF-904D-213081BFB67A}" type="datetimeFigureOut">
              <a:rPr lang="en-US" smtClean="0"/>
              <a:t>11/27/2016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30918-3D73-400F-B5A2-D8A80C49A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2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62" r:id="rId3"/>
    <p:sldLayoutId id="214748367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416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4"/>
          <a:stretch/>
        </p:blipFill>
        <p:spPr>
          <a:xfrm>
            <a:off x="-8878" y="0"/>
            <a:ext cx="9152878" cy="689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88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5" t="19498" b="30065"/>
          <a:stretch/>
        </p:blipFill>
        <p:spPr>
          <a:xfrm>
            <a:off x="-102249" y="0"/>
            <a:ext cx="92462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42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/>
          <a:stretch/>
        </p:blipFill>
        <p:spPr>
          <a:xfrm>
            <a:off x="-8878" y="0"/>
            <a:ext cx="9152878" cy="686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8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/>
          <a:stretch/>
        </p:blipFill>
        <p:spPr>
          <a:xfrm>
            <a:off x="-26633" y="0"/>
            <a:ext cx="9170633" cy="6893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680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"/>
          <a:stretch/>
        </p:blipFill>
        <p:spPr>
          <a:xfrm>
            <a:off x="-44388" y="0"/>
            <a:ext cx="9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20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"/>
          <a:stretch/>
        </p:blipFill>
        <p:spPr>
          <a:xfrm>
            <a:off x="0" y="0"/>
            <a:ext cx="9144000" cy="686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830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"/>
          <a:stretch/>
        </p:blipFill>
        <p:spPr>
          <a:xfrm>
            <a:off x="-44388" y="0"/>
            <a:ext cx="9188388" cy="686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59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"/>
          <a:stretch/>
        </p:blipFill>
        <p:spPr>
          <a:xfrm>
            <a:off x="-8878" y="-1"/>
            <a:ext cx="9152878" cy="683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"/>
          <a:stretch/>
        </p:blipFill>
        <p:spPr>
          <a:xfrm>
            <a:off x="-44388" y="0"/>
            <a:ext cx="9188388" cy="686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7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"/>
          <a:stretch/>
        </p:blipFill>
        <p:spPr>
          <a:xfrm>
            <a:off x="-8878" y="-1"/>
            <a:ext cx="9152878" cy="683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154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/>
          <a:stretch/>
        </p:blipFill>
        <p:spPr>
          <a:xfrm>
            <a:off x="0" y="0"/>
            <a:ext cx="9144000" cy="686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79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"/>
          <a:stretch/>
        </p:blipFill>
        <p:spPr>
          <a:xfrm>
            <a:off x="-44388" y="0"/>
            <a:ext cx="9188388" cy="686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502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Heart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Great </a:t>
            </a:r>
            <a:r>
              <a:rPr lang="en-US" dirty="0"/>
              <a:t>hearts notice people and their needs </a:t>
            </a:r>
            <a:r>
              <a:rPr lang="en-US" dirty="0" smtClean="0"/>
              <a:t>(Heb</a:t>
            </a:r>
            <a:r>
              <a:rPr lang="en-US" dirty="0"/>
              <a:t>. 10:24)</a:t>
            </a:r>
          </a:p>
          <a:p>
            <a:pPr lvl="0"/>
            <a:r>
              <a:rPr lang="en-US" dirty="0" smtClean="0"/>
              <a:t>Great </a:t>
            </a:r>
            <a:r>
              <a:rPr lang="en-US" dirty="0"/>
              <a:t>hearts pay special attention to God’s people </a:t>
            </a:r>
            <a:r>
              <a:rPr lang="en-US" dirty="0" smtClean="0"/>
              <a:t>(Gal</a:t>
            </a:r>
            <a:r>
              <a:rPr lang="en-US" dirty="0"/>
              <a:t>. </a:t>
            </a:r>
            <a:r>
              <a:rPr lang="en-US" dirty="0" smtClean="0"/>
              <a:t>6:10)</a:t>
            </a:r>
            <a:endParaRPr lang="en-US" dirty="0"/>
          </a:p>
          <a:p>
            <a:pPr lvl="0"/>
            <a:r>
              <a:rPr lang="en-US" dirty="0" smtClean="0"/>
              <a:t>Great </a:t>
            </a:r>
            <a:r>
              <a:rPr lang="en-US" dirty="0"/>
              <a:t>hearts want to serve the Lord by serving His people </a:t>
            </a:r>
            <a:r>
              <a:rPr lang="en-US" dirty="0" smtClean="0"/>
              <a:t>(Matt. 25:40)</a:t>
            </a:r>
            <a:endParaRPr lang="en-US" dirty="0"/>
          </a:p>
          <a:p>
            <a:pPr lvl="0"/>
            <a:r>
              <a:rPr lang="en-US" dirty="0" smtClean="0"/>
              <a:t>Great </a:t>
            </a:r>
            <a:r>
              <a:rPr lang="en-US" dirty="0"/>
              <a:t>hearts love God’s truth and want to further God’s truth, even when others do </a:t>
            </a:r>
            <a:r>
              <a:rPr lang="en-US" dirty="0" smtClean="0"/>
              <a:t>not (Phil. 1:15-18)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862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</a:t>
            </a:r>
            <a:r>
              <a:rPr lang="en-US" dirty="0" smtClean="0"/>
              <a:t>Hospitality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All </a:t>
            </a:r>
            <a:r>
              <a:rPr lang="en-US" dirty="0"/>
              <a:t>Christians are exhorted to practice hospitality (Rom. 12:13; Heb. 13:2)</a:t>
            </a:r>
          </a:p>
          <a:p>
            <a:pPr lvl="0"/>
            <a:r>
              <a:rPr lang="en-US" dirty="0" smtClean="0"/>
              <a:t>Being </a:t>
            </a:r>
            <a:r>
              <a:rPr lang="en-US" dirty="0"/>
              <a:t>hospitable is one of the qualifications for an elder (1 Tim. 3:2; Tit. 1:8)</a:t>
            </a:r>
          </a:p>
          <a:p>
            <a:pPr lvl="0"/>
            <a:r>
              <a:rPr lang="en-US" dirty="0" smtClean="0"/>
              <a:t>We </a:t>
            </a:r>
            <a:r>
              <a:rPr lang="en-US" dirty="0"/>
              <a:t>need to open our hearts &amp; homes to each other </a:t>
            </a:r>
            <a:r>
              <a:rPr lang="en-US" dirty="0" smtClean="0"/>
              <a:t>without complaining </a:t>
            </a:r>
            <a:r>
              <a:rPr lang="en-US" dirty="0"/>
              <a:t>(1 Pet. 4:9)</a:t>
            </a:r>
          </a:p>
        </p:txBody>
      </p:sp>
    </p:spTree>
    <p:extLst>
      <p:ext uri="{BB962C8B-B14F-4D97-AF65-F5344CB8AC3E}">
        <p14:creationId xmlns:p14="http://schemas.microsoft.com/office/powerpoint/2010/main" val="21866559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</a:t>
            </a:r>
            <a:r>
              <a:rPr lang="en-US" dirty="0" smtClean="0"/>
              <a:t>Humility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Great </a:t>
            </a:r>
            <a:r>
              <a:rPr lang="en-US" dirty="0"/>
              <a:t>people do not desire to be treated like “great people” (Mark 10:43)</a:t>
            </a:r>
          </a:p>
          <a:p>
            <a:pPr lvl="0"/>
            <a:r>
              <a:rPr lang="en-US" dirty="0" smtClean="0"/>
              <a:t>Humble </a:t>
            </a:r>
            <a:r>
              <a:rPr lang="en-US" dirty="0"/>
              <a:t>servants minister to others because they want to serve the Lord, not because they want to “get something in return” (Luke 6:31-36)</a:t>
            </a:r>
          </a:p>
          <a:p>
            <a:pPr lvl="0"/>
            <a:r>
              <a:rPr lang="en-US" dirty="0" smtClean="0"/>
              <a:t>Learning </a:t>
            </a:r>
            <a:r>
              <a:rPr lang="en-US" dirty="0"/>
              <a:t>to be content with what the Lord has given is a key to true happiness in life (Phil. 4:11; Heb. 13:5)</a:t>
            </a:r>
          </a:p>
        </p:txBody>
      </p:sp>
    </p:spTree>
    <p:extLst>
      <p:ext uri="{BB962C8B-B14F-4D97-AF65-F5344CB8AC3E}">
        <p14:creationId xmlns:p14="http://schemas.microsoft.com/office/powerpoint/2010/main" val="890211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Great </a:t>
            </a:r>
            <a:r>
              <a:rPr lang="en-US" dirty="0" smtClean="0"/>
              <a:t>Hope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 smtClean="0"/>
              <a:t>It </a:t>
            </a:r>
            <a:r>
              <a:rPr lang="en-US" dirty="0"/>
              <a:t>is possible to lose what is most precious to us </a:t>
            </a:r>
            <a:r>
              <a:rPr lang="en-US" dirty="0" smtClean="0"/>
              <a:t>without </a:t>
            </a:r>
            <a:r>
              <a:rPr lang="en-US" dirty="0"/>
              <a:t>losing our faith (Job 1:20-22)</a:t>
            </a:r>
          </a:p>
          <a:p>
            <a:pPr lvl="0"/>
            <a:r>
              <a:rPr lang="en-US" dirty="0" smtClean="0"/>
              <a:t>Great </a:t>
            </a:r>
            <a:r>
              <a:rPr lang="en-US" dirty="0"/>
              <a:t>hope focuses on the resurrection and life rather than the death </a:t>
            </a:r>
            <a:r>
              <a:rPr lang="en-US" dirty="0" smtClean="0"/>
              <a:t>(</a:t>
            </a:r>
            <a:r>
              <a:rPr lang="en-US" dirty="0"/>
              <a:t>Luke 9:60)</a:t>
            </a:r>
          </a:p>
          <a:p>
            <a:pPr lvl="0"/>
            <a:r>
              <a:rPr lang="en-US" dirty="0" smtClean="0"/>
              <a:t>Great </a:t>
            </a:r>
            <a:r>
              <a:rPr lang="en-US" dirty="0"/>
              <a:t>hope says, “It is well,” even when our heart is breaking (2 Sam. 11:19-24) </a:t>
            </a:r>
          </a:p>
          <a:p>
            <a:pPr lvl="0"/>
            <a:r>
              <a:rPr lang="en-US" dirty="0" smtClean="0"/>
              <a:t>Great </a:t>
            </a:r>
            <a:r>
              <a:rPr lang="en-US" dirty="0"/>
              <a:t>hope speedily goes directly to the source of true </a:t>
            </a:r>
            <a:r>
              <a:rPr lang="en-US" dirty="0" smtClean="0"/>
              <a:t>strength/help and </a:t>
            </a:r>
            <a:r>
              <a:rPr lang="en-US" dirty="0"/>
              <a:t>refuses to depart </a:t>
            </a:r>
            <a:r>
              <a:rPr lang="en-US" dirty="0" smtClean="0"/>
              <a:t>(</a:t>
            </a:r>
            <a:r>
              <a:rPr lang="en-US" dirty="0"/>
              <a:t>Psa. 28:1-9)</a:t>
            </a:r>
          </a:p>
          <a:p>
            <a:pPr lvl="0"/>
            <a:r>
              <a:rPr lang="en-US" dirty="0" smtClean="0"/>
              <a:t>Great </a:t>
            </a:r>
            <a:r>
              <a:rPr lang="en-US" dirty="0"/>
              <a:t>hope trusts fully in God </a:t>
            </a:r>
            <a:r>
              <a:rPr lang="en-US" dirty="0" smtClean="0"/>
              <a:t>(Heb</a:t>
            </a:r>
            <a:r>
              <a:rPr lang="en-US" dirty="0"/>
              <a:t>. 11:35)</a:t>
            </a:r>
          </a:p>
        </p:txBody>
      </p:sp>
    </p:spTree>
    <p:extLst>
      <p:ext uri="{BB962C8B-B14F-4D97-AF65-F5344CB8AC3E}">
        <p14:creationId xmlns:p14="http://schemas.microsoft.com/office/powerpoint/2010/main" val="3391367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6531" y="2929812"/>
            <a:ext cx="8515544" cy="3928189"/>
          </a:xfrm>
        </p:spPr>
        <p:txBody>
          <a:bodyPr/>
          <a:lstStyle/>
          <a:p>
            <a:r>
              <a:rPr lang="en-US" dirty="0" smtClean="0"/>
              <a:t>Believe Jesus is God’s Son – John 20:30-31</a:t>
            </a:r>
          </a:p>
          <a:p>
            <a:r>
              <a:rPr lang="en-US" dirty="0" smtClean="0"/>
              <a:t>Repent of your sins and turn to God – Acts 2:38</a:t>
            </a:r>
          </a:p>
          <a:p>
            <a:r>
              <a:rPr lang="en-US" dirty="0" smtClean="0"/>
              <a:t>Confess your faith in Jesus – Romans 10:9-10</a:t>
            </a:r>
          </a:p>
          <a:p>
            <a:r>
              <a:rPr lang="en-US" dirty="0" smtClean="0"/>
              <a:t>Be immersed into Christ – Galatians 3:27</a:t>
            </a:r>
          </a:p>
          <a:p>
            <a:pPr lvl="1"/>
            <a:r>
              <a:rPr lang="en-US" dirty="0" smtClean="0"/>
              <a:t>God will forgive all of your sins – Acts 22:16</a:t>
            </a:r>
          </a:p>
          <a:p>
            <a:pPr lvl="1"/>
            <a:r>
              <a:rPr lang="en-US" dirty="0" smtClean="0"/>
              <a:t>God will add you to His church – Acts 2:47</a:t>
            </a:r>
          </a:p>
          <a:p>
            <a:pPr lvl="1"/>
            <a:r>
              <a:rPr lang="en-US" dirty="0" smtClean="0"/>
              <a:t>God will register you in heaven – Hebrews 12:23</a:t>
            </a:r>
          </a:p>
          <a:p>
            <a:r>
              <a:rPr lang="en-US" dirty="0" smtClean="0"/>
              <a:t>Serve the Lord faithfully – 1 Corinthians 15:58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025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52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/>
          <a:stretch/>
        </p:blipFill>
        <p:spPr>
          <a:xfrm>
            <a:off x="-35512" y="-1"/>
            <a:ext cx="9179511" cy="6720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188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5"/>
          <a:stretch/>
        </p:blipFill>
        <p:spPr>
          <a:xfrm>
            <a:off x="-8878" y="0"/>
            <a:ext cx="9152878" cy="688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316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9600"/>
            <a:ext cx="948547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/>
          <a:stretch/>
        </p:blipFill>
        <p:spPr>
          <a:xfrm>
            <a:off x="-26633" y="-1"/>
            <a:ext cx="9170633" cy="685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1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3" t="3873" r="17030" b="51008"/>
          <a:stretch/>
        </p:blipFill>
        <p:spPr>
          <a:xfrm>
            <a:off x="-48193" y="0"/>
            <a:ext cx="9405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204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29600"/>
            <a:ext cx="9485477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/>
          <a:stretch/>
        </p:blipFill>
        <p:spPr>
          <a:xfrm>
            <a:off x="-26633" y="-1"/>
            <a:ext cx="9170633" cy="685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6855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3" t="3873" r="17030" b="51008"/>
          <a:stretch/>
        </p:blipFill>
        <p:spPr>
          <a:xfrm>
            <a:off x="-48193" y="0"/>
            <a:ext cx="9405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325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777</TotalTime>
  <Words>356</Words>
  <Application>Microsoft Office PowerPoint</Application>
  <PresentationFormat>On-screen Show (4:3)</PresentationFormat>
  <Paragraphs>27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Great Heart</vt:lpstr>
      <vt:lpstr>Great Hospitality</vt:lpstr>
      <vt:lpstr>Great Humility</vt:lpstr>
      <vt:lpstr>Great Hope</vt:lpstr>
      <vt:lpstr>PowerPoint Presentation</vt:lpstr>
    </vt:vector>
  </TitlesOfParts>
  <Company>Palm Beach Lakes church of Christ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 Sproule</cp:lastModifiedBy>
  <cp:revision>56</cp:revision>
  <cp:lastPrinted>2016-11-27T19:30:45Z</cp:lastPrinted>
  <dcterms:created xsi:type="dcterms:W3CDTF">2016-01-16T20:57:20Z</dcterms:created>
  <dcterms:modified xsi:type="dcterms:W3CDTF">2016-11-27T21:05:32Z</dcterms:modified>
</cp:coreProperties>
</file>