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2"/>
  </p:handoutMasterIdLst>
  <p:sldIdLst>
    <p:sldId id="256" r:id="rId2"/>
    <p:sldId id="374" r:id="rId3"/>
    <p:sldId id="394" r:id="rId4"/>
    <p:sldId id="403" r:id="rId5"/>
    <p:sldId id="412" r:id="rId6"/>
    <p:sldId id="426" r:id="rId7"/>
    <p:sldId id="432" r:id="rId8"/>
    <p:sldId id="375" r:id="rId9"/>
    <p:sldId id="433" r:id="rId10"/>
    <p:sldId id="370" r:id="rId11"/>
  </p:sldIdLst>
  <p:sldSz cx="9144000" cy="6858000" type="screen4x3"/>
  <p:notesSz cx="7023100" cy="93091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EC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160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467072"/>
          </a:xfrm>
          <a:prstGeom prst="rect">
            <a:avLst/>
          </a:prstGeom>
        </p:spPr>
        <p:txBody>
          <a:bodyPr vert="horz" lIns="93324" tIns="46662" rIns="93324" bIns="46662" rtlCol="0"/>
          <a:lstStyle>
            <a:lvl1pPr algn="r">
              <a:defRPr sz="1200"/>
            </a:lvl1pPr>
          </a:lstStyle>
          <a:p>
            <a:fld id="{C315246E-766A-45BC-AE3D-E61D338B6791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30"/>
            <a:ext cx="3043343" cy="467071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73A27630-91C4-4530-B75F-DCB49C2A35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6090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897920"/>
            <a:ext cx="7772400" cy="2550020"/>
          </a:xfrm>
        </p:spPr>
        <p:txBody>
          <a:bodyPr anchor="b">
            <a:normAutofit/>
          </a:bodyPr>
          <a:lstStyle>
            <a:lvl1pPr algn="ctr">
              <a:defRPr sz="45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488872"/>
            <a:ext cx="6858000" cy="768927"/>
          </a:xfrm>
        </p:spPr>
        <p:txBody>
          <a:bodyPr>
            <a:noAutofit/>
          </a:bodyPr>
          <a:lstStyle>
            <a:lvl1pPr marL="0" indent="0" algn="ctr">
              <a:buNone/>
              <a:defRPr sz="4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0932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3361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6304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81783"/>
          </a:xfrm>
        </p:spPr>
        <p:txBody>
          <a:bodyPr>
            <a:normAutofit/>
          </a:bodyPr>
          <a:lstStyle>
            <a:lvl1pPr algn="ctr">
              <a:defRPr sz="3400">
                <a:solidFill>
                  <a:schemeClr val="bg1"/>
                </a:solidFill>
                <a:latin typeface="Lucida Calligraphy" panose="03010101010101010101" pitchFamily="66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3825" y="1471353"/>
            <a:ext cx="8229600" cy="4962699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 marL="631825" indent="-290513"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0403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2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3618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9534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19192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13702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01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45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F53FE5-340C-4074-89DC-DBC01D5D6D3F}" type="datetimeFigureOut">
              <a:rPr lang="en-US" smtClean="0"/>
              <a:t>10/31/2016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82CDBB-7D2E-4196-97C8-824C0D3A55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77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sz="4400" b="1" dirty="0" smtClean="0"/>
              <a:t>Christians and Government</a:t>
            </a:r>
            <a:endParaRPr lang="en-US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Rom. 13:1-5</a:t>
            </a:r>
            <a:endParaRPr lang="en-US" b="1" dirty="0"/>
          </a:p>
        </p:txBody>
      </p:sp>
      <p:cxnSp>
        <p:nvCxnSpPr>
          <p:cNvPr id="4" name="Straight Connector 3"/>
          <p:cNvCxnSpPr/>
          <p:nvPr/>
        </p:nvCxnSpPr>
        <p:spPr>
          <a:xfrm>
            <a:off x="410633" y="3850081"/>
            <a:ext cx="8322733" cy="0"/>
          </a:xfrm>
          <a:prstGeom prst="line">
            <a:avLst/>
          </a:prstGeom>
          <a:ln w="25400" cap="sq">
            <a:solidFill>
              <a:schemeClr val="bg1"/>
            </a:solidFill>
            <a:miter lim="800000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84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040" y="527539"/>
            <a:ext cx="8435713" cy="5906514"/>
          </a:xfrm>
        </p:spPr>
        <p:txBody>
          <a:bodyPr>
            <a:normAutofit/>
          </a:bodyPr>
          <a:lstStyle/>
          <a:p>
            <a:pPr marL="0" indent="0" algn="ctr">
              <a:spcAft>
                <a:spcPts val="1500"/>
              </a:spcAft>
              <a:buNone/>
            </a:pPr>
            <a:r>
              <a:rPr lang="en-US" sz="4400" b="1" dirty="0" smtClean="0">
                <a:solidFill>
                  <a:srgbClr val="FFFF00"/>
                </a:solidFill>
              </a:rPr>
              <a:t>Gaining Heavenly Citizenship  </a:t>
            </a:r>
          </a:p>
          <a:p>
            <a:pPr marL="685800" indent="-457200">
              <a:spcAft>
                <a:spcPts val="1500"/>
              </a:spcAft>
            </a:pPr>
            <a:r>
              <a:rPr lang="en-US" sz="3600" b="1" dirty="0" smtClean="0"/>
              <a:t>Believe</a:t>
            </a:r>
            <a:r>
              <a:rPr lang="en-US" sz="3600" b="1" dirty="0"/>
              <a:t>				</a:t>
            </a:r>
            <a:r>
              <a:rPr lang="en-US" sz="3600" b="1" dirty="0" smtClean="0"/>
              <a:t>John </a:t>
            </a:r>
            <a:r>
              <a:rPr lang="en-US" sz="3600" b="1" dirty="0"/>
              <a:t>3:16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Repent				Acts 17:30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Confess </a:t>
            </a:r>
            <a:r>
              <a:rPr lang="en-US" sz="3600" b="1" dirty="0"/>
              <a:t>Faith			Rom. 10:10</a:t>
            </a: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</a:t>
            </a:r>
            <a:r>
              <a:rPr lang="en-US" sz="3600" b="1" dirty="0"/>
              <a:t>Baptized Into Him	</a:t>
            </a:r>
            <a:r>
              <a:rPr lang="en-US" sz="3600" b="1" dirty="0" smtClean="0"/>
              <a:t>Gal</a:t>
            </a:r>
            <a:r>
              <a:rPr lang="en-US" sz="3600" b="1" dirty="0"/>
              <a:t>. 3:27</a:t>
            </a:r>
          </a:p>
          <a:p>
            <a:pPr marL="457200" indent="-404813" algn="ctr">
              <a:spcAft>
                <a:spcPts val="1500"/>
              </a:spcAft>
              <a:buNone/>
            </a:pPr>
            <a:r>
              <a:rPr lang="en-US" sz="3500" b="1" dirty="0" smtClean="0">
                <a:solidFill>
                  <a:srgbClr val="FFFF00"/>
                </a:solidFill>
              </a:rPr>
              <a:t>Added to His church, His body, His kingdom </a:t>
            </a:r>
            <a:endParaRPr lang="en-US" sz="3600" b="1" dirty="0">
              <a:solidFill>
                <a:srgbClr val="FFFF00"/>
              </a:solidFill>
            </a:endParaRPr>
          </a:p>
          <a:p>
            <a:pPr marL="457200">
              <a:spcAft>
                <a:spcPts val="1500"/>
              </a:spcAft>
            </a:pPr>
            <a:r>
              <a:rPr lang="en-US" sz="3600" b="1" dirty="0" smtClean="0"/>
              <a:t>  Be Faithful until death</a:t>
            </a:r>
            <a:r>
              <a:rPr lang="en-US" sz="3600" b="1" dirty="0"/>
              <a:t>	</a:t>
            </a:r>
            <a:r>
              <a:rPr lang="en-US" sz="3600" b="1" dirty="0" smtClean="0"/>
              <a:t>Rev</a:t>
            </a:r>
            <a:r>
              <a:rPr lang="en-US" sz="3600" b="1" dirty="0"/>
              <a:t>. 2:10</a:t>
            </a:r>
          </a:p>
        </p:txBody>
      </p:sp>
    </p:spTree>
    <p:extLst>
      <p:ext uri="{BB962C8B-B14F-4D97-AF65-F5344CB8AC3E}">
        <p14:creationId xmlns:p14="http://schemas.microsoft.com/office/powerpoint/2010/main" val="1333653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9744" y="359765"/>
            <a:ext cx="8296556" cy="62581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algn="just">
              <a:spcBef>
                <a:spcPts val="0"/>
              </a:spcBef>
              <a:spcAft>
                <a:spcPts val="400"/>
              </a:spcAft>
            </a:pPr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1  </a:t>
            </a:r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Let every soul be subject to the governing authorities. For there is no authority except from God, and the authorities that exist are appointed by God. </a:t>
            </a:r>
            <a:endParaRPr lang="en-US" sz="2400" b="1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</a:pPr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2  </a:t>
            </a:r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Therefore whoever resists the authority resists the ordinance of God, and those who resist will bring judgment on themselves. </a:t>
            </a:r>
            <a:endParaRPr lang="en-US" sz="2400" b="1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</a:pPr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3  </a:t>
            </a:r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For rulers are not a terror to good works, but to evil. Do you want to be unafraid of the authority? Do what is good, and you will have praise from the same. </a:t>
            </a:r>
            <a:endParaRPr lang="en-US" sz="2400" b="1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</a:pPr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4  </a:t>
            </a:r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For he is God's minister to you for good. But if you do evil, be afraid; for he does not bear the sword in vain; for he is God's minister, an avenger to execute wrath on him who practices evil. </a:t>
            </a:r>
            <a:endParaRPr lang="en-US" sz="2400" b="1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</a:pPr>
            <a:r>
              <a:rPr lang="en-US" sz="24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 5  </a:t>
            </a:r>
            <a:r>
              <a:rPr lang="en-US" sz="2400" b="1" dirty="0">
                <a:solidFill>
                  <a:schemeClr val="bg1"/>
                </a:solidFill>
                <a:ea typeface="Calibri" charset="0"/>
                <a:cs typeface="Georgia" charset="0"/>
              </a:rPr>
              <a:t>Therefore you must be subject, not only because of wrath but also for conscience' sake. </a:t>
            </a:r>
            <a:endParaRPr lang="en-US" sz="2400" b="1" dirty="0" smtClean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marR="0" algn="just">
              <a:spcBef>
                <a:spcPts val="0"/>
              </a:spcBef>
              <a:spcAft>
                <a:spcPts val="400"/>
              </a:spcAft>
            </a:pPr>
            <a:r>
              <a:rPr lang="en-US" sz="2400" b="1" dirty="0">
                <a:solidFill>
                  <a:schemeClr val="bg1"/>
                </a:solidFill>
              </a:rPr>
              <a:t>	</a:t>
            </a:r>
            <a:r>
              <a:rPr lang="en-US" sz="2400" b="1" dirty="0" smtClean="0">
                <a:solidFill>
                  <a:schemeClr val="bg1"/>
                </a:solidFill>
              </a:rPr>
              <a:t>				Rom. 13:1-5</a:t>
            </a:r>
          </a:p>
        </p:txBody>
      </p:sp>
    </p:spTree>
    <p:extLst>
      <p:ext uri="{BB962C8B-B14F-4D97-AF65-F5344CB8AC3E}">
        <p14:creationId xmlns:p14="http://schemas.microsoft.com/office/powerpoint/2010/main" val="228830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5514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Introduction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Christianity—universally perfect for all cultures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His word answers all questions about relationships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What is a Christian’s relationship to government?</a:t>
            </a:r>
          </a:p>
          <a:p>
            <a:pPr marL="349250" lvl="1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Today’s lesson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defined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from the beginning (genesis)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and His people in the O.T.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and His people today and Nov. 8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08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58097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Defined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Government: Your family on desert island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Government: As your family increases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Government: As others arrive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Government: So many forms of government</a:t>
            </a:r>
          </a:p>
          <a:p>
            <a:pPr marL="1263650" lvl="3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Monarchy</a:t>
            </a:r>
          </a:p>
          <a:p>
            <a:pPr marL="1263650" lvl="3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Aristocracy</a:t>
            </a:r>
          </a:p>
          <a:p>
            <a:pPr marL="1263650" lvl="3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Democracy</a:t>
            </a:r>
          </a:p>
          <a:p>
            <a:pPr marL="1263650" lvl="3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Theocracy</a:t>
            </a:r>
          </a:p>
          <a:p>
            <a:pPr marL="1263650" lvl="3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Dictators</a:t>
            </a:r>
          </a:p>
          <a:p>
            <a:pPr marL="1263650" lvl="3" indent="-342900"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Anarchy/mobs/gangs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467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5726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From the Beginning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in cities:  Gen. 4:17; Gen. 10:8-11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at the flood: Psa. 29 (verse 10)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in Genesis: King/kings = 32 times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463550" lvl="2">
              <a:lnSpc>
                <a:spcPct val="115000"/>
              </a:lnSpc>
              <a:spcAft>
                <a:spcPts val="800"/>
              </a:spcAft>
            </a:pPr>
            <a:endParaRPr lang="en-US" sz="2800" b="1" dirty="0" smtClean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350" lvl="1"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Is Totally in Charge!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2723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49135" y="482138"/>
            <a:ext cx="8307185" cy="5726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and His People in O.T.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Israel was a kingdom as they left Egypt—Ex. 19:6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Israel was a kingdom during judges—1 Sam. 8:7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determined the king in Egypt—Exo. 9:16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determined the king of Assyria—Isa. 10:5-7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determined the king of Babylon—Jer. 25:9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showed Nebuchadnezzar the truth—Dan. 4</a:t>
            </a:r>
          </a:p>
          <a:p>
            <a:pPr marL="463550" lvl="2">
              <a:lnSpc>
                <a:spcPct val="115000"/>
              </a:lnSpc>
              <a:spcAft>
                <a:spcPts val="800"/>
              </a:spcAft>
            </a:pP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350" lvl="1"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Is Totally in Charge</a:t>
            </a:r>
            <a:r>
              <a:rPr lang="en-US" sz="40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!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535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431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and His People Today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is ordained of God—Rom. 13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Even evil Rome ordained of God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are to pray for government—1 Tim. 2:1-3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“Submit every ordinance”—1 Pet 2:13-17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Only one exception—Acts 4:19; 5:29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are to find our peace in “Babylon”—Jer. 29:7</a:t>
            </a:r>
          </a:p>
        </p:txBody>
      </p:sp>
    </p:spTree>
    <p:extLst>
      <p:ext uri="{BB962C8B-B14F-4D97-AF65-F5344CB8AC3E}">
        <p14:creationId xmlns:p14="http://schemas.microsoft.com/office/powerpoint/2010/main" val="244813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3018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chemeClr val="bg1"/>
                </a:solidFill>
                <a:ea typeface="Calibri" charset="0"/>
                <a:cs typeface="Georgia" charset="0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 7  </a:t>
            </a:r>
            <a:r>
              <a:rPr lang="en-US" sz="2800" b="1" dirty="0">
                <a:solidFill>
                  <a:schemeClr val="bg1"/>
                </a:solidFill>
                <a:ea typeface="Calibri" charset="0"/>
                <a:cs typeface="Georgia" charset="0"/>
              </a:rPr>
              <a:t>And seek the peace of the city whither I have caused you to be carried away captives, </a:t>
            </a:r>
            <a:r>
              <a:rPr lang="en-US" sz="2800" b="1" dirty="0" smtClean="0">
                <a:solidFill>
                  <a:schemeClr val="bg1"/>
                </a:solidFill>
                <a:ea typeface="Calibri" charset="0"/>
                <a:cs typeface="Georgia" charset="0"/>
              </a:rPr>
              <a:t>and pray unto </a:t>
            </a:r>
            <a:r>
              <a:rPr lang="en-US" sz="2800" b="1" dirty="0">
                <a:solidFill>
                  <a:schemeClr val="bg1"/>
                </a:solidFill>
                <a:ea typeface="Calibri" charset="0"/>
                <a:cs typeface="Georgia" charset="0"/>
              </a:rPr>
              <a:t>the LORD for it: for in the peace thereof shall ye have peace. </a:t>
            </a:r>
            <a:endParaRPr lang="en-US" sz="2800" b="1" dirty="0" smtClean="0">
              <a:solidFill>
                <a:schemeClr val="bg1"/>
              </a:solidFill>
              <a:ea typeface="Calibri" charset="0"/>
              <a:cs typeface="Georgia" charset="0"/>
            </a:endParaRPr>
          </a:p>
          <a:p>
            <a:pPr algn="just">
              <a:lnSpc>
                <a:spcPct val="115000"/>
              </a:lnSpc>
              <a:spcBef>
                <a:spcPts val="300"/>
              </a:spcBef>
              <a:spcAft>
                <a:spcPts val="300"/>
              </a:spcAft>
            </a:pPr>
            <a:r>
              <a:rPr lang="en-US" sz="2800" b="1" dirty="0">
                <a:solidFill>
                  <a:schemeClr val="bg1"/>
                </a:solidFill>
                <a:ea typeface="Calibri" charset="0"/>
                <a:cs typeface="Times New Roman" charset="0"/>
              </a:rPr>
              <a:t>	</a:t>
            </a:r>
            <a:r>
              <a:rPr lang="en-US" sz="2800" b="1" dirty="0" smtClean="0">
                <a:solidFill>
                  <a:schemeClr val="bg1"/>
                </a:solidFill>
                <a:ea typeface="Calibri" charset="0"/>
                <a:cs typeface="Times New Roman" charset="0"/>
              </a:rPr>
              <a:t>				Jer. 29:7</a:t>
            </a:r>
            <a:endParaRPr lang="en-US" sz="2800" dirty="0">
              <a:solidFill>
                <a:schemeClr val="bg1"/>
              </a:solidFill>
              <a:ea typeface="Calibri" charset="0"/>
              <a:cs typeface="Times New Roman" charset="0"/>
            </a:endParaRPr>
          </a:p>
          <a:p>
            <a:pPr algn="ctr">
              <a:lnSpc>
                <a:spcPct val="115000"/>
              </a:lnSpc>
              <a:spcAft>
                <a:spcPts val="800"/>
              </a:spcAft>
            </a:pP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708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518160"/>
            <a:ext cx="8122920" cy="57266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15000"/>
              </a:lnSpc>
              <a:spcAft>
                <a:spcPts val="800"/>
              </a:spcAft>
            </a:pPr>
            <a:r>
              <a:rPr lang="en-US" sz="36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and His People Today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Government is ordained of God—Rom. 13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Even evil Rome ordained of God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are to pray for government—1 Tim. 2:1-3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“Submit every ordinance”—1 Pet 2:13-17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Only one exception—Acts 4:19; 5:29</a:t>
            </a:r>
          </a:p>
          <a:p>
            <a:pPr marL="806450" lvl="2" indent="-342900">
              <a:lnSpc>
                <a:spcPct val="115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800" b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We are to find our peace in “Babylon”—Jer. 29:7</a:t>
            </a:r>
          </a:p>
          <a:p>
            <a:pPr marL="463550" lvl="2">
              <a:lnSpc>
                <a:spcPct val="115000"/>
              </a:lnSpc>
              <a:spcAft>
                <a:spcPts val="800"/>
              </a:spcAft>
            </a:pPr>
            <a:endParaRPr lang="en-US" sz="2800" b="1" dirty="0">
              <a:solidFill>
                <a:schemeClr val="bg1"/>
              </a:solidFill>
              <a:latin typeface="Calibri" charset="0"/>
              <a:ea typeface="Calibri" charset="0"/>
              <a:cs typeface="Times New Roman" charset="0"/>
            </a:endParaRPr>
          </a:p>
          <a:p>
            <a:pPr marL="6350" lvl="1" algn="ctr">
              <a:lnSpc>
                <a:spcPct val="115000"/>
              </a:lnSpc>
              <a:spcAft>
                <a:spcPts val="800"/>
              </a:spcAft>
            </a:pPr>
            <a:r>
              <a:rPr lang="en-US" sz="4000" b="1" i="1" dirty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God Is Totally in Charge</a:t>
            </a:r>
            <a:r>
              <a:rPr lang="en-US" sz="4000" b="1" i="1" dirty="0" smtClean="0">
                <a:solidFill>
                  <a:schemeClr val="bg1"/>
                </a:solidFill>
                <a:latin typeface="Calibri" charset="0"/>
                <a:ea typeface="Calibri" charset="0"/>
                <a:cs typeface="Times New Roman" charset="0"/>
              </a:rPr>
              <a:t>!</a:t>
            </a:r>
            <a:endParaRPr lang="en-US" sz="2000" b="1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7990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2238</TotalTime>
  <Words>510</Words>
  <Application>Microsoft Office PowerPoint</Application>
  <PresentationFormat>On-screen Show (4:3)</PresentationFormat>
  <Paragraphs>71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7" baseType="lpstr">
      <vt:lpstr>Arial</vt:lpstr>
      <vt:lpstr>Calibri</vt:lpstr>
      <vt:lpstr>Calibri Light</vt:lpstr>
      <vt:lpstr>Georgia</vt:lpstr>
      <vt:lpstr>Lucida Calligraphy</vt:lpstr>
      <vt:lpstr>Times New Roman</vt:lpstr>
      <vt:lpstr>Office Theme</vt:lpstr>
      <vt:lpstr>Christians and Government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Palm Beach Lakes church of Christ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Sermon Title</dc:title>
  <dc:creator>David</dc:creator>
  <cp:lastModifiedBy>Cindy Nelson</cp:lastModifiedBy>
  <cp:revision>79</cp:revision>
  <cp:lastPrinted>2016-10-30T12:37:52Z</cp:lastPrinted>
  <dcterms:created xsi:type="dcterms:W3CDTF">2016-03-27T21:00:01Z</dcterms:created>
  <dcterms:modified xsi:type="dcterms:W3CDTF">2016-10-31T15:29:55Z</dcterms:modified>
</cp:coreProperties>
</file>