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60" r:id="rId3"/>
    <p:sldId id="282" r:id="rId4"/>
    <p:sldId id="272" r:id="rId5"/>
    <p:sldId id="265" r:id="rId6"/>
    <p:sldId id="291" r:id="rId7"/>
    <p:sldId id="292" r:id="rId8"/>
    <p:sldId id="293" r:id="rId9"/>
    <p:sldId id="294" r:id="rId10"/>
    <p:sldId id="295" r:id="rId11"/>
    <p:sldId id="271" r:id="rId12"/>
    <p:sldId id="288" r:id="rId1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91" autoAdjust="0"/>
    <p:restoredTop sz="94660"/>
  </p:normalViewPr>
  <p:slideViewPr>
    <p:cSldViewPr snapToGrid="0">
      <p:cViewPr varScale="1">
        <p:scale>
          <a:sx n="106" d="100"/>
          <a:sy n="106" d="100"/>
        </p:scale>
        <p:origin x="148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315246E-766A-45BC-AE3D-E61D338B6791}" type="datetimeFigureOut">
              <a:rPr lang="en-US" smtClean="0"/>
              <a:t>9/26/2016</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9/26/2016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9/26/2016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9/26/2016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9/26/2016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9/26/2016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9/26/2016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9/26/2016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9/26/2016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b="1" dirty="0" smtClean="0"/>
              <a:t>The Great Mystery</a:t>
            </a:r>
            <a:br>
              <a:rPr lang="en-US" sz="4400" b="1" dirty="0" smtClean="0"/>
            </a:br>
            <a:r>
              <a:rPr lang="en-US" sz="4400" b="1" dirty="0"/>
              <a:t/>
            </a:r>
            <a:br>
              <a:rPr lang="en-US" sz="4400" b="1" dirty="0"/>
            </a:br>
            <a:r>
              <a:rPr lang="en-US" sz="4400" b="1" dirty="0" smtClean="0"/>
              <a:t>of Godliness</a:t>
            </a:r>
            <a:endParaRPr lang="en-US" sz="4400" b="1" dirty="0"/>
          </a:p>
        </p:txBody>
      </p:sp>
      <p:sp>
        <p:nvSpPr>
          <p:cNvPr id="3" name="Subtitle 2"/>
          <p:cNvSpPr>
            <a:spLocks noGrp="1"/>
          </p:cNvSpPr>
          <p:nvPr>
            <p:ph type="subTitle" idx="1"/>
          </p:nvPr>
        </p:nvSpPr>
        <p:spPr/>
        <p:txBody>
          <a:bodyPr/>
          <a:lstStyle/>
          <a:p>
            <a:r>
              <a:rPr lang="en-US" b="1" dirty="0" smtClean="0"/>
              <a:t>1 Tim. 3:14-16</a:t>
            </a:r>
            <a:endParaRPr lang="en-US" b="1" dirty="0"/>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18160"/>
            <a:ext cx="8122920" cy="5632311"/>
          </a:xfrm>
          <a:prstGeom prst="rect">
            <a:avLst/>
          </a:prstGeom>
          <a:noFill/>
        </p:spPr>
        <p:txBody>
          <a:bodyPr wrap="square" rtlCol="0">
            <a:spAutoFit/>
          </a:bodyPr>
          <a:lstStyle/>
          <a:p>
            <a:pPr algn="ctr">
              <a:spcAft>
                <a:spcPts val="600"/>
              </a:spcAft>
            </a:pPr>
            <a:r>
              <a:rPr lang="en-US" sz="4000" b="1" dirty="0" smtClean="0">
                <a:solidFill>
                  <a:srgbClr val="FFFF00"/>
                </a:solidFill>
              </a:rPr>
              <a:t>Mystery of Godliness in Six Phrases</a:t>
            </a:r>
          </a:p>
          <a:p>
            <a:pPr marL="457200" indent="-457200" algn="just">
              <a:spcAft>
                <a:spcPts val="600"/>
              </a:spcAft>
              <a:buFont typeface="Arial" panose="020B0604020202020204" pitchFamily="34" charset="0"/>
              <a:buChar char="•"/>
            </a:pPr>
            <a:r>
              <a:rPr lang="en-US" sz="3600" b="1" dirty="0" smtClean="0">
                <a:solidFill>
                  <a:schemeClr val="bg1"/>
                </a:solidFill>
              </a:rPr>
              <a:t>God </a:t>
            </a:r>
            <a:r>
              <a:rPr lang="en-US" sz="3600" b="1" dirty="0">
                <a:solidFill>
                  <a:schemeClr val="bg1"/>
                </a:solidFill>
              </a:rPr>
              <a:t>was manifested in the </a:t>
            </a:r>
            <a:r>
              <a:rPr lang="en-US" sz="3600" b="1" dirty="0" smtClean="0">
                <a:solidFill>
                  <a:schemeClr val="bg1"/>
                </a:solidFill>
              </a:rPr>
              <a:t>flesh</a:t>
            </a:r>
          </a:p>
          <a:p>
            <a:pPr marL="457200" indent="-457200" algn="just">
              <a:spcAft>
                <a:spcPts val="600"/>
              </a:spcAft>
              <a:buFont typeface="Arial" panose="020B0604020202020204" pitchFamily="34" charset="0"/>
              <a:buChar char="•"/>
            </a:pPr>
            <a:r>
              <a:rPr lang="en-US" sz="3600" b="1" dirty="0" smtClean="0">
                <a:solidFill>
                  <a:schemeClr val="bg1"/>
                </a:solidFill>
              </a:rPr>
              <a:t>Justified (vindicated) in </a:t>
            </a:r>
            <a:r>
              <a:rPr lang="en-US" sz="3600" b="1" dirty="0">
                <a:solidFill>
                  <a:schemeClr val="bg1"/>
                </a:solidFill>
              </a:rPr>
              <a:t>the </a:t>
            </a:r>
            <a:r>
              <a:rPr lang="en-US" sz="3600" b="1" dirty="0" smtClean="0">
                <a:solidFill>
                  <a:schemeClr val="bg1"/>
                </a:solidFill>
              </a:rPr>
              <a:t>Spirit</a:t>
            </a:r>
          </a:p>
          <a:p>
            <a:pPr marL="457200" indent="-457200" algn="just">
              <a:spcAft>
                <a:spcPts val="600"/>
              </a:spcAft>
              <a:buFont typeface="Arial" panose="020B0604020202020204" pitchFamily="34" charset="0"/>
              <a:buChar char="•"/>
            </a:pPr>
            <a:r>
              <a:rPr lang="en-US" sz="3600" b="1" dirty="0" smtClean="0">
                <a:solidFill>
                  <a:schemeClr val="bg1"/>
                </a:solidFill>
              </a:rPr>
              <a:t>Seen </a:t>
            </a:r>
            <a:r>
              <a:rPr lang="en-US" sz="3600" b="1" dirty="0">
                <a:solidFill>
                  <a:schemeClr val="bg1"/>
                </a:solidFill>
              </a:rPr>
              <a:t>by </a:t>
            </a:r>
            <a:r>
              <a:rPr lang="en-US" sz="3600" b="1" dirty="0" smtClean="0">
                <a:solidFill>
                  <a:schemeClr val="bg1"/>
                </a:solidFill>
              </a:rPr>
              <a:t>angels (messengers)</a:t>
            </a:r>
          </a:p>
          <a:p>
            <a:pPr marL="457200" indent="-457200" algn="just">
              <a:spcAft>
                <a:spcPts val="600"/>
              </a:spcAft>
              <a:buFont typeface="Arial" panose="020B0604020202020204" pitchFamily="34" charset="0"/>
              <a:buChar char="•"/>
            </a:pPr>
            <a:r>
              <a:rPr lang="en-US" sz="3600" b="1" dirty="0" smtClean="0">
                <a:solidFill>
                  <a:schemeClr val="bg1"/>
                </a:solidFill>
              </a:rPr>
              <a:t>Preached </a:t>
            </a:r>
            <a:r>
              <a:rPr lang="en-US" sz="3600" b="1" dirty="0">
                <a:solidFill>
                  <a:schemeClr val="bg1"/>
                </a:solidFill>
              </a:rPr>
              <a:t>among the </a:t>
            </a:r>
            <a:r>
              <a:rPr lang="en-US" sz="3600" b="1" dirty="0" smtClean="0">
                <a:solidFill>
                  <a:schemeClr val="bg1"/>
                </a:solidFill>
              </a:rPr>
              <a:t>Gentiles</a:t>
            </a:r>
          </a:p>
          <a:p>
            <a:pPr marL="457200" indent="-457200" algn="just">
              <a:spcAft>
                <a:spcPts val="600"/>
              </a:spcAft>
              <a:buFont typeface="Arial" panose="020B0604020202020204" pitchFamily="34" charset="0"/>
              <a:buChar char="•"/>
            </a:pPr>
            <a:r>
              <a:rPr lang="en-US" sz="3600" b="1" dirty="0" smtClean="0">
                <a:solidFill>
                  <a:schemeClr val="bg1"/>
                </a:solidFill>
              </a:rPr>
              <a:t>Believed </a:t>
            </a:r>
            <a:r>
              <a:rPr lang="en-US" sz="3600" b="1" dirty="0">
                <a:solidFill>
                  <a:schemeClr val="bg1"/>
                </a:solidFill>
              </a:rPr>
              <a:t>on in the </a:t>
            </a:r>
            <a:r>
              <a:rPr lang="en-US" sz="3600" b="1" dirty="0" smtClean="0">
                <a:solidFill>
                  <a:schemeClr val="bg1"/>
                </a:solidFill>
              </a:rPr>
              <a:t>world</a:t>
            </a:r>
          </a:p>
          <a:p>
            <a:pPr marL="457200" indent="-457200" algn="just">
              <a:spcAft>
                <a:spcPts val="600"/>
              </a:spcAft>
              <a:buFont typeface="Arial" panose="020B0604020202020204" pitchFamily="34" charset="0"/>
              <a:buChar char="•"/>
            </a:pPr>
            <a:r>
              <a:rPr lang="en-US" sz="3600" b="1" dirty="0" smtClean="0">
                <a:solidFill>
                  <a:srgbClr val="FFFF00"/>
                </a:solidFill>
              </a:rPr>
              <a:t>Received </a:t>
            </a:r>
            <a:r>
              <a:rPr lang="en-US" sz="3600" b="1" dirty="0">
                <a:solidFill>
                  <a:srgbClr val="FFFF00"/>
                </a:solidFill>
              </a:rPr>
              <a:t>up in </a:t>
            </a:r>
            <a:r>
              <a:rPr lang="en-US" sz="3600" b="1" dirty="0" smtClean="0">
                <a:solidFill>
                  <a:srgbClr val="FFFF00"/>
                </a:solidFill>
              </a:rPr>
              <a:t>glory</a:t>
            </a:r>
            <a:endParaRPr lang="en-US" sz="2800" b="1" dirty="0" smtClean="0">
              <a:solidFill>
                <a:srgbClr val="FFFF00"/>
              </a:solidFill>
            </a:endParaRPr>
          </a:p>
          <a:p>
            <a:pPr marL="914400" lvl="1" indent="-457200" algn="just">
              <a:spcAft>
                <a:spcPts val="600"/>
              </a:spcAft>
              <a:buFont typeface="Arial" panose="020B0604020202020204" pitchFamily="34" charset="0"/>
              <a:buChar char="•"/>
            </a:pPr>
            <a:r>
              <a:rPr lang="en-US" sz="2800" b="1" dirty="0" smtClean="0">
                <a:solidFill>
                  <a:schemeClr val="bg1"/>
                </a:solidFill>
              </a:rPr>
              <a:t>John 14:1-3</a:t>
            </a:r>
          </a:p>
          <a:p>
            <a:pPr marL="914400" lvl="1" indent="-457200" algn="just">
              <a:spcAft>
                <a:spcPts val="600"/>
              </a:spcAft>
              <a:buFont typeface="Arial" panose="020B0604020202020204" pitchFamily="34" charset="0"/>
              <a:buChar char="•"/>
            </a:pPr>
            <a:r>
              <a:rPr lang="en-US" sz="2800" b="1" dirty="0" smtClean="0">
                <a:solidFill>
                  <a:schemeClr val="bg1"/>
                </a:solidFill>
              </a:rPr>
              <a:t>Matt. 25:31-32</a:t>
            </a:r>
            <a:endParaRPr lang="en-US" sz="2800" b="1" dirty="0">
              <a:solidFill>
                <a:schemeClr val="bg1"/>
              </a:solidFill>
            </a:endParaRPr>
          </a:p>
        </p:txBody>
      </p:sp>
    </p:spTree>
    <p:extLst>
      <p:ext uri="{BB962C8B-B14F-4D97-AF65-F5344CB8AC3E}">
        <p14:creationId xmlns:p14="http://schemas.microsoft.com/office/powerpoint/2010/main" val="1087880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18160"/>
            <a:ext cx="8122920" cy="5755422"/>
          </a:xfrm>
          <a:prstGeom prst="rect">
            <a:avLst/>
          </a:prstGeom>
          <a:noFill/>
        </p:spPr>
        <p:txBody>
          <a:bodyPr wrap="square" rtlCol="0">
            <a:spAutoFit/>
          </a:bodyPr>
          <a:lstStyle/>
          <a:p>
            <a:pPr algn="ctr">
              <a:spcAft>
                <a:spcPts val="600"/>
              </a:spcAft>
            </a:pPr>
            <a:r>
              <a:rPr lang="en-US" sz="4000" b="1" dirty="0" smtClean="0">
                <a:solidFill>
                  <a:srgbClr val="FFFF00"/>
                </a:solidFill>
              </a:rPr>
              <a:t>Mystery of Godliness in Six Phrases</a:t>
            </a:r>
          </a:p>
          <a:p>
            <a:pPr marL="457200" indent="-457200" algn="just">
              <a:spcAft>
                <a:spcPts val="600"/>
              </a:spcAft>
              <a:buFont typeface="Arial" panose="020B0604020202020204" pitchFamily="34" charset="0"/>
              <a:buChar char="•"/>
            </a:pPr>
            <a:r>
              <a:rPr lang="en-US" sz="3600" b="1" dirty="0" smtClean="0">
                <a:solidFill>
                  <a:schemeClr val="bg1"/>
                </a:solidFill>
              </a:rPr>
              <a:t>God </a:t>
            </a:r>
            <a:r>
              <a:rPr lang="en-US" sz="3600" b="1" dirty="0">
                <a:solidFill>
                  <a:schemeClr val="bg1"/>
                </a:solidFill>
              </a:rPr>
              <a:t>was manifested in the </a:t>
            </a:r>
            <a:r>
              <a:rPr lang="en-US" sz="3600" b="1" dirty="0" smtClean="0">
                <a:solidFill>
                  <a:schemeClr val="bg1"/>
                </a:solidFill>
              </a:rPr>
              <a:t>flesh</a:t>
            </a:r>
          </a:p>
          <a:p>
            <a:pPr marL="457200" indent="-457200" algn="just">
              <a:spcAft>
                <a:spcPts val="600"/>
              </a:spcAft>
              <a:buFont typeface="Arial" panose="020B0604020202020204" pitchFamily="34" charset="0"/>
              <a:buChar char="•"/>
            </a:pPr>
            <a:r>
              <a:rPr lang="en-US" sz="3600" b="1" dirty="0" smtClean="0">
                <a:solidFill>
                  <a:schemeClr val="bg1"/>
                </a:solidFill>
              </a:rPr>
              <a:t>Justified (vindicated) in </a:t>
            </a:r>
            <a:r>
              <a:rPr lang="en-US" sz="3600" b="1" dirty="0">
                <a:solidFill>
                  <a:schemeClr val="bg1"/>
                </a:solidFill>
              </a:rPr>
              <a:t>the </a:t>
            </a:r>
            <a:r>
              <a:rPr lang="en-US" sz="3600" b="1" dirty="0" smtClean="0">
                <a:solidFill>
                  <a:schemeClr val="bg1"/>
                </a:solidFill>
              </a:rPr>
              <a:t>Spirit</a:t>
            </a:r>
          </a:p>
          <a:p>
            <a:pPr marL="457200" indent="-457200" algn="just">
              <a:spcAft>
                <a:spcPts val="600"/>
              </a:spcAft>
              <a:buFont typeface="Arial" panose="020B0604020202020204" pitchFamily="34" charset="0"/>
              <a:buChar char="•"/>
            </a:pPr>
            <a:r>
              <a:rPr lang="en-US" sz="3600" b="1" dirty="0" smtClean="0">
                <a:solidFill>
                  <a:schemeClr val="bg1"/>
                </a:solidFill>
              </a:rPr>
              <a:t>Seen </a:t>
            </a:r>
            <a:r>
              <a:rPr lang="en-US" sz="3600" b="1" dirty="0">
                <a:solidFill>
                  <a:schemeClr val="bg1"/>
                </a:solidFill>
              </a:rPr>
              <a:t>by </a:t>
            </a:r>
            <a:r>
              <a:rPr lang="en-US" sz="3600" b="1" dirty="0" smtClean="0">
                <a:solidFill>
                  <a:schemeClr val="bg1"/>
                </a:solidFill>
              </a:rPr>
              <a:t>angels (messengers)</a:t>
            </a:r>
          </a:p>
          <a:p>
            <a:pPr marL="457200" indent="-457200" algn="just">
              <a:spcAft>
                <a:spcPts val="600"/>
              </a:spcAft>
              <a:buFont typeface="Arial" panose="020B0604020202020204" pitchFamily="34" charset="0"/>
              <a:buChar char="•"/>
            </a:pPr>
            <a:r>
              <a:rPr lang="en-US" sz="3600" b="1" dirty="0" smtClean="0">
                <a:solidFill>
                  <a:schemeClr val="bg1"/>
                </a:solidFill>
              </a:rPr>
              <a:t>Preached </a:t>
            </a:r>
            <a:r>
              <a:rPr lang="en-US" sz="3600" b="1" dirty="0">
                <a:solidFill>
                  <a:schemeClr val="bg1"/>
                </a:solidFill>
              </a:rPr>
              <a:t>among the </a:t>
            </a:r>
            <a:r>
              <a:rPr lang="en-US" sz="3600" b="1" dirty="0" smtClean="0">
                <a:solidFill>
                  <a:schemeClr val="bg1"/>
                </a:solidFill>
              </a:rPr>
              <a:t>Gentiles</a:t>
            </a:r>
          </a:p>
          <a:p>
            <a:pPr marL="457200" indent="-457200" algn="just">
              <a:spcAft>
                <a:spcPts val="600"/>
              </a:spcAft>
              <a:buFont typeface="Arial" panose="020B0604020202020204" pitchFamily="34" charset="0"/>
              <a:buChar char="•"/>
            </a:pPr>
            <a:r>
              <a:rPr lang="en-US" sz="3600" b="1" dirty="0" smtClean="0">
                <a:solidFill>
                  <a:schemeClr val="bg1"/>
                </a:solidFill>
              </a:rPr>
              <a:t>Believed </a:t>
            </a:r>
            <a:r>
              <a:rPr lang="en-US" sz="3600" b="1" dirty="0">
                <a:solidFill>
                  <a:schemeClr val="bg1"/>
                </a:solidFill>
              </a:rPr>
              <a:t>on in the </a:t>
            </a:r>
            <a:r>
              <a:rPr lang="en-US" sz="3600" b="1" dirty="0" smtClean="0">
                <a:solidFill>
                  <a:schemeClr val="bg1"/>
                </a:solidFill>
              </a:rPr>
              <a:t>world</a:t>
            </a:r>
          </a:p>
          <a:p>
            <a:pPr marL="457200" indent="-457200" algn="just">
              <a:spcAft>
                <a:spcPts val="600"/>
              </a:spcAft>
              <a:buFont typeface="Arial" panose="020B0604020202020204" pitchFamily="34" charset="0"/>
              <a:buChar char="•"/>
            </a:pPr>
            <a:r>
              <a:rPr lang="en-US" sz="3600" b="1" dirty="0" smtClean="0">
                <a:solidFill>
                  <a:schemeClr val="bg1"/>
                </a:solidFill>
              </a:rPr>
              <a:t>Received </a:t>
            </a:r>
            <a:r>
              <a:rPr lang="en-US" sz="3600" b="1" dirty="0">
                <a:solidFill>
                  <a:schemeClr val="bg1"/>
                </a:solidFill>
              </a:rPr>
              <a:t>up in </a:t>
            </a:r>
            <a:r>
              <a:rPr lang="en-US" sz="3600" b="1" dirty="0" smtClean="0">
                <a:solidFill>
                  <a:schemeClr val="bg1"/>
                </a:solidFill>
              </a:rPr>
              <a:t>glory</a:t>
            </a:r>
          </a:p>
          <a:p>
            <a:pPr marL="457200" indent="-457200" algn="just">
              <a:spcAft>
                <a:spcPts val="600"/>
              </a:spcAft>
              <a:buFont typeface="Arial" panose="020B0604020202020204" pitchFamily="34" charset="0"/>
              <a:buChar char="•"/>
            </a:pPr>
            <a:endParaRPr lang="en-US" sz="3600" b="1" dirty="0">
              <a:solidFill>
                <a:schemeClr val="bg1"/>
              </a:solidFill>
            </a:endParaRPr>
          </a:p>
          <a:p>
            <a:pPr algn="ctr">
              <a:spcAft>
                <a:spcPts val="600"/>
              </a:spcAft>
            </a:pPr>
            <a:r>
              <a:rPr lang="en-US" sz="3600" b="1" i="1" dirty="0" smtClean="0">
                <a:solidFill>
                  <a:srgbClr val="FFFF00"/>
                </a:solidFill>
              </a:rPr>
              <a:t>It’s simple, understandable, now what?</a:t>
            </a:r>
            <a:endParaRPr lang="en-US" sz="3600" b="1" i="1" dirty="0">
              <a:solidFill>
                <a:srgbClr val="FFFF00"/>
              </a:solidFill>
            </a:endParaRPr>
          </a:p>
        </p:txBody>
      </p:sp>
    </p:spTree>
    <p:extLst>
      <p:ext uri="{BB962C8B-B14F-4D97-AF65-F5344CB8AC3E}">
        <p14:creationId xmlns:p14="http://schemas.microsoft.com/office/powerpoint/2010/main" val="1009393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Your Response to the Mystery  </a:t>
            </a: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Rom. 10:10</a:t>
            </a:r>
          </a:p>
          <a:p>
            <a:pPr marL="457200">
              <a:spcAft>
                <a:spcPts val="1500"/>
              </a:spcAft>
            </a:pPr>
            <a:r>
              <a:rPr lang="en-US" sz="3600" b="1" dirty="0" smtClean="0"/>
              <a:t>  Be </a:t>
            </a:r>
            <a:r>
              <a:rPr lang="en-US" sz="3600" b="1" dirty="0"/>
              <a:t>Baptized Into Him	</a:t>
            </a:r>
            <a:r>
              <a:rPr lang="en-US" sz="3600" b="1" dirty="0" smtClean="0"/>
              <a:t>Gal</a:t>
            </a:r>
            <a:r>
              <a:rPr lang="en-US" sz="3600" b="1" dirty="0"/>
              <a:t>. 3:27</a:t>
            </a:r>
          </a:p>
          <a:p>
            <a:pPr marL="457200" indent="-404813" algn="ctr">
              <a:spcAft>
                <a:spcPts val="1500"/>
              </a:spcAft>
              <a:buNone/>
            </a:pPr>
            <a:r>
              <a:rPr lang="en-US" sz="3500" b="1" dirty="0" smtClean="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smtClean="0"/>
              <a:t>  Be Faithful until death</a:t>
            </a:r>
            <a:r>
              <a:rPr lang="en-US" sz="3600" b="1" dirty="0"/>
              <a:t>	</a:t>
            </a:r>
            <a:r>
              <a:rPr lang="en-US" sz="3600" b="1" dirty="0" smtClean="0"/>
              <a:t>Rev</a:t>
            </a:r>
            <a:r>
              <a:rPr lang="en-US" sz="3600" b="1" dirty="0"/>
              <a:t>. 2:10</a:t>
            </a:r>
          </a:p>
        </p:txBody>
      </p:sp>
    </p:spTree>
    <p:extLst>
      <p:ext uri="{BB962C8B-B14F-4D97-AF65-F5344CB8AC3E}">
        <p14:creationId xmlns:p14="http://schemas.microsoft.com/office/powerpoint/2010/main" val="4274296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87680" y="563880"/>
            <a:ext cx="8138160" cy="5262979"/>
          </a:xfrm>
          <a:prstGeom prst="rect">
            <a:avLst/>
          </a:prstGeom>
          <a:noFill/>
        </p:spPr>
        <p:txBody>
          <a:bodyPr wrap="square" rtlCol="0">
            <a:spAutoFit/>
          </a:bodyPr>
          <a:lstStyle/>
          <a:p>
            <a:pPr algn="just"/>
            <a:r>
              <a:rPr lang="en-US" sz="2800" b="1" dirty="0" smtClean="0">
                <a:solidFill>
                  <a:schemeClr val="bg1"/>
                </a:solidFill>
              </a:rPr>
              <a:t>  14  </a:t>
            </a:r>
            <a:r>
              <a:rPr lang="en-US" sz="2800" b="1" dirty="0">
                <a:solidFill>
                  <a:schemeClr val="bg1"/>
                </a:solidFill>
              </a:rPr>
              <a:t>These things I write to you, though I hope to come to you shortly; </a:t>
            </a:r>
          </a:p>
          <a:p>
            <a:pPr algn="just"/>
            <a:r>
              <a:rPr lang="en-US" sz="2800" b="1" dirty="0" smtClean="0">
                <a:solidFill>
                  <a:schemeClr val="bg1"/>
                </a:solidFill>
              </a:rPr>
              <a:t>  15  </a:t>
            </a:r>
            <a:r>
              <a:rPr lang="en-US" sz="2800" b="1" dirty="0">
                <a:solidFill>
                  <a:schemeClr val="bg1"/>
                </a:solidFill>
              </a:rPr>
              <a:t>but if I am delayed, I write so that you may know how you ought to conduct yourself in the house of God, which is the church of the living God, the pillar and ground of the truth. </a:t>
            </a:r>
          </a:p>
          <a:p>
            <a:pPr algn="just"/>
            <a:r>
              <a:rPr lang="en-US" sz="2800" b="1" dirty="0" smtClean="0">
                <a:solidFill>
                  <a:schemeClr val="bg1"/>
                </a:solidFill>
              </a:rPr>
              <a:t>  16  </a:t>
            </a:r>
            <a:r>
              <a:rPr lang="en-US" sz="2800" b="1" dirty="0">
                <a:solidFill>
                  <a:schemeClr val="bg1"/>
                </a:solidFill>
              </a:rPr>
              <a:t>And without controversy great is the mystery of godliness: God was manifested in the flesh, Justified in the Spirit, Seen by angels, Preached among the Gentiles, Believed on in the world, Received up in glory. </a:t>
            </a:r>
            <a:endParaRPr lang="en-US" sz="2800" b="1" dirty="0" smtClean="0">
              <a:solidFill>
                <a:schemeClr val="bg1"/>
              </a:solidFill>
            </a:endParaRPr>
          </a:p>
          <a:p>
            <a:pPr algn="just"/>
            <a:r>
              <a:rPr lang="en-US" sz="2800" b="1" dirty="0">
                <a:solidFill>
                  <a:schemeClr val="bg1"/>
                </a:solidFill>
              </a:rPr>
              <a:t>	</a:t>
            </a:r>
            <a:r>
              <a:rPr lang="en-US" sz="2800" b="1" dirty="0" smtClean="0">
                <a:solidFill>
                  <a:schemeClr val="bg1"/>
                </a:solidFill>
              </a:rPr>
              <a:t>				1 Tim. 3:14-16</a:t>
            </a:r>
            <a:endParaRPr lang="en-US" sz="2800" b="1" dirty="0">
              <a:solidFill>
                <a:schemeClr val="bg1"/>
              </a:solidFill>
            </a:endParaRPr>
          </a:p>
        </p:txBody>
      </p:sp>
    </p:spTree>
    <p:extLst>
      <p:ext uri="{BB962C8B-B14F-4D97-AF65-F5344CB8AC3E}">
        <p14:creationId xmlns:p14="http://schemas.microsoft.com/office/powerpoint/2010/main" val="998247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18160"/>
            <a:ext cx="8122920" cy="5047536"/>
          </a:xfrm>
          <a:prstGeom prst="rect">
            <a:avLst/>
          </a:prstGeom>
          <a:noFill/>
        </p:spPr>
        <p:txBody>
          <a:bodyPr wrap="square" rtlCol="0">
            <a:spAutoFit/>
          </a:bodyPr>
          <a:lstStyle/>
          <a:p>
            <a:pPr algn="ctr"/>
            <a:r>
              <a:rPr lang="en-US" sz="4400" b="1" dirty="0" smtClean="0">
                <a:solidFill>
                  <a:srgbClr val="FFFF00"/>
                </a:solidFill>
              </a:rPr>
              <a:t>America’s View of Christianity</a:t>
            </a:r>
          </a:p>
          <a:p>
            <a:pPr marL="457200" indent="-457200" algn="just">
              <a:buFont typeface="Arial" panose="020B0604020202020204" pitchFamily="34" charset="0"/>
              <a:buChar char="•"/>
            </a:pPr>
            <a:r>
              <a:rPr lang="en-US" sz="3400" b="1" dirty="0" smtClean="0">
                <a:solidFill>
                  <a:schemeClr val="bg1"/>
                </a:solidFill>
              </a:rPr>
              <a:t>Not all of America, but far too many</a:t>
            </a:r>
          </a:p>
          <a:p>
            <a:pPr marL="457200" indent="-457200" algn="just">
              <a:buFont typeface="Arial" panose="020B0604020202020204" pitchFamily="34" charset="0"/>
              <a:buChar char="•"/>
            </a:pPr>
            <a:r>
              <a:rPr lang="en-US" sz="3400" b="1" dirty="0" smtClean="0">
                <a:solidFill>
                  <a:schemeClr val="bg1"/>
                </a:solidFill>
              </a:rPr>
              <a:t>Its origin is cultural, NOT Divine</a:t>
            </a:r>
          </a:p>
          <a:p>
            <a:pPr marL="457200" indent="-457200" algn="just">
              <a:buFont typeface="Arial" panose="020B0604020202020204" pitchFamily="34" charset="0"/>
              <a:buChar char="•"/>
            </a:pPr>
            <a:r>
              <a:rPr lang="en-US" sz="3400" b="1" dirty="0" smtClean="0">
                <a:solidFill>
                  <a:schemeClr val="bg1"/>
                </a:solidFill>
              </a:rPr>
              <a:t>You can believe anything, it’s OK</a:t>
            </a:r>
          </a:p>
          <a:p>
            <a:pPr marL="457200" indent="-457200" algn="just">
              <a:buFont typeface="Arial" panose="020B0604020202020204" pitchFamily="34" charset="0"/>
              <a:buChar char="•"/>
            </a:pPr>
            <a:r>
              <a:rPr lang="en-US" sz="3400" b="1" dirty="0" smtClean="0">
                <a:solidFill>
                  <a:schemeClr val="bg1"/>
                </a:solidFill>
              </a:rPr>
              <a:t>There is nothing absolute about it</a:t>
            </a:r>
          </a:p>
          <a:p>
            <a:pPr marL="457200" indent="-457200" algn="just">
              <a:buFont typeface="Arial" panose="020B0604020202020204" pitchFamily="34" charset="0"/>
              <a:buChar char="•"/>
            </a:pPr>
            <a:r>
              <a:rPr lang="en-US" sz="3400" b="1" dirty="0" smtClean="0">
                <a:solidFill>
                  <a:schemeClr val="bg1"/>
                </a:solidFill>
              </a:rPr>
              <a:t>It’s too hard to understand</a:t>
            </a:r>
          </a:p>
          <a:p>
            <a:pPr marL="457200" indent="-457200" algn="just">
              <a:buFont typeface="Arial" panose="020B0604020202020204" pitchFamily="34" charset="0"/>
              <a:buChar char="•"/>
            </a:pPr>
            <a:endParaRPr lang="en-US" sz="3600" b="1" dirty="0">
              <a:solidFill>
                <a:schemeClr val="bg1"/>
              </a:solidFill>
            </a:endParaRPr>
          </a:p>
          <a:p>
            <a:pPr marL="457200" indent="-457200" algn="just">
              <a:buFont typeface="Arial" panose="020B0604020202020204" pitchFamily="34" charset="0"/>
              <a:buChar char="•"/>
            </a:pPr>
            <a:endParaRPr lang="en-US" sz="3600" b="1" dirty="0" smtClean="0">
              <a:solidFill>
                <a:schemeClr val="bg1"/>
              </a:solidFill>
            </a:endParaRPr>
          </a:p>
          <a:p>
            <a:pPr algn="ctr"/>
            <a:r>
              <a:rPr lang="en-US" sz="3600" b="1" i="1" dirty="0" smtClean="0">
                <a:solidFill>
                  <a:srgbClr val="FFFF00"/>
                </a:solidFill>
              </a:rPr>
              <a:t>Today’s Lesson: Christianity in Six Phrases</a:t>
            </a:r>
            <a:endParaRPr lang="en-US" sz="3600" b="1" i="1" dirty="0">
              <a:solidFill>
                <a:srgbClr val="FFFF00"/>
              </a:solidFill>
            </a:endParaRPr>
          </a:p>
        </p:txBody>
      </p:sp>
    </p:spTree>
    <p:extLst>
      <p:ext uri="{BB962C8B-B14F-4D97-AF65-F5344CB8AC3E}">
        <p14:creationId xmlns:p14="http://schemas.microsoft.com/office/powerpoint/2010/main" val="266023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87680" y="563880"/>
            <a:ext cx="8138160" cy="5262979"/>
          </a:xfrm>
          <a:prstGeom prst="rect">
            <a:avLst/>
          </a:prstGeom>
          <a:noFill/>
        </p:spPr>
        <p:txBody>
          <a:bodyPr wrap="square" rtlCol="0">
            <a:spAutoFit/>
          </a:bodyPr>
          <a:lstStyle/>
          <a:p>
            <a:pPr algn="just"/>
            <a:r>
              <a:rPr lang="en-US" sz="2800" b="1" dirty="0" smtClean="0">
                <a:solidFill>
                  <a:schemeClr val="bg1"/>
                </a:solidFill>
              </a:rPr>
              <a:t>  14  </a:t>
            </a:r>
            <a:r>
              <a:rPr lang="en-US" sz="2800" b="1" dirty="0">
                <a:solidFill>
                  <a:schemeClr val="bg1"/>
                </a:solidFill>
              </a:rPr>
              <a:t>These things I write to you, though I hope to come to you shortly; </a:t>
            </a:r>
          </a:p>
          <a:p>
            <a:pPr algn="just"/>
            <a:r>
              <a:rPr lang="en-US" sz="2800" b="1" dirty="0" smtClean="0">
                <a:solidFill>
                  <a:schemeClr val="bg1"/>
                </a:solidFill>
              </a:rPr>
              <a:t>  15  </a:t>
            </a:r>
            <a:r>
              <a:rPr lang="en-US" sz="2800" b="1" dirty="0">
                <a:solidFill>
                  <a:schemeClr val="bg1"/>
                </a:solidFill>
              </a:rPr>
              <a:t>but if I am delayed, I write so that you may know how you ought to conduct yourself in the house of God, which is the church of the living God, the pillar and ground of the truth. </a:t>
            </a:r>
          </a:p>
          <a:p>
            <a:pPr algn="just"/>
            <a:r>
              <a:rPr lang="en-US" sz="2800" b="1" dirty="0" smtClean="0">
                <a:solidFill>
                  <a:schemeClr val="bg1"/>
                </a:solidFill>
              </a:rPr>
              <a:t>  16  </a:t>
            </a:r>
            <a:r>
              <a:rPr lang="en-US" sz="2800" b="1" dirty="0">
                <a:solidFill>
                  <a:schemeClr val="bg1"/>
                </a:solidFill>
              </a:rPr>
              <a:t>And without controversy great is the mystery of godliness: </a:t>
            </a:r>
            <a:r>
              <a:rPr lang="en-US" sz="2800" b="1" dirty="0" smtClean="0">
                <a:solidFill>
                  <a:srgbClr val="FFFF00"/>
                </a:solidFill>
              </a:rPr>
              <a:t>(1): </a:t>
            </a:r>
            <a:r>
              <a:rPr lang="en-US" sz="2800" b="1" dirty="0" smtClean="0">
                <a:solidFill>
                  <a:schemeClr val="bg1"/>
                </a:solidFill>
              </a:rPr>
              <a:t>God </a:t>
            </a:r>
            <a:r>
              <a:rPr lang="en-US" sz="2800" b="1" dirty="0">
                <a:solidFill>
                  <a:schemeClr val="bg1"/>
                </a:solidFill>
              </a:rPr>
              <a:t>was manifested in the flesh,  </a:t>
            </a:r>
            <a:r>
              <a:rPr lang="en-US" sz="2800" b="1" dirty="0" smtClean="0">
                <a:solidFill>
                  <a:schemeClr val="bg1"/>
                </a:solidFill>
              </a:rPr>
              <a:t>     </a:t>
            </a:r>
            <a:r>
              <a:rPr lang="en-US" sz="2800" b="1" dirty="0" smtClean="0">
                <a:solidFill>
                  <a:srgbClr val="FFFF00"/>
                </a:solidFill>
              </a:rPr>
              <a:t>(2): </a:t>
            </a:r>
            <a:r>
              <a:rPr lang="en-US" sz="2800" b="1" dirty="0" smtClean="0">
                <a:solidFill>
                  <a:schemeClr val="bg1"/>
                </a:solidFill>
              </a:rPr>
              <a:t>Justified </a:t>
            </a:r>
            <a:r>
              <a:rPr lang="en-US" sz="2800" b="1" dirty="0">
                <a:solidFill>
                  <a:schemeClr val="bg1"/>
                </a:solidFill>
              </a:rPr>
              <a:t>in the Spirit, </a:t>
            </a:r>
            <a:r>
              <a:rPr lang="en-US" sz="2800" b="1" dirty="0" smtClean="0">
                <a:solidFill>
                  <a:srgbClr val="FFFF00"/>
                </a:solidFill>
              </a:rPr>
              <a:t>(3): </a:t>
            </a:r>
            <a:r>
              <a:rPr lang="en-US" sz="2800" b="1" dirty="0" smtClean="0">
                <a:solidFill>
                  <a:schemeClr val="bg1"/>
                </a:solidFill>
              </a:rPr>
              <a:t>Seen </a:t>
            </a:r>
            <a:r>
              <a:rPr lang="en-US" sz="2800" b="1" dirty="0">
                <a:solidFill>
                  <a:schemeClr val="bg1"/>
                </a:solidFill>
              </a:rPr>
              <a:t>by angels, </a:t>
            </a:r>
            <a:r>
              <a:rPr lang="en-US" sz="2800" b="1" dirty="0" smtClean="0">
                <a:solidFill>
                  <a:schemeClr val="bg1"/>
                </a:solidFill>
              </a:rPr>
              <a:t>           </a:t>
            </a:r>
            <a:r>
              <a:rPr lang="en-US" sz="2800" b="1" dirty="0" smtClean="0">
                <a:solidFill>
                  <a:srgbClr val="FFFF00"/>
                </a:solidFill>
              </a:rPr>
              <a:t>(4):  </a:t>
            </a:r>
            <a:r>
              <a:rPr lang="en-US" sz="2800" b="1" dirty="0" smtClean="0">
                <a:solidFill>
                  <a:schemeClr val="bg1"/>
                </a:solidFill>
              </a:rPr>
              <a:t>Preached </a:t>
            </a:r>
            <a:r>
              <a:rPr lang="en-US" sz="2800" b="1" dirty="0">
                <a:solidFill>
                  <a:schemeClr val="bg1"/>
                </a:solidFill>
              </a:rPr>
              <a:t>among the Gentiles, </a:t>
            </a:r>
            <a:r>
              <a:rPr lang="en-US" sz="2800" b="1" dirty="0" smtClean="0">
                <a:solidFill>
                  <a:srgbClr val="FFFF00"/>
                </a:solidFill>
              </a:rPr>
              <a:t>(5):  </a:t>
            </a:r>
            <a:r>
              <a:rPr lang="en-US" sz="2800" b="1" dirty="0" smtClean="0">
                <a:solidFill>
                  <a:schemeClr val="bg1"/>
                </a:solidFill>
              </a:rPr>
              <a:t>Believed </a:t>
            </a:r>
            <a:r>
              <a:rPr lang="en-US" sz="2800" b="1" dirty="0">
                <a:solidFill>
                  <a:schemeClr val="bg1"/>
                </a:solidFill>
              </a:rPr>
              <a:t>on in the world, </a:t>
            </a:r>
            <a:r>
              <a:rPr lang="en-US" sz="2800" b="1" dirty="0" smtClean="0">
                <a:solidFill>
                  <a:srgbClr val="FFFF00"/>
                </a:solidFill>
              </a:rPr>
              <a:t>(6):  </a:t>
            </a:r>
            <a:r>
              <a:rPr lang="en-US" sz="2800" b="1" dirty="0" smtClean="0">
                <a:solidFill>
                  <a:schemeClr val="bg1"/>
                </a:solidFill>
              </a:rPr>
              <a:t>Received </a:t>
            </a:r>
            <a:r>
              <a:rPr lang="en-US" sz="2800" b="1" dirty="0">
                <a:solidFill>
                  <a:schemeClr val="bg1"/>
                </a:solidFill>
              </a:rPr>
              <a:t>up in glory. </a:t>
            </a:r>
            <a:endParaRPr lang="en-US" sz="2800" b="1" dirty="0" smtClean="0">
              <a:solidFill>
                <a:schemeClr val="bg1"/>
              </a:solidFill>
            </a:endParaRPr>
          </a:p>
          <a:p>
            <a:pPr algn="just"/>
            <a:r>
              <a:rPr lang="en-US" sz="2800" b="1" dirty="0">
                <a:solidFill>
                  <a:schemeClr val="bg1"/>
                </a:solidFill>
              </a:rPr>
              <a:t>	</a:t>
            </a:r>
            <a:r>
              <a:rPr lang="en-US" sz="2800" b="1" dirty="0" smtClean="0">
                <a:solidFill>
                  <a:schemeClr val="bg1"/>
                </a:solidFill>
              </a:rPr>
              <a:t>				1 Tim. 3:14-16</a:t>
            </a:r>
            <a:endParaRPr lang="en-US" sz="2800" b="1" dirty="0">
              <a:solidFill>
                <a:schemeClr val="bg1"/>
              </a:solidFill>
            </a:endParaRPr>
          </a:p>
        </p:txBody>
      </p:sp>
    </p:spTree>
    <p:extLst>
      <p:ext uri="{BB962C8B-B14F-4D97-AF65-F5344CB8AC3E}">
        <p14:creationId xmlns:p14="http://schemas.microsoft.com/office/powerpoint/2010/main" val="1097645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18160"/>
            <a:ext cx="8122920" cy="3046988"/>
          </a:xfrm>
          <a:prstGeom prst="rect">
            <a:avLst/>
          </a:prstGeom>
          <a:noFill/>
        </p:spPr>
        <p:txBody>
          <a:bodyPr wrap="square" rtlCol="0">
            <a:spAutoFit/>
          </a:bodyPr>
          <a:lstStyle/>
          <a:p>
            <a:pPr algn="ctr">
              <a:spcAft>
                <a:spcPts val="600"/>
              </a:spcAft>
            </a:pPr>
            <a:r>
              <a:rPr lang="en-US" sz="4000" b="1" dirty="0" smtClean="0">
                <a:solidFill>
                  <a:srgbClr val="FFFF00"/>
                </a:solidFill>
              </a:rPr>
              <a:t>Mystery of Godliness in Six Phrases</a:t>
            </a:r>
          </a:p>
          <a:p>
            <a:pPr marL="457200" indent="-457200" algn="just">
              <a:spcAft>
                <a:spcPts val="600"/>
              </a:spcAft>
              <a:buFont typeface="Arial" panose="020B0604020202020204" pitchFamily="34" charset="0"/>
              <a:buChar char="•"/>
            </a:pPr>
            <a:r>
              <a:rPr lang="en-US" sz="3600" b="1" dirty="0" smtClean="0">
                <a:solidFill>
                  <a:srgbClr val="FFFF00"/>
                </a:solidFill>
              </a:rPr>
              <a:t>God </a:t>
            </a:r>
            <a:r>
              <a:rPr lang="en-US" sz="3600" b="1" dirty="0">
                <a:solidFill>
                  <a:srgbClr val="FFFF00"/>
                </a:solidFill>
              </a:rPr>
              <a:t>was manifested in the </a:t>
            </a:r>
            <a:r>
              <a:rPr lang="en-US" sz="3600" b="1" dirty="0" smtClean="0">
                <a:solidFill>
                  <a:srgbClr val="FFFF00"/>
                </a:solidFill>
              </a:rPr>
              <a:t>flesh</a:t>
            </a:r>
            <a:endParaRPr lang="en-US" sz="3200" b="1" dirty="0" smtClean="0">
              <a:solidFill>
                <a:srgbClr val="FFFF00"/>
              </a:solidFill>
            </a:endParaRPr>
          </a:p>
          <a:p>
            <a:pPr marL="914400" lvl="1" indent="-457200" algn="just">
              <a:spcAft>
                <a:spcPts val="600"/>
              </a:spcAft>
              <a:buFont typeface="Arial" panose="020B0604020202020204" pitchFamily="34" charset="0"/>
              <a:buChar char="•"/>
            </a:pPr>
            <a:r>
              <a:rPr lang="en-US" sz="3200" b="1" dirty="0" smtClean="0">
                <a:solidFill>
                  <a:schemeClr val="bg1"/>
                </a:solidFill>
              </a:rPr>
              <a:t>Isaiah 7:14</a:t>
            </a:r>
          </a:p>
          <a:p>
            <a:pPr marL="914400" lvl="1" indent="-457200" algn="just">
              <a:spcAft>
                <a:spcPts val="600"/>
              </a:spcAft>
              <a:buFont typeface="Arial" panose="020B0604020202020204" pitchFamily="34" charset="0"/>
              <a:buChar char="•"/>
            </a:pPr>
            <a:r>
              <a:rPr lang="en-US" sz="3200" b="1" dirty="0" smtClean="0">
                <a:solidFill>
                  <a:schemeClr val="bg1"/>
                </a:solidFill>
              </a:rPr>
              <a:t>Isaiah 9:6-7</a:t>
            </a:r>
          </a:p>
          <a:p>
            <a:pPr marL="914400" lvl="1" indent="-457200" algn="just">
              <a:spcAft>
                <a:spcPts val="600"/>
              </a:spcAft>
              <a:buFont typeface="Arial" panose="020B0604020202020204" pitchFamily="34" charset="0"/>
              <a:buChar char="•"/>
            </a:pPr>
            <a:r>
              <a:rPr lang="en-US" sz="3200" b="1" dirty="0" smtClean="0">
                <a:solidFill>
                  <a:schemeClr val="bg1"/>
                </a:solidFill>
              </a:rPr>
              <a:t>Isaiah 35:4-6</a:t>
            </a:r>
            <a:endParaRPr lang="en-US" sz="3200" b="1" dirty="0">
              <a:solidFill>
                <a:schemeClr val="bg1"/>
              </a:solidFill>
            </a:endParaRPr>
          </a:p>
        </p:txBody>
      </p:sp>
    </p:spTree>
    <p:extLst>
      <p:ext uri="{BB962C8B-B14F-4D97-AF65-F5344CB8AC3E}">
        <p14:creationId xmlns:p14="http://schemas.microsoft.com/office/powerpoint/2010/main" val="2130825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18160"/>
            <a:ext cx="8122920" cy="5524589"/>
          </a:xfrm>
          <a:prstGeom prst="rect">
            <a:avLst/>
          </a:prstGeom>
          <a:noFill/>
        </p:spPr>
        <p:txBody>
          <a:bodyPr wrap="square" rtlCol="0">
            <a:spAutoFit/>
          </a:bodyPr>
          <a:lstStyle/>
          <a:p>
            <a:pPr algn="ctr">
              <a:spcAft>
                <a:spcPts val="600"/>
              </a:spcAft>
            </a:pPr>
            <a:r>
              <a:rPr lang="en-US" sz="4000" b="1" dirty="0" smtClean="0">
                <a:solidFill>
                  <a:srgbClr val="FFFF00"/>
                </a:solidFill>
              </a:rPr>
              <a:t>Mystery of Godliness in Six Phrases</a:t>
            </a:r>
          </a:p>
          <a:p>
            <a:pPr marL="457200" indent="-457200" algn="just">
              <a:spcAft>
                <a:spcPts val="600"/>
              </a:spcAft>
              <a:buFont typeface="Arial" panose="020B0604020202020204" pitchFamily="34" charset="0"/>
              <a:buChar char="•"/>
            </a:pPr>
            <a:r>
              <a:rPr lang="en-US" sz="3600" b="1" dirty="0" smtClean="0">
                <a:solidFill>
                  <a:schemeClr val="bg1"/>
                </a:solidFill>
              </a:rPr>
              <a:t>God </a:t>
            </a:r>
            <a:r>
              <a:rPr lang="en-US" sz="3600" b="1" dirty="0">
                <a:solidFill>
                  <a:schemeClr val="bg1"/>
                </a:solidFill>
              </a:rPr>
              <a:t>was manifested in the </a:t>
            </a:r>
            <a:r>
              <a:rPr lang="en-US" sz="3600" b="1" dirty="0" smtClean="0">
                <a:solidFill>
                  <a:schemeClr val="bg1"/>
                </a:solidFill>
              </a:rPr>
              <a:t>flesh</a:t>
            </a:r>
            <a:endParaRPr lang="en-US" sz="3600" b="1" dirty="0" smtClean="0">
              <a:solidFill>
                <a:srgbClr val="FFFF00"/>
              </a:solidFill>
            </a:endParaRPr>
          </a:p>
          <a:p>
            <a:pPr marL="457200" indent="-457200" algn="just">
              <a:spcAft>
                <a:spcPts val="600"/>
              </a:spcAft>
              <a:buFont typeface="Arial" panose="020B0604020202020204" pitchFamily="34" charset="0"/>
              <a:buChar char="•"/>
            </a:pPr>
            <a:r>
              <a:rPr lang="en-US" sz="3600" b="1" dirty="0" smtClean="0">
                <a:solidFill>
                  <a:srgbClr val="FFFF00"/>
                </a:solidFill>
              </a:rPr>
              <a:t>Justified (vindicated) in </a:t>
            </a:r>
            <a:r>
              <a:rPr lang="en-US" sz="3600" b="1" dirty="0">
                <a:solidFill>
                  <a:srgbClr val="FFFF00"/>
                </a:solidFill>
              </a:rPr>
              <a:t>the </a:t>
            </a:r>
            <a:r>
              <a:rPr lang="en-US" sz="3600" b="1" dirty="0" smtClean="0">
                <a:solidFill>
                  <a:srgbClr val="FFFF00"/>
                </a:solidFill>
              </a:rPr>
              <a:t>Spirit</a:t>
            </a:r>
            <a:endParaRPr lang="en-US" sz="2800" b="1" dirty="0" smtClean="0">
              <a:solidFill>
                <a:srgbClr val="FFFF00"/>
              </a:solidFill>
            </a:endParaRPr>
          </a:p>
          <a:p>
            <a:pPr marL="914400" lvl="1" indent="-457200" algn="just">
              <a:spcAft>
                <a:spcPts val="600"/>
              </a:spcAft>
              <a:buFont typeface="Arial" panose="020B0604020202020204" pitchFamily="34" charset="0"/>
              <a:buChar char="•"/>
            </a:pPr>
            <a:r>
              <a:rPr lang="en-US" sz="2800" b="1" dirty="0" smtClean="0">
                <a:solidFill>
                  <a:schemeClr val="bg1"/>
                </a:solidFill>
              </a:rPr>
              <a:t>Matt. 3:13-17</a:t>
            </a:r>
          </a:p>
          <a:p>
            <a:pPr marL="914400" lvl="1" indent="-457200" algn="just">
              <a:spcAft>
                <a:spcPts val="600"/>
              </a:spcAft>
              <a:buFont typeface="Arial" panose="020B0604020202020204" pitchFamily="34" charset="0"/>
              <a:buChar char="•"/>
            </a:pPr>
            <a:r>
              <a:rPr lang="en-US" sz="2800" b="1" dirty="0" smtClean="0">
                <a:solidFill>
                  <a:schemeClr val="bg1"/>
                </a:solidFill>
              </a:rPr>
              <a:t>Luke 4:18-21</a:t>
            </a:r>
          </a:p>
          <a:p>
            <a:pPr marL="914400" lvl="1" indent="-457200" algn="just">
              <a:spcAft>
                <a:spcPts val="600"/>
              </a:spcAft>
              <a:buFont typeface="Arial" panose="020B0604020202020204" pitchFamily="34" charset="0"/>
              <a:buChar char="•"/>
            </a:pPr>
            <a:r>
              <a:rPr lang="en-US" sz="2800" b="1" dirty="0" smtClean="0">
                <a:solidFill>
                  <a:schemeClr val="bg1"/>
                </a:solidFill>
              </a:rPr>
              <a:t>Matt. 12:28</a:t>
            </a:r>
          </a:p>
          <a:p>
            <a:pPr marL="914400" lvl="1" indent="-457200" algn="just">
              <a:spcAft>
                <a:spcPts val="600"/>
              </a:spcAft>
              <a:buFont typeface="Arial" panose="020B0604020202020204" pitchFamily="34" charset="0"/>
              <a:buChar char="•"/>
            </a:pPr>
            <a:r>
              <a:rPr lang="en-US" sz="2800" b="1" dirty="0" smtClean="0">
                <a:solidFill>
                  <a:schemeClr val="bg1"/>
                </a:solidFill>
              </a:rPr>
              <a:t>John 9:25,30, 35-38</a:t>
            </a:r>
          </a:p>
          <a:p>
            <a:pPr marL="914400" lvl="1" indent="-457200" algn="just">
              <a:spcAft>
                <a:spcPts val="600"/>
              </a:spcAft>
              <a:buFont typeface="Arial" panose="020B0604020202020204" pitchFamily="34" charset="0"/>
              <a:buChar char="•"/>
            </a:pPr>
            <a:r>
              <a:rPr lang="en-US" sz="2800" b="1" dirty="0" smtClean="0">
                <a:solidFill>
                  <a:schemeClr val="bg1"/>
                </a:solidFill>
              </a:rPr>
              <a:t>John 11:45-47</a:t>
            </a:r>
          </a:p>
          <a:p>
            <a:pPr marL="914400" lvl="1" indent="-457200" algn="just">
              <a:spcAft>
                <a:spcPts val="600"/>
              </a:spcAft>
              <a:buFont typeface="Arial" panose="020B0604020202020204" pitchFamily="34" charset="0"/>
              <a:buChar char="•"/>
            </a:pPr>
            <a:r>
              <a:rPr lang="en-US" sz="2800" b="1" dirty="0" smtClean="0">
                <a:solidFill>
                  <a:schemeClr val="bg1"/>
                </a:solidFill>
              </a:rPr>
              <a:t>Acts 2:22-23</a:t>
            </a:r>
          </a:p>
          <a:p>
            <a:pPr marL="914400" lvl="1" indent="-457200" algn="just">
              <a:spcAft>
                <a:spcPts val="600"/>
              </a:spcAft>
              <a:buFont typeface="Arial" panose="020B0604020202020204" pitchFamily="34" charset="0"/>
              <a:buChar char="•"/>
            </a:pPr>
            <a:endParaRPr lang="en-US" sz="2800" b="1" dirty="0">
              <a:solidFill>
                <a:schemeClr val="bg1"/>
              </a:solidFill>
            </a:endParaRPr>
          </a:p>
        </p:txBody>
      </p:sp>
    </p:spTree>
    <p:extLst>
      <p:ext uri="{BB962C8B-B14F-4D97-AF65-F5344CB8AC3E}">
        <p14:creationId xmlns:p14="http://schemas.microsoft.com/office/powerpoint/2010/main" val="2088399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30860"/>
            <a:ext cx="8122920" cy="3739485"/>
          </a:xfrm>
          <a:prstGeom prst="rect">
            <a:avLst/>
          </a:prstGeom>
          <a:noFill/>
        </p:spPr>
        <p:txBody>
          <a:bodyPr wrap="square" rtlCol="0">
            <a:spAutoFit/>
          </a:bodyPr>
          <a:lstStyle/>
          <a:p>
            <a:pPr algn="ctr">
              <a:spcAft>
                <a:spcPts val="600"/>
              </a:spcAft>
            </a:pPr>
            <a:r>
              <a:rPr lang="en-US" sz="4000" b="1" dirty="0" smtClean="0">
                <a:solidFill>
                  <a:srgbClr val="FFFF00"/>
                </a:solidFill>
              </a:rPr>
              <a:t>Mystery of Godliness in Six Phrases</a:t>
            </a:r>
          </a:p>
          <a:p>
            <a:pPr marL="457200" indent="-457200" algn="just">
              <a:spcAft>
                <a:spcPts val="600"/>
              </a:spcAft>
              <a:buFont typeface="Arial" panose="020B0604020202020204" pitchFamily="34" charset="0"/>
              <a:buChar char="•"/>
            </a:pPr>
            <a:r>
              <a:rPr lang="en-US" sz="3600" b="1" dirty="0" smtClean="0">
                <a:solidFill>
                  <a:schemeClr val="bg1"/>
                </a:solidFill>
              </a:rPr>
              <a:t>God </a:t>
            </a:r>
            <a:r>
              <a:rPr lang="en-US" sz="3600" b="1" dirty="0">
                <a:solidFill>
                  <a:schemeClr val="bg1"/>
                </a:solidFill>
              </a:rPr>
              <a:t>was manifested in the </a:t>
            </a:r>
            <a:r>
              <a:rPr lang="en-US" sz="3600" b="1" dirty="0" smtClean="0">
                <a:solidFill>
                  <a:schemeClr val="bg1"/>
                </a:solidFill>
              </a:rPr>
              <a:t>flesh</a:t>
            </a:r>
          </a:p>
          <a:p>
            <a:pPr marL="457200" indent="-457200" algn="just">
              <a:spcAft>
                <a:spcPts val="600"/>
              </a:spcAft>
              <a:buFont typeface="Arial" panose="020B0604020202020204" pitchFamily="34" charset="0"/>
              <a:buChar char="•"/>
            </a:pPr>
            <a:r>
              <a:rPr lang="en-US" sz="3600" b="1" dirty="0" smtClean="0">
                <a:solidFill>
                  <a:schemeClr val="bg1"/>
                </a:solidFill>
              </a:rPr>
              <a:t>Justified (vindicated) in </a:t>
            </a:r>
            <a:r>
              <a:rPr lang="en-US" sz="3600" b="1" dirty="0">
                <a:solidFill>
                  <a:schemeClr val="bg1"/>
                </a:solidFill>
              </a:rPr>
              <a:t>the </a:t>
            </a:r>
            <a:r>
              <a:rPr lang="en-US" sz="3600" b="1" dirty="0" smtClean="0">
                <a:solidFill>
                  <a:schemeClr val="bg1"/>
                </a:solidFill>
              </a:rPr>
              <a:t>Spirit</a:t>
            </a:r>
            <a:endParaRPr lang="en-US" sz="3600" b="1" dirty="0" smtClean="0">
              <a:solidFill>
                <a:srgbClr val="FFFF00"/>
              </a:solidFill>
            </a:endParaRPr>
          </a:p>
          <a:p>
            <a:pPr marL="457200" indent="-457200" algn="just">
              <a:spcAft>
                <a:spcPts val="600"/>
              </a:spcAft>
              <a:buFont typeface="Arial" panose="020B0604020202020204" pitchFamily="34" charset="0"/>
              <a:buChar char="•"/>
            </a:pPr>
            <a:r>
              <a:rPr lang="en-US" sz="3600" b="1" dirty="0" smtClean="0">
                <a:solidFill>
                  <a:srgbClr val="FFFF00"/>
                </a:solidFill>
              </a:rPr>
              <a:t>Seen </a:t>
            </a:r>
            <a:r>
              <a:rPr lang="en-US" sz="3600" b="1" dirty="0">
                <a:solidFill>
                  <a:srgbClr val="FFFF00"/>
                </a:solidFill>
              </a:rPr>
              <a:t>by </a:t>
            </a:r>
            <a:r>
              <a:rPr lang="en-US" sz="3600" b="1" dirty="0" smtClean="0">
                <a:solidFill>
                  <a:srgbClr val="FFFF00"/>
                </a:solidFill>
              </a:rPr>
              <a:t>angels (messengers)</a:t>
            </a:r>
            <a:endParaRPr lang="en-US" sz="2800" b="1" dirty="0" smtClean="0">
              <a:solidFill>
                <a:srgbClr val="FFFF00"/>
              </a:solidFill>
            </a:endParaRPr>
          </a:p>
          <a:p>
            <a:pPr marL="914400" lvl="1" indent="-457200" algn="just">
              <a:spcAft>
                <a:spcPts val="600"/>
              </a:spcAft>
              <a:buFont typeface="Arial" panose="020B0604020202020204" pitchFamily="34" charset="0"/>
              <a:buChar char="•"/>
            </a:pPr>
            <a:r>
              <a:rPr lang="en-US" sz="2800" b="1" dirty="0" smtClean="0">
                <a:solidFill>
                  <a:schemeClr val="bg1"/>
                </a:solidFill>
              </a:rPr>
              <a:t>Greek word </a:t>
            </a:r>
            <a:r>
              <a:rPr lang="en-US" sz="2800" b="1" i="1" dirty="0" err="1" smtClean="0">
                <a:solidFill>
                  <a:schemeClr val="bg1"/>
                </a:solidFill>
              </a:rPr>
              <a:t>angelos</a:t>
            </a:r>
            <a:r>
              <a:rPr lang="en-US" sz="2800" b="1" i="1" dirty="0" smtClean="0">
                <a:solidFill>
                  <a:schemeClr val="bg1"/>
                </a:solidFill>
              </a:rPr>
              <a:t> </a:t>
            </a:r>
            <a:r>
              <a:rPr lang="en-US" sz="2800" b="1" dirty="0" smtClean="0">
                <a:solidFill>
                  <a:schemeClr val="bg1"/>
                </a:solidFill>
              </a:rPr>
              <a:t>= messengers</a:t>
            </a:r>
          </a:p>
          <a:p>
            <a:pPr marL="914400" lvl="1" indent="-457200" algn="just">
              <a:spcAft>
                <a:spcPts val="600"/>
              </a:spcAft>
              <a:buFont typeface="Arial" panose="020B0604020202020204" pitchFamily="34" charset="0"/>
              <a:buChar char="•"/>
            </a:pPr>
            <a:r>
              <a:rPr lang="en-US" sz="2800" b="1" dirty="0" smtClean="0">
                <a:solidFill>
                  <a:schemeClr val="bg1"/>
                </a:solidFill>
              </a:rPr>
              <a:t>1 Cor. 15:4-8</a:t>
            </a:r>
            <a:endParaRPr lang="en-US" sz="3200" b="1" dirty="0">
              <a:solidFill>
                <a:schemeClr val="bg1"/>
              </a:solidFill>
            </a:endParaRPr>
          </a:p>
        </p:txBody>
      </p:sp>
    </p:spTree>
    <p:extLst>
      <p:ext uri="{BB962C8B-B14F-4D97-AF65-F5344CB8AC3E}">
        <p14:creationId xmlns:p14="http://schemas.microsoft.com/office/powerpoint/2010/main" val="3219440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18160"/>
            <a:ext cx="8122920" cy="4370427"/>
          </a:xfrm>
          <a:prstGeom prst="rect">
            <a:avLst/>
          </a:prstGeom>
          <a:noFill/>
        </p:spPr>
        <p:txBody>
          <a:bodyPr wrap="square" rtlCol="0">
            <a:spAutoFit/>
          </a:bodyPr>
          <a:lstStyle/>
          <a:p>
            <a:pPr algn="ctr">
              <a:spcAft>
                <a:spcPts val="600"/>
              </a:spcAft>
            </a:pPr>
            <a:r>
              <a:rPr lang="en-US" sz="4000" b="1" dirty="0" smtClean="0">
                <a:solidFill>
                  <a:srgbClr val="FFFF00"/>
                </a:solidFill>
              </a:rPr>
              <a:t>Mystery of Godliness in Six Phrases</a:t>
            </a:r>
          </a:p>
          <a:p>
            <a:pPr marL="457200" indent="-457200" algn="just">
              <a:spcAft>
                <a:spcPts val="600"/>
              </a:spcAft>
              <a:buFont typeface="Arial" panose="020B0604020202020204" pitchFamily="34" charset="0"/>
              <a:buChar char="•"/>
            </a:pPr>
            <a:r>
              <a:rPr lang="en-US" sz="3600" b="1" dirty="0" smtClean="0">
                <a:solidFill>
                  <a:schemeClr val="bg1"/>
                </a:solidFill>
              </a:rPr>
              <a:t>God </a:t>
            </a:r>
            <a:r>
              <a:rPr lang="en-US" sz="3600" b="1" dirty="0">
                <a:solidFill>
                  <a:schemeClr val="bg1"/>
                </a:solidFill>
              </a:rPr>
              <a:t>was manifested in the </a:t>
            </a:r>
            <a:r>
              <a:rPr lang="en-US" sz="3600" b="1" dirty="0" smtClean="0">
                <a:solidFill>
                  <a:schemeClr val="bg1"/>
                </a:solidFill>
              </a:rPr>
              <a:t>flesh</a:t>
            </a:r>
          </a:p>
          <a:p>
            <a:pPr marL="457200" indent="-457200" algn="just">
              <a:spcAft>
                <a:spcPts val="600"/>
              </a:spcAft>
              <a:buFont typeface="Arial" panose="020B0604020202020204" pitchFamily="34" charset="0"/>
              <a:buChar char="•"/>
            </a:pPr>
            <a:r>
              <a:rPr lang="en-US" sz="3600" b="1" dirty="0" smtClean="0">
                <a:solidFill>
                  <a:schemeClr val="bg1"/>
                </a:solidFill>
              </a:rPr>
              <a:t>Justified (vindicated) in </a:t>
            </a:r>
            <a:r>
              <a:rPr lang="en-US" sz="3600" b="1" dirty="0">
                <a:solidFill>
                  <a:schemeClr val="bg1"/>
                </a:solidFill>
              </a:rPr>
              <a:t>the </a:t>
            </a:r>
            <a:r>
              <a:rPr lang="en-US" sz="3600" b="1" dirty="0" smtClean="0">
                <a:solidFill>
                  <a:schemeClr val="bg1"/>
                </a:solidFill>
              </a:rPr>
              <a:t>Spirit</a:t>
            </a:r>
          </a:p>
          <a:p>
            <a:pPr marL="457200" indent="-457200" algn="just">
              <a:spcAft>
                <a:spcPts val="600"/>
              </a:spcAft>
              <a:buFont typeface="Arial" panose="020B0604020202020204" pitchFamily="34" charset="0"/>
              <a:buChar char="•"/>
            </a:pPr>
            <a:r>
              <a:rPr lang="en-US" sz="3600" b="1" dirty="0" smtClean="0">
                <a:solidFill>
                  <a:schemeClr val="bg1"/>
                </a:solidFill>
              </a:rPr>
              <a:t>Seen </a:t>
            </a:r>
            <a:r>
              <a:rPr lang="en-US" sz="3600" b="1" dirty="0">
                <a:solidFill>
                  <a:schemeClr val="bg1"/>
                </a:solidFill>
              </a:rPr>
              <a:t>by </a:t>
            </a:r>
            <a:r>
              <a:rPr lang="en-US" sz="3600" b="1" dirty="0" smtClean="0">
                <a:solidFill>
                  <a:schemeClr val="bg1"/>
                </a:solidFill>
              </a:rPr>
              <a:t>angels (messengers)</a:t>
            </a:r>
            <a:endParaRPr lang="en-US" sz="3600" b="1" dirty="0" smtClean="0">
              <a:solidFill>
                <a:srgbClr val="FFFF00"/>
              </a:solidFill>
            </a:endParaRPr>
          </a:p>
          <a:p>
            <a:pPr marL="457200" indent="-457200" algn="just">
              <a:spcAft>
                <a:spcPts val="600"/>
              </a:spcAft>
              <a:buFont typeface="Arial" panose="020B0604020202020204" pitchFamily="34" charset="0"/>
              <a:buChar char="•"/>
            </a:pPr>
            <a:r>
              <a:rPr lang="en-US" sz="3600" b="1" dirty="0" smtClean="0">
                <a:solidFill>
                  <a:srgbClr val="FFFF00"/>
                </a:solidFill>
              </a:rPr>
              <a:t>Preached </a:t>
            </a:r>
            <a:r>
              <a:rPr lang="en-US" sz="3600" b="1" dirty="0">
                <a:solidFill>
                  <a:srgbClr val="FFFF00"/>
                </a:solidFill>
              </a:rPr>
              <a:t>among the </a:t>
            </a:r>
            <a:r>
              <a:rPr lang="en-US" sz="3600" b="1" dirty="0" smtClean="0">
                <a:solidFill>
                  <a:srgbClr val="FFFF00"/>
                </a:solidFill>
              </a:rPr>
              <a:t>Gentiles</a:t>
            </a:r>
            <a:endParaRPr lang="en-US" sz="2800" b="1" dirty="0" smtClean="0">
              <a:solidFill>
                <a:srgbClr val="FFFF00"/>
              </a:solidFill>
            </a:endParaRPr>
          </a:p>
          <a:p>
            <a:pPr marL="914400" lvl="1" indent="-457200" algn="just">
              <a:spcAft>
                <a:spcPts val="600"/>
              </a:spcAft>
              <a:buFont typeface="Arial" panose="020B0604020202020204" pitchFamily="34" charset="0"/>
              <a:buChar char="•"/>
            </a:pPr>
            <a:r>
              <a:rPr lang="en-US" sz="2800" b="1" dirty="0" smtClean="0">
                <a:solidFill>
                  <a:schemeClr val="bg1"/>
                </a:solidFill>
              </a:rPr>
              <a:t>Mark 16:15-16</a:t>
            </a:r>
          </a:p>
          <a:p>
            <a:pPr marL="914400" lvl="1" indent="-457200" algn="just">
              <a:spcAft>
                <a:spcPts val="600"/>
              </a:spcAft>
              <a:buFont typeface="Arial" panose="020B0604020202020204" pitchFamily="34" charset="0"/>
              <a:buChar char="•"/>
            </a:pPr>
            <a:r>
              <a:rPr lang="en-US" sz="2800" b="1" dirty="0" smtClean="0">
                <a:solidFill>
                  <a:schemeClr val="bg1"/>
                </a:solidFill>
              </a:rPr>
              <a:t>Colossians 1:23</a:t>
            </a:r>
            <a:endParaRPr lang="en-US" sz="2800" b="1" dirty="0">
              <a:solidFill>
                <a:schemeClr val="bg1"/>
              </a:solidFill>
            </a:endParaRPr>
          </a:p>
        </p:txBody>
      </p:sp>
    </p:spTree>
    <p:extLst>
      <p:ext uri="{BB962C8B-B14F-4D97-AF65-F5344CB8AC3E}">
        <p14:creationId xmlns:p14="http://schemas.microsoft.com/office/powerpoint/2010/main" val="3621010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18160"/>
            <a:ext cx="8122920" cy="5001369"/>
          </a:xfrm>
          <a:prstGeom prst="rect">
            <a:avLst/>
          </a:prstGeom>
          <a:noFill/>
        </p:spPr>
        <p:txBody>
          <a:bodyPr wrap="square" rtlCol="0">
            <a:spAutoFit/>
          </a:bodyPr>
          <a:lstStyle/>
          <a:p>
            <a:pPr algn="ctr">
              <a:spcAft>
                <a:spcPts val="600"/>
              </a:spcAft>
            </a:pPr>
            <a:r>
              <a:rPr lang="en-US" sz="4000" b="1" dirty="0" smtClean="0">
                <a:solidFill>
                  <a:srgbClr val="FFFF00"/>
                </a:solidFill>
              </a:rPr>
              <a:t>Mystery of Godliness in Six Phrases</a:t>
            </a:r>
          </a:p>
          <a:p>
            <a:pPr marL="457200" indent="-457200" algn="just">
              <a:spcAft>
                <a:spcPts val="600"/>
              </a:spcAft>
              <a:buFont typeface="Arial" panose="020B0604020202020204" pitchFamily="34" charset="0"/>
              <a:buChar char="•"/>
            </a:pPr>
            <a:r>
              <a:rPr lang="en-US" sz="3600" b="1" dirty="0" smtClean="0">
                <a:solidFill>
                  <a:schemeClr val="bg1"/>
                </a:solidFill>
              </a:rPr>
              <a:t>God </a:t>
            </a:r>
            <a:r>
              <a:rPr lang="en-US" sz="3600" b="1" dirty="0">
                <a:solidFill>
                  <a:schemeClr val="bg1"/>
                </a:solidFill>
              </a:rPr>
              <a:t>was manifested in the </a:t>
            </a:r>
            <a:r>
              <a:rPr lang="en-US" sz="3600" b="1" dirty="0" smtClean="0">
                <a:solidFill>
                  <a:schemeClr val="bg1"/>
                </a:solidFill>
              </a:rPr>
              <a:t>flesh</a:t>
            </a:r>
          </a:p>
          <a:p>
            <a:pPr marL="457200" indent="-457200" algn="just">
              <a:spcAft>
                <a:spcPts val="600"/>
              </a:spcAft>
              <a:buFont typeface="Arial" panose="020B0604020202020204" pitchFamily="34" charset="0"/>
              <a:buChar char="•"/>
            </a:pPr>
            <a:r>
              <a:rPr lang="en-US" sz="3600" b="1" dirty="0" smtClean="0">
                <a:solidFill>
                  <a:schemeClr val="bg1"/>
                </a:solidFill>
              </a:rPr>
              <a:t>Justified (vindicated) in </a:t>
            </a:r>
            <a:r>
              <a:rPr lang="en-US" sz="3600" b="1" dirty="0">
                <a:solidFill>
                  <a:schemeClr val="bg1"/>
                </a:solidFill>
              </a:rPr>
              <a:t>the </a:t>
            </a:r>
            <a:r>
              <a:rPr lang="en-US" sz="3600" b="1" dirty="0" smtClean="0">
                <a:solidFill>
                  <a:schemeClr val="bg1"/>
                </a:solidFill>
              </a:rPr>
              <a:t>Spirit</a:t>
            </a:r>
          </a:p>
          <a:p>
            <a:pPr marL="457200" indent="-457200" algn="just">
              <a:spcAft>
                <a:spcPts val="600"/>
              </a:spcAft>
              <a:buFont typeface="Arial" panose="020B0604020202020204" pitchFamily="34" charset="0"/>
              <a:buChar char="•"/>
            </a:pPr>
            <a:r>
              <a:rPr lang="en-US" sz="3600" b="1" dirty="0" smtClean="0">
                <a:solidFill>
                  <a:schemeClr val="bg1"/>
                </a:solidFill>
              </a:rPr>
              <a:t>Seen </a:t>
            </a:r>
            <a:r>
              <a:rPr lang="en-US" sz="3600" b="1" dirty="0">
                <a:solidFill>
                  <a:schemeClr val="bg1"/>
                </a:solidFill>
              </a:rPr>
              <a:t>by </a:t>
            </a:r>
            <a:r>
              <a:rPr lang="en-US" sz="3600" b="1" dirty="0" smtClean="0">
                <a:solidFill>
                  <a:schemeClr val="bg1"/>
                </a:solidFill>
              </a:rPr>
              <a:t>angels (messengers)</a:t>
            </a:r>
          </a:p>
          <a:p>
            <a:pPr marL="457200" indent="-457200" algn="just">
              <a:spcAft>
                <a:spcPts val="600"/>
              </a:spcAft>
              <a:buFont typeface="Arial" panose="020B0604020202020204" pitchFamily="34" charset="0"/>
              <a:buChar char="•"/>
            </a:pPr>
            <a:r>
              <a:rPr lang="en-US" sz="3600" b="1" dirty="0" smtClean="0">
                <a:solidFill>
                  <a:schemeClr val="bg1"/>
                </a:solidFill>
              </a:rPr>
              <a:t>Preached </a:t>
            </a:r>
            <a:r>
              <a:rPr lang="en-US" sz="3600" b="1" dirty="0">
                <a:solidFill>
                  <a:schemeClr val="bg1"/>
                </a:solidFill>
              </a:rPr>
              <a:t>among the </a:t>
            </a:r>
            <a:r>
              <a:rPr lang="en-US" sz="3600" b="1" dirty="0" smtClean="0">
                <a:solidFill>
                  <a:schemeClr val="bg1"/>
                </a:solidFill>
              </a:rPr>
              <a:t>Gentiles</a:t>
            </a:r>
            <a:endParaRPr lang="en-US" sz="3600" b="1" dirty="0" smtClean="0">
              <a:solidFill>
                <a:srgbClr val="FFFF00"/>
              </a:solidFill>
            </a:endParaRPr>
          </a:p>
          <a:p>
            <a:pPr marL="457200" indent="-457200" algn="just">
              <a:spcAft>
                <a:spcPts val="600"/>
              </a:spcAft>
              <a:buFont typeface="Arial" panose="020B0604020202020204" pitchFamily="34" charset="0"/>
              <a:buChar char="•"/>
            </a:pPr>
            <a:r>
              <a:rPr lang="en-US" sz="3600" b="1" dirty="0" smtClean="0">
                <a:solidFill>
                  <a:srgbClr val="FFFF00"/>
                </a:solidFill>
              </a:rPr>
              <a:t>Believed </a:t>
            </a:r>
            <a:r>
              <a:rPr lang="en-US" sz="3600" b="1" dirty="0">
                <a:solidFill>
                  <a:srgbClr val="FFFF00"/>
                </a:solidFill>
              </a:rPr>
              <a:t>on in the </a:t>
            </a:r>
            <a:r>
              <a:rPr lang="en-US" sz="3600" b="1" dirty="0" smtClean="0">
                <a:solidFill>
                  <a:srgbClr val="FFFF00"/>
                </a:solidFill>
              </a:rPr>
              <a:t>world</a:t>
            </a:r>
            <a:endParaRPr lang="en-US" sz="2800" b="1" dirty="0" smtClean="0">
              <a:solidFill>
                <a:srgbClr val="FFFF00"/>
              </a:solidFill>
            </a:endParaRPr>
          </a:p>
          <a:p>
            <a:pPr marL="914400" lvl="1" indent="-457200" algn="just">
              <a:spcAft>
                <a:spcPts val="600"/>
              </a:spcAft>
              <a:buFont typeface="Arial" panose="020B0604020202020204" pitchFamily="34" charset="0"/>
              <a:buChar char="•"/>
            </a:pPr>
            <a:r>
              <a:rPr lang="en-US" sz="2800" b="1" dirty="0" smtClean="0">
                <a:solidFill>
                  <a:schemeClr val="bg1"/>
                </a:solidFill>
              </a:rPr>
              <a:t>Rom. 10:18</a:t>
            </a:r>
          </a:p>
          <a:p>
            <a:pPr marL="914400" lvl="1" indent="-457200" algn="just">
              <a:spcAft>
                <a:spcPts val="600"/>
              </a:spcAft>
              <a:buFont typeface="Arial" panose="020B0604020202020204" pitchFamily="34" charset="0"/>
              <a:buChar char="•"/>
            </a:pPr>
            <a:r>
              <a:rPr lang="en-US" sz="2800" b="1" dirty="0" smtClean="0">
                <a:solidFill>
                  <a:schemeClr val="bg1"/>
                </a:solidFill>
              </a:rPr>
              <a:t>Colossians 1:6, 23</a:t>
            </a:r>
            <a:endParaRPr lang="en-US" sz="2800" b="1" dirty="0">
              <a:solidFill>
                <a:schemeClr val="bg1"/>
              </a:solidFill>
            </a:endParaRPr>
          </a:p>
        </p:txBody>
      </p:sp>
    </p:spTree>
    <p:extLst>
      <p:ext uri="{BB962C8B-B14F-4D97-AF65-F5344CB8AC3E}">
        <p14:creationId xmlns:p14="http://schemas.microsoft.com/office/powerpoint/2010/main" val="28194285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146</TotalTime>
  <Words>538</Words>
  <Application>Microsoft Office PowerPoint</Application>
  <PresentationFormat>On-screen Show (4:3)</PresentationFormat>
  <Paragraphs>79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Lucida Calligraphy</vt:lpstr>
      <vt:lpstr>Office Theme</vt:lpstr>
      <vt:lpstr>The Great Mystery  of Godliness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Cindy Nelson</cp:lastModifiedBy>
  <cp:revision>20</cp:revision>
  <cp:lastPrinted>2016-04-11T13:29:01Z</cp:lastPrinted>
  <dcterms:created xsi:type="dcterms:W3CDTF">2016-03-27T21:00:01Z</dcterms:created>
  <dcterms:modified xsi:type="dcterms:W3CDTF">2016-09-26T18:05:06Z</dcterms:modified>
</cp:coreProperties>
</file>