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9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3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765664"/>
            <a:ext cx="8764732" cy="3092335"/>
          </a:xfrm>
        </p:spPr>
        <p:txBody>
          <a:bodyPr/>
          <a:lstStyle>
            <a:lvl1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1pPr>
            <a:lvl2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765664"/>
            <a:ext cx="8764732" cy="3092335"/>
          </a:xfrm>
        </p:spPr>
        <p:txBody>
          <a:bodyPr/>
          <a:lstStyle>
            <a:lvl1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1pPr>
            <a:lvl2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765664"/>
            <a:ext cx="8764732" cy="3092335"/>
          </a:xfrm>
        </p:spPr>
        <p:txBody>
          <a:bodyPr/>
          <a:lstStyle>
            <a:lvl1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1pPr>
            <a:lvl2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0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765664"/>
            <a:ext cx="8764732" cy="3092335"/>
          </a:xfrm>
        </p:spPr>
        <p:txBody>
          <a:bodyPr/>
          <a:lstStyle>
            <a:lvl1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1pPr>
            <a:lvl2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2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765664"/>
            <a:ext cx="8764732" cy="3092335"/>
          </a:xfrm>
        </p:spPr>
        <p:txBody>
          <a:bodyPr/>
          <a:lstStyle>
            <a:lvl1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1pPr>
            <a:lvl2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568824"/>
            <a:ext cx="8764732" cy="3289176"/>
          </a:xfrm>
        </p:spPr>
        <p:txBody>
          <a:bodyPr/>
          <a:lstStyle>
            <a:lvl1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1pPr>
            <a:lvl2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003B7D"/>
                  </a:solidFill>
                </a:ln>
                <a:solidFill>
                  <a:schemeClr val="bg1"/>
                </a:solidFill>
                <a:effectLst>
                  <a:outerShdw blurRad="50800" dist="381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DD19-2D8D-467A-9F2F-2B25F4E8CE3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A036-064D-4C3E-AA19-E89AF7EE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4" r:id="rId4"/>
    <p:sldLayoutId id="2147483673" r:id="rId5"/>
    <p:sldLayoutId id="2147483672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6" y="730587"/>
            <a:ext cx="6984127" cy="539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4513">
            <a:off x="2310931" y="1701254"/>
            <a:ext cx="5100435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im</a:t>
            </a:r>
            <a:r>
              <a:rPr lang="en-US" sz="2800" dirty="0" err="1" smtClean="0"/>
              <a:t>•</a:t>
            </a:r>
            <a:r>
              <a:rPr lang="en-US" sz="3600" b="1" dirty="0" err="1" smtClean="0"/>
              <a:t>pos</a:t>
            </a:r>
            <a:r>
              <a:rPr lang="en-US" sz="2800" dirty="0" err="1" smtClean="0"/>
              <a:t>•</a:t>
            </a:r>
            <a:r>
              <a:rPr lang="en-US" sz="3600" b="1" dirty="0" err="1" smtClean="0"/>
              <a:t>sible</a:t>
            </a:r>
            <a:r>
              <a:rPr lang="en-US" sz="3600" dirty="0" smtClean="0"/>
              <a:t>   </a:t>
            </a:r>
            <a:r>
              <a:rPr lang="en-US" sz="3200" i="1" dirty="0" smtClean="0">
                <a:latin typeface="Calibri" panose="020F0502020204030204" pitchFamily="34" charset="0"/>
              </a:rPr>
              <a:t>adj</a:t>
            </a:r>
            <a:r>
              <a:rPr lang="en-US" sz="3200" i="1" dirty="0">
                <a:latin typeface="Calibri" panose="020F0502020204030204" pitchFamily="34" charset="0"/>
              </a:rPr>
              <a:t>.</a:t>
            </a:r>
            <a:endParaRPr lang="en-US" sz="3600" dirty="0" smtClean="0"/>
          </a:p>
          <a:p>
            <a:pPr>
              <a:spcAft>
                <a:spcPts val="1500"/>
              </a:spcAft>
            </a:pPr>
            <a:r>
              <a:rPr lang="en-US" sz="3600" dirty="0"/>
              <a:t> </a:t>
            </a:r>
            <a:r>
              <a:rPr lang="en-US" sz="3600" dirty="0" smtClean="0"/>
              <a:t>/</a:t>
            </a:r>
            <a:r>
              <a:rPr lang="en-US" sz="3600" dirty="0" err="1" smtClean="0"/>
              <a:t>im</a:t>
            </a:r>
            <a:r>
              <a:rPr lang="en-US" sz="3600" dirty="0" smtClean="0"/>
              <a:t> </a:t>
            </a:r>
            <a:r>
              <a:rPr lang="en-US" sz="3600" dirty="0" err="1" smtClean="0"/>
              <a:t>p</a:t>
            </a:r>
            <a:r>
              <a:rPr lang="en-US" sz="3600" dirty="0" err="1" smtClean="0">
                <a:latin typeface="Calibri" panose="020F0502020204030204" pitchFamily="34" charset="0"/>
              </a:rPr>
              <a:t>äs’ə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bəl</a:t>
            </a:r>
            <a:r>
              <a:rPr lang="en-US" sz="3600" dirty="0" smtClean="0">
                <a:latin typeface="Calibri" panose="020F0502020204030204" pitchFamily="34" charset="0"/>
              </a:rPr>
              <a:t>/</a:t>
            </a:r>
            <a:endParaRPr lang="en-US" sz="3600" i="1" dirty="0" smtClean="0">
              <a:latin typeface="Calibri" panose="020F0502020204030204" pitchFamily="34" charset="0"/>
            </a:endParaRPr>
          </a:p>
          <a:p>
            <a:pPr marL="284163"/>
            <a:r>
              <a:rPr lang="en-US" sz="3600" b="1" dirty="0" smtClean="0">
                <a:latin typeface="Calibri" panose="020F0502020204030204" pitchFamily="34" charset="0"/>
              </a:rPr>
              <a:t>1</a:t>
            </a:r>
            <a:r>
              <a:rPr lang="en-US" sz="3600" dirty="0" smtClean="0">
                <a:latin typeface="Calibri" panose="020F0502020204030204" pitchFamily="34" charset="0"/>
              </a:rPr>
              <a:t> unable to be done or to happen; not possible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41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/>
              <a:t>makes us filthy in the eyes of God (Isa. 64:6; Jas. 1:21; 2 Pet. 2:7; 2 Cor. 7:1)</a:t>
            </a:r>
          </a:p>
          <a:p>
            <a:r>
              <a:rPr lang="en-US" dirty="0" smtClean="0"/>
              <a:t>Immersion </a:t>
            </a:r>
            <a:r>
              <a:rPr lang="en-US" dirty="0"/>
              <a:t>into Christ washes the filth of sin away (Acts 22:16; Eph. 5:26; 1 Cor. 6:11; Tit. 3:5), as if never </a:t>
            </a:r>
            <a:r>
              <a:rPr lang="en-US" dirty="0" smtClean="0"/>
              <a:t>filthy at </a:t>
            </a:r>
            <a:r>
              <a:rPr lang="en-US" dirty="0"/>
              <a:t>all (Psa. 51:1-2, </a:t>
            </a:r>
            <a:r>
              <a:rPr lang="en-US" dirty="0" smtClean="0"/>
              <a:t>7-11)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/>
              <a:t>makes us guilty of transgressing the law of God (1 John 3:4; Jas. </a:t>
            </a:r>
            <a:r>
              <a:rPr lang="en-US" dirty="0" smtClean="0"/>
              <a:t>2:9-11; </a:t>
            </a:r>
            <a:r>
              <a:rPr lang="en-US" dirty="0"/>
              <a:t>2 John </a:t>
            </a:r>
            <a:r>
              <a:rPr lang="en-US" dirty="0" smtClean="0"/>
              <a:t>9)</a:t>
            </a:r>
          </a:p>
          <a:p>
            <a:r>
              <a:rPr lang="en-US" dirty="0" smtClean="0"/>
              <a:t>Immersion </a:t>
            </a:r>
            <a:r>
              <a:rPr lang="en-US" dirty="0"/>
              <a:t>into Christ </a:t>
            </a:r>
            <a:r>
              <a:rPr lang="en-US" dirty="0" smtClean="0"/>
              <a:t>pardons/forgives </a:t>
            </a:r>
            <a:r>
              <a:rPr lang="en-US" dirty="0"/>
              <a:t>every sin (Acts 2:38), as if never violated the law (Heb. </a:t>
            </a:r>
            <a:r>
              <a:rPr lang="en-US" dirty="0" smtClean="0"/>
              <a:t>10:17)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/>
              <a:t>enslaves us to sin and its enticements (John 8:34; Rom. 6:12, 14, 16, 20-21; 2 Pet. 2:19)</a:t>
            </a:r>
          </a:p>
          <a:p>
            <a:r>
              <a:rPr lang="en-US" dirty="0" smtClean="0"/>
              <a:t>Immersion </a:t>
            </a:r>
            <a:r>
              <a:rPr lang="en-US" dirty="0"/>
              <a:t>into Christ frees </a:t>
            </a:r>
            <a:r>
              <a:rPr lang="en-US" dirty="0" smtClean="0"/>
              <a:t>one from </a:t>
            </a:r>
            <a:r>
              <a:rPr lang="en-US" dirty="0"/>
              <a:t>the dominion of sin (Rom. 6:17-18, 3-7, 11), as if never enslaved at all (John 8:36; Mark 10:45)</a:t>
            </a:r>
          </a:p>
        </p:txBody>
      </p:sp>
    </p:spTree>
    <p:extLst>
      <p:ext uri="{BB962C8B-B14F-4D97-AF65-F5344CB8AC3E}">
        <p14:creationId xmlns:p14="http://schemas.microsoft.com/office/powerpoint/2010/main" val="36059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/>
              <a:t>separates us from God and a relationship with Him (Isa. 59:1-2; Hab. 1:13; Rom. 6:23)</a:t>
            </a:r>
          </a:p>
          <a:p>
            <a:r>
              <a:rPr lang="en-US" dirty="0" smtClean="0"/>
              <a:t>Immersion </a:t>
            </a:r>
            <a:r>
              <a:rPr lang="en-US" dirty="0"/>
              <a:t>INTO Christ reconciles one back into a relationship with God through the blood of Christ (Eph. 2:11-13; Col. 2:11-13</a:t>
            </a:r>
            <a:r>
              <a:rPr lang="en-US" dirty="0" smtClean="0"/>
              <a:t>; 1:19-23; </a:t>
            </a:r>
            <a:r>
              <a:rPr lang="en-US" dirty="0"/>
              <a:t>Gal. 3:27), as if never separated at all (Eph. 2:19-22)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/>
              <a:t>brings the judgment and wrath of God upon us (Rom. 1:18; 2:8; 5:15-18; Mark 16:16; John 3:18; 5:29; Gen. 6:5-7)</a:t>
            </a:r>
          </a:p>
          <a:p>
            <a:r>
              <a:rPr lang="en-US" dirty="0" smtClean="0"/>
              <a:t>Immersion </a:t>
            </a:r>
            <a:r>
              <a:rPr lang="en-US" dirty="0"/>
              <a:t>into Christ saves one from the condemnation of sin and the wrath of God (1 Pet. 3:20-21; Rom. </a:t>
            </a:r>
            <a:r>
              <a:rPr lang="en-US" dirty="0" smtClean="0"/>
              <a:t>5:9), </a:t>
            </a:r>
            <a:r>
              <a:rPr lang="en-US" dirty="0"/>
              <a:t>as if never condemned at all (Rom. 8:1)</a:t>
            </a:r>
          </a:p>
        </p:txBody>
      </p:sp>
    </p:spTree>
    <p:extLst>
      <p:ext uri="{BB962C8B-B14F-4D97-AF65-F5344CB8AC3E}">
        <p14:creationId xmlns:p14="http://schemas.microsoft.com/office/powerpoint/2010/main" val="4882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418" y="3515557"/>
            <a:ext cx="8764732" cy="328917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n w="12700">
                  <a:solidFill>
                    <a:srgbClr val="003B7D"/>
                  </a:solidFill>
                </a:ln>
              </a:rPr>
              <a:t>Why not be baptized today?</a:t>
            </a:r>
          </a:p>
          <a:p>
            <a:pPr marL="0" indent="0" algn="ctr">
              <a:buNone/>
            </a:pPr>
            <a:r>
              <a:rPr lang="en-US" dirty="0" smtClean="0"/>
              <a:t>To be washed from the filth of sin!</a:t>
            </a:r>
          </a:p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 smtClean="0"/>
              <a:t>be pardoned </a:t>
            </a:r>
            <a:r>
              <a:rPr lang="en-US" dirty="0" smtClean="0"/>
              <a:t>from the guilt of sin!</a:t>
            </a:r>
          </a:p>
          <a:p>
            <a:pPr marL="0" indent="0" algn="ctr">
              <a:buNone/>
            </a:pPr>
            <a:r>
              <a:rPr lang="en-US" dirty="0" smtClean="0"/>
              <a:t>To be freed from the bondage of sin!</a:t>
            </a:r>
          </a:p>
          <a:p>
            <a:pPr marL="0" indent="0" algn="ctr">
              <a:buNone/>
            </a:pPr>
            <a:r>
              <a:rPr lang="en-US" dirty="0" smtClean="0"/>
              <a:t>To be reconciled from the separation of sin!</a:t>
            </a:r>
          </a:p>
          <a:p>
            <a:pPr marL="0" indent="0" algn="ctr">
              <a:buNone/>
            </a:pPr>
            <a:r>
              <a:rPr lang="en-US" dirty="0" smtClean="0"/>
              <a:t>To be saved from the condemnation of sin!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373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16</cp:revision>
  <dcterms:created xsi:type="dcterms:W3CDTF">2016-09-16T19:36:48Z</dcterms:created>
  <dcterms:modified xsi:type="dcterms:W3CDTF">2016-09-20T13:56:15Z</dcterms:modified>
</cp:coreProperties>
</file>