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482" r:id="rId3"/>
    <p:sldId id="485" r:id="rId4"/>
    <p:sldId id="486" r:id="rId5"/>
    <p:sldId id="487" r:id="rId6"/>
    <p:sldId id="261" r:id="rId7"/>
    <p:sldId id="528" r:id="rId8"/>
    <p:sldId id="493" r:id="rId9"/>
    <p:sldId id="498" r:id="rId10"/>
    <p:sldId id="503" r:id="rId11"/>
    <p:sldId id="508" r:id="rId12"/>
    <p:sldId id="513" r:id="rId13"/>
    <p:sldId id="517" r:id="rId14"/>
    <p:sldId id="525"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0" autoAdjust="0"/>
    <p:restoredTop sz="94660"/>
  </p:normalViewPr>
  <p:slideViewPr>
    <p:cSldViewPr snapToGrid="0">
      <p:cViewPr varScale="1">
        <p:scale>
          <a:sx n="106" d="100"/>
          <a:sy n="106" d="100"/>
        </p:scale>
        <p:origin x="13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a:p>
        </p:txBody>
      </p:sp>
      <p:sp>
        <p:nvSpPr>
          <p:cNvPr id="3" name="Date Placeholder 2"/>
          <p:cNvSpPr>
            <a:spLocks noGrp="1"/>
          </p:cNvSpPr>
          <p:nvPr>
            <p:ph type="dt" sz="quarter" idx="1"/>
          </p:nvPr>
        </p:nvSpPr>
        <p:spPr>
          <a:xfrm>
            <a:off x="3978133" y="1"/>
            <a:ext cx="3043343" cy="467072"/>
          </a:xfrm>
          <a:prstGeom prst="rect">
            <a:avLst/>
          </a:prstGeom>
        </p:spPr>
        <p:txBody>
          <a:bodyPr vert="horz" lIns="93315" tIns="46658" rIns="93315" bIns="46658" rtlCol="0"/>
          <a:lstStyle>
            <a:lvl1pPr algn="r">
              <a:defRPr sz="1200"/>
            </a:lvl1pPr>
          </a:lstStyle>
          <a:p>
            <a:fld id="{C315246E-766A-45BC-AE3D-E61D338B6791}" type="datetimeFigureOut">
              <a:rPr lang="en-US" smtClean="0"/>
              <a:t>9/20/2016</a:t>
            </a:fld>
            <a:endParaRPr lang="en-US"/>
          </a:p>
        </p:txBody>
      </p:sp>
      <p:sp>
        <p:nvSpPr>
          <p:cNvPr id="4" name="Footer Placeholder 3"/>
          <p:cNvSpPr>
            <a:spLocks noGrp="1"/>
          </p:cNvSpPr>
          <p:nvPr>
            <p:ph type="ftr" sz="quarter" idx="2"/>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7071"/>
          </a:xfrm>
          <a:prstGeom prst="rect">
            <a:avLst/>
          </a:prstGeom>
        </p:spPr>
        <p:txBody>
          <a:bodyPr vert="horz" lIns="93315" tIns="46658" rIns="93315" bIns="46658"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762" cy="465927"/>
          </a:xfrm>
          <a:prstGeom prst="rect">
            <a:avLst/>
          </a:prstGeom>
        </p:spPr>
        <p:txBody>
          <a:bodyPr vert="horz" lIns="90553" tIns="45277" rIns="90553" bIns="45277" rtlCol="0"/>
          <a:lstStyle>
            <a:lvl1pPr algn="l">
              <a:defRPr sz="1200"/>
            </a:lvl1pPr>
          </a:lstStyle>
          <a:p>
            <a:endParaRPr lang="en-US"/>
          </a:p>
        </p:txBody>
      </p:sp>
      <p:sp>
        <p:nvSpPr>
          <p:cNvPr id="3" name="Date Placeholder 2"/>
          <p:cNvSpPr>
            <a:spLocks noGrp="1"/>
          </p:cNvSpPr>
          <p:nvPr>
            <p:ph type="dt" idx="1"/>
          </p:nvPr>
        </p:nvSpPr>
        <p:spPr>
          <a:xfrm>
            <a:off x="3977769" y="0"/>
            <a:ext cx="3043762" cy="465927"/>
          </a:xfrm>
          <a:prstGeom prst="rect">
            <a:avLst/>
          </a:prstGeom>
        </p:spPr>
        <p:txBody>
          <a:bodyPr vert="horz" lIns="90553" tIns="45277" rIns="90553" bIns="45277" rtlCol="0"/>
          <a:lstStyle>
            <a:lvl1pPr algn="r">
              <a:defRPr sz="1200"/>
            </a:lvl1pPr>
          </a:lstStyle>
          <a:p>
            <a:fld id="{86CD28F9-DB79-4469-84C0-24800353DAEF}" type="datetimeFigureOut">
              <a:rPr lang="en-US" smtClean="0"/>
              <a:t>9/20/2016</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0553" tIns="45277" rIns="90553" bIns="45277" rtlCol="0" anchor="ctr"/>
          <a:lstStyle/>
          <a:p>
            <a:endParaRPr lang="en-US"/>
          </a:p>
        </p:txBody>
      </p:sp>
      <p:sp>
        <p:nvSpPr>
          <p:cNvPr id="5" name="Notes Placeholder 4"/>
          <p:cNvSpPr>
            <a:spLocks noGrp="1"/>
          </p:cNvSpPr>
          <p:nvPr>
            <p:ph type="body" sz="quarter" idx="3"/>
          </p:nvPr>
        </p:nvSpPr>
        <p:spPr>
          <a:xfrm>
            <a:off x="701682" y="4479827"/>
            <a:ext cx="5619736" cy="3666029"/>
          </a:xfrm>
          <a:prstGeom prst="rect">
            <a:avLst/>
          </a:prstGeom>
        </p:spPr>
        <p:txBody>
          <a:bodyPr vert="horz" lIns="90553" tIns="45277" rIns="90553" bIns="452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3173"/>
            <a:ext cx="3043762" cy="465927"/>
          </a:xfrm>
          <a:prstGeom prst="rect">
            <a:avLst/>
          </a:prstGeom>
        </p:spPr>
        <p:txBody>
          <a:bodyPr vert="horz" lIns="90553" tIns="45277" rIns="90553" bIns="45277" rtlCol="0" anchor="b"/>
          <a:lstStyle>
            <a:lvl1pPr algn="l">
              <a:defRPr sz="1200"/>
            </a:lvl1pPr>
          </a:lstStyle>
          <a:p>
            <a:endParaRPr lang="en-US"/>
          </a:p>
        </p:txBody>
      </p:sp>
      <p:sp>
        <p:nvSpPr>
          <p:cNvPr id="7" name="Slide Number Placeholder 6"/>
          <p:cNvSpPr>
            <a:spLocks noGrp="1"/>
          </p:cNvSpPr>
          <p:nvPr>
            <p:ph type="sldNum" sz="quarter" idx="5"/>
          </p:nvPr>
        </p:nvSpPr>
        <p:spPr>
          <a:xfrm>
            <a:off x="3977769" y="8843173"/>
            <a:ext cx="3043762" cy="465927"/>
          </a:xfrm>
          <a:prstGeom prst="rect">
            <a:avLst/>
          </a:prstGeom>
        </p:spPr>
        <p:txBody>
          <a:bodyPr vert="horz" lIns="90553" tIns="45277" rIns="90553" bIns="45277" rtlCol="0" anchor="b"/>
          <a:lstStyle>
            <a:lvl1pPr algn="r">
              <a:defRPr sz="1200"/>
            </a:lvl1pPr>
          </a:lstStyle>
          <a:p>
            <a:fld id="{5CB0FF1B-506E-4918-B1F4-BED4DD17A2D8}" type="slidenum">
              <a:rPr lang="en-US" smtClean="0"/>
              <a:t>‹#›</a:t>
            </a:fld>
            <a:endParaRPr lang="en-US"/>
          </a:p>
        </p:txBody>
      </p:sp>
    </p:spTree>
    <p:extLst>
      <p:ext uri="{BB962C8B-B14F-4D97-AF65-F5344CB8AC3E}">
        <p14:creationId xmlns:p14="http://schemas.microsoft.com/office/powerpoint/2010/main" val="3628636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B0FF1B-506E-4918-B1F4-BED4DD17A2D8}" type="slidenum">
              <a:rPr lang="en-US" smtClean="0"/>
              <a:t>9</a:t>
            </a:fld>
            <a:endParaRPr lang="en-US"/>
          </a:p>
        </p:txBody>
      </p:sp>
    </p:spTree>
    <p:extLst>
      <p:ext uri="{BB962C8B-B14F-4D97-AF65-F5344CB8AC3E}">
        <p14:creationId xmlns:p14="http://schemas.microsoft.com/office/powerpoint/2010/main" val="1635503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B0FF1B-506E-4918-B1F4-BED4DD17A2D8}" type="slidenum">
              <a:rPr lang="en-US" smtClean="0"/>
              <a:t>11</a:t>
            </a:fld>
            <a:endParaRPr lang="en-US"/>
          </a:p>
        </p:txBody>
      </p:sp>
    </p:spTree>
    <p:extLst>
      <p:ext uri="{BB962C8B-B14F-4D97-AF65-F5344CB8AC3E}">
        <p14:creationId xmlns:p14="http://schemas.microsoft.com/office/powerpoint/2010/main" val="36403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9/20/2016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9/20/2016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9/20/2016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9/20/2016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0633" y="862750"/>
            <a:ext cx="8322733" cy="2550020"/>
          </a:xfrm>
        </p:spPr>
        <p:txBody>
          <a:bodyPr>
            <a:normAutofit/>
          </a:bodyPr>
          <a:lstStyle/>
          <a:p>
            <a:r>
              <a:rPr lang="en-US" sz="4400" b="1" dirty="0" smtClean="0"/>
              <a:t>Christianity Through</a:t>
            </a:r>
            <a:br>
              <a:rPr lang="en-US" sz="4400" b="1" dirty="0" smtClean="0"/>
            </a:br>
            <a:r>
              <a:rPr lang="en-US" sz="4400" b="1" dirty="0" smtClean="0"/>
              <a:t>the Ages</a:t>
            </a:r>
            <a:endParaRPr lang="en-US" sz="4400" dirty="0"/>
          </a:p>
        </p:txBody>
      </p:sp>
      <p:sp>
        <p:nvSpPr>
          <p:cNvPr id="3" name="Subtitle 2"/>
          <p:cNvSpPr>
            <a:spLocks noGrp="1"/>
          </p:cNvSpPr>
          <p:nvPr>
            <p:ph type="subTitle" idx="1"/>
          </p:nvPr>
        </p:nvSpPr>
        <p:spPr/>
        <p:txBody>
          <a:bodyPr/>
          <a:lstStyle/>
          <a:p>
            <a:r>
              <a:rPr lang="en-US" b="1" dirty="0" smtClean="0"/>
              <a:t>Daniel 7:13-14</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457199"/>
            <a:ext cx="8229600" cy="3970318"/>
          </a:xfrm>
          <a:prstGeom prst="rect">
            <a:avLst/>
          </a:prstGeom>
          <a:noFill/>
        </p:spPr>
        <p:txBody>
          <a:bodyPr wrap="square" rtlCol="0">
            <a:spAutoFit/>
          </a:bodyPr>
          <a:lstStyle/>
          <a:p>
            <a:pPr marL="404813" indent="-404813">
              <a:buFont typeface="Arial" panose="020B0604020202020204" pitchFamily="34" charset="0"/>
              <a:buChar char="•"/>
            </a:pPr>
            <a:r>
              <a:rPr lang="en-US" altLang="en-US" sz="3600" b="1" dirty="0" smtClean="0">
                <a:solidFill>
                  <a:srgbClr val="FFFF00"/>
                </a:solidFill>
              </a:rPr>
              <a:t>Conversation with Christian—100 A.D.</a:t>
            </a:r>
          </a:p>
          <a:p>
            <a:pPr marL="404813" indent="-404813">
              <a:buFont typeface="Arial" panose="020B0604020202020204" pitchFamily="34" charset="0"/>
              <a:buChar char="•"/>
            </a:pPr>
            <a:r>
              <a:rPr lang="en-US" altLang="en-US" sz="3600" b="1" dirty="0" smtClean="0">
                <a:solidFill>
                  <a:srgbClr val="FFFF00"/>
                </a:solidFill>
              </a:rPr>
              <a:t>Conversation with Christian—600 A.D.</a:t>
            </a:r>
            <a:endParaRPr lang="en-US" altLang="en-US" sz="3600" b="1" dirty="0" smtClean="0">
              <a:solidFill>
                <a:schemeClr val="bg1"/>
              </a:solidFill>
            </a:endParaRPr>
          </a:p>
          <a:p>
            <a:pPr marL="862013" lvl="1" indent="-404813">
              <a:buFont typeface="Arial" panose="020B0604020202020204" pitchFamily="34" charset="0"/>
              <a:buChar char="•"/>
            </a:pPr>
            <a:r>
              <a:rPr lang="en-US" altLang="en-US" sz="3600" b="1" dirty="0" smtClean="0">
                <a:solidFill>
                  <a:schemeClr val="bg1"/>
                </a:solidFill>
              </a:rPr>
              <a:t>Salvation’s story</a:t>
            </a:r>
          </a:p>
          <a:p>
            <a:pPr marL="862013" lvl="1" indent="-404813">
              <a:buFont typeface="Arial" panose="020B0604020202020204" pitchFamily="34" charset="0"/>
              <a:buChar char="•"/>
            </a:pPr>
            <a:r>
              <a:rPr lang="en-US" altLang="en-US" sz="3600" b="1" dirty="0" smtClean="0">
                <a:solidFill>
                  <a:schemeClr val="bg1"/>
                </a:solidFill>
              </a:rPr>
              <a:t>Structure of the church</a:t>
            </a:r>
          </a:p>
          <a:p>
            <a:pPr marL="862013" lvl="1" indent="-404813">
              <a:buFont typeface="Arial" panose="020B0604020202020204" pitchFamily="34" charset="0"/>
              <a:buChar char="•"/>
            </a:pPr>
            <a:r>
              <a:rPr lang="en-US" altLang="en-US" sz="3600" b="1" dirty="0" smtClean="0">
                <a:solidFill>
                  <a:schemeClr val="bg1"/>
                </a:solidFill>
              </a:rPr>
              <a:t>Worship of the church</a:t>
            </a:r>
          </a:p>
          <a:p>
            <a:pPr marL="862013" lvl="1" indent="-404813">
              <a:buFont typeface="Arial" panose="020B0604020202020204" pitchFamily="34" charset="0"/>
              <a:buChar char="•"/>
            </a:pPr>
            <a:r>
              <a:rPr lang="en-US" altLang="en-US" sz="3600" b="1" dirty="0" smtClean="0">
                <a:solidFill>
                  <a:schemeClr val="bg1"/>
                </a:solidFill>
              </a:rPr>
              <a:t>Description (names) of the church</a:t>
            </a:r>
          </a:p>
          <a:p>
            <a:pPr marL="862013" lvl="1" indent="-404813">
              <a:buFont typeface="Arial" panose="020B0604020202020204" pitchFamily="34" charset="0"/>
              <a:buChar char="•"/>
            </a:pPr>
            <a:r>
              <a:rPr lang="en-US" altLang="en-US" sz="3600" b="1" dirty="0" smtClean="0">
                <a:solidFill>
                  <a:schemeClr val="bg1"/>
                </a:solidFill>
              </a:rPr>
              <a:t>Moral authority </a:t>
            </a:r>
          </a:p>
        </p:txBody>
      </p:sp>
    </p:spTree>
    <p:extLst>
      <p:ext uri="{BB962C8B-B14F-4D97-AF65-F5344CB8AC3E}">
        <p14:creationId xmlns:p14="http://schemas.microsoft.com/office/powerpoint/2010/main" val="441278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457199"/>
            <a:ext cx="8229600" cy="5078313"/>
          </a:xfrm>
          <a:prstGeom prst="rect">
            <a:avLst/>
          </a:prstGeom>
          <a:noFill/>
        </p:spPr>
        <p:txBody>
          <a:bodyPr wrap="square" rtlCol="0">
            <a:spAutoFit/>
          </a:bodyPr>
          <a:lstStyle/>
          <a:p>
            <a:pPr marL="404813" indent="-404813">
              <a:buFont typeface="Arial" panose="020B0604020202020204" pitchFamily="34" charset="0"/>
              <a:buChar char="•"/>
            </a:pPr>
            <a:r>
              <a:rPr lang="en-US" altLang="en-US" sz="3600" b="1" dirty="0" smtClean="0">
                <a:solidFill>
                  <a:srgbClr val="FFFF00"/>
                </a:solidFill>
              </a:rPr>
              <a:t>Conversation with Christian—100 A.D.</a:t>
            </a:r>
          </a:p>
          <a:p>
            <a:pPr marL="404813" indent="-404813">
              <a:buFont typeface="Arial" panose="020B0604020202020204" pitchFamily="34" charset="0"/>
              <a:buChar char="•"/>
            </a:pPr>
            <a:r>
              <a:rPr lang="en-US" altLang="en-US" sz="3600" b="1" dirty="0" smtClean="0">
                <a:solidFill>
                  <a:srgbClr val="FFFF00"/>
                </a:solidFill>
              </a:rPr>
              <a:t>Conversation with Christian—600 A.D.</a:t>
            </a:r>
          </a:p>
          <a:p>
            <a:pPr marL="404813" indent="-404813">
              <a:buFont typeface="Arial" panose="020B0604020202020204" pitchFamily="34" charset="0"/>
              <a:buChar char="•"/>
            </a:pPr>
            <a:r>
              <a:rPr lang="en-US" altLang="en-US" sz="3600" b="1" dirty="0" smtClean="0">
                <a:solidFill>
                  <a:srgbClr val="FFFF00"/>
                </a:solidFill>
              </a:rPr>
              <a:t>Conversation with Christian—1100 A.D.</a:t>
            </a:r>
          </a:p>
          <a:p>
            <a:pPr marL="862013" lvl="1" indent="-404813">
              <a:buFont typeface="Arial" panose="020B0604020202020204" pitchFamily="34" charset="0"/>
              <a:buChar char="•"/>
            </a:pPr>
            <a:r>
              <a:rPr lang="en-US" altLang="en-US" sz="3600" b="1" dirty="0">
                <a:solidFill>
                  <a:schemeClr val="bg1"/>
                </a:solidFill>
              </a:rPr>
              <a:t>Salvation’s story</a:t>
            </a:r>
          </a:p>
          <a:p>
            <a:pPr marL="862013" lvl="1" indent="-404813">
              <a:buFont typeface="Arial" panose="020B0604020202020204" pitchFamily="34" charset="0"/>
              <a:buChar char="•"/>
            </a:pPr>
            <a:r>
              <a:rPr lang="en-US" altLang="en-US" sz="3600" b="1" dirty="0">
                <a:solidFill>
                  <a:schemeClr val="bg1"/>
                </a:solidFill>
              </a:rPr>
              <a:t>Structure of the church</a:t>
            </a:r>
          </a:p>
          <a:p>
            <a:pPr marL="862013" lvl="1" indent="-404813">
              <a:buFont typeface="Arial" panose="020B0604020202020204" pitchFamily="34" charset="0"/>
              <a:buChar char="•"/>
            </a:pPr>
            <a:r>
              <a:rPr lang="en-US" altLang="en-US" sz="3600" b="1" dirty="0">
                <a:solidFill>
                  <a:schemeClr val="bg1"/>
                </a:solidFill>
              </a:rPr>
              <a:t>Worship of the church</a:t>
            </a:r>
          </a:p>
          <a:p>
            <a:pPr marL="862013" lvl="1" indent="-404813">
              <a:buFont typeface="Arial" panose="020B0604020202020204" pitchFamily="34" charset="0"/>
              <a:buChar char="•"/>
            </a:pPr>
            <a:r>
              <a:rPr lang="en-US" altLang="en-US" sz="3600" b="1" dirty="0">
                <a:solidFill>
                  <a:schemeClr val="bg1"/>
                </a:solidFill>
              </a:rPr>
              <a:t>Description (names) of the church</a:t>
            </a:r>
          </a:p>
          <a:p>
            <a:pPr marL="862013" lvl="1" indent="-404813">
              <a:buFont typeface="Arial" panose="020B0604020202020204" pitchFamily="34" charset="0"/>
              <a:buChar char="•"/>
            </a:pPr>
            <a:r>
              <a:rPr lang="en-US" altLang="en-US" sz="3600" b="1" dirty="0">
                <a:solidFill>
                  <a:schemeClr val="bg1"/>
                </a:solidFill>
              </a:rPr>
              <a:t>Moral authority </a:t>
            </a:r>
          </a:p>
          <a:p>
            <a:pPr marL="404813" indent="-404813">
              <a:buFont typeface="Arial" panose="020B0604020202020204" pitchFamily="34" charset="0"/>
              <a:buChar char="•"/>
            </a:pPr>
            <a:endParaRPr lang="en-US" altLang="en-US" sz="3600" b="1" dirty="0" smtClean="0">
              <a:solidFill>
                <a:srgbClr val="FFFF00"/>
              </a:solidFill>
            </a:endParaRPr>
          </a:p>
        </p:txBody>
      </p:sp>
    </p:spTree>
    <p:extLst>
      <p:ext uri="{BB962C8B-B14F-4D97-AF65-F5344CB8AC3E}">
        <p14:creationId xmlns:p14="http://schemas.microsoft.com/office/powerpoint/2010/main" val="4197233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457199"/>
            <a:ext cx="8229600" cy="5078313"/>
          </a:xfrm>
          <a:prstGeom prst="rect">
            <a:avLst/>
          </a:prstGeom>
          <a:noFill/>
        </p:spPr>
        <p:txBody>
          <a:bodyPr wrap="square" rtlCol="0">
            <a:spAutoFit/>
          </a:bodyPr>
          <a:lstStyle/>
          <a:p>
            <a:pPr marL="404813" indent="-404813">
              <a:buFont typeface="Arial" panose="020B0604020202020204" pitchFamily="34" charset="0"/>
              <a:buChar char="•"/>
            </a:pPr>
            <a:r>
              <a:rPr lang="en-US" altLang="en-US" sz="3600" b="1" dirty="0" smtClean="0">
                <a:solidFill>
                  <a:srgbClr val="FFFF00"/>
                </a:solidFill>
              </a:rPr>
              <a:t>Conversation with Christian—100 A.D.</a:t>
            </a:r>
          </a:p>
          <a:p>
            <a:pPr marL="404813" indent="-404813">
              <a:buFont typeface="Arial" panose="020B0604020202020204" pitchFamily="34" charset="0"/>
              <a:buChar char="•"/>
            </a:pPr>
            <a:r>
              <a:rPr lang="en-US" altLang="en-US" sz="3600" b="1" dirty="0" smtClean="0">
                <a:solidFill>
                  <a:srgbClr val="FFFF00"/>
                </a:solidFill>
              </a:rPr>
              <a:t>Conversation with Christian—600 A.D.</a:t>
            </a:r>
          </a:p>
          <a:p>
            <a:pPr marL="404813" indent="-404813">
              <a:buFont typeface="Arial" panose="020B0604020202020204" pitchFamily="34" charset="0"/>
              <a:buChar char="•"/>
            </a:pPr>
            <a:r>
              <a:rPr lang="en-US" altLang="en-US" sz="3600" b="1" dirty="0" smtClean="0">
                <a:solidFill>
                  <a:srgbClr val="FFFF00"/>
                </a:solidFill>
              </a:rPr>
              <a:t>Conversation with Christian—1100 A.D.</a:t>
            </a:r>
          </a:p>
          <a:p>
            <a:pPr marL="404813" indent="-404813">
              <a:buFont typeface="Arial" panose="020B0604020202020204" pitchFamily="34" charset="0"/>
              <a:buChar char="•"/>
            </a:pPr>
            <a:r>
              <a:rPr lang="en-US" altLang="en-US" sz="3600" b="1" dirty="0" smtClean="0">
                <a:solidFill>
                  <a:srgbClr val="FFFF00"/>
                </a:solidFill>
              </a:rPr>
              <a:t>Conversation with Christian—1600 A.D.</a:t>
            </a:r>
          </a:p>
          <a:p>
            <a:pPr marL="862013" lvl="1" indent="-404813">
              <a:buFont typeface="Arial" panose="020B0604020202020204" pitchFamily="34" charset="0"/>
              <a:buChar char="•"/>
            </a:pPr>
            <a:r>
              <a:rPr lang="en-US" altLang="en-US" sz="3600" b="1" dirty="0">
                <a:solidFill>
                  <a:schemeClr val="bg1"/>
                </a:solidFill>
              </a:rPr>
              <a:t>Salvation’s story</a:t>
            </a:r>
          </a:p>
          <a:p>
            <a:pPr marL="862013" lvl="1" indent="-404813">
              <a:buFont typeface="Arial" panose="020B0604020202020204" pitchFamily="34" charset="0"/>
              <a:buChar char="•"/>
            </a:pPr>
            <a:r>
              <a:rPr lang="en-US" altLang="en-US" sz="3600" b="1" dirty="0">
                <a:solidFill>
                  <a:schemeClr val="bg1"/>
                </a:solidFill>
              </a:rPr>
              <a:t>Structure of the church</a:t>
            </a:r>
          </a:p>
          <a:p>
            <a:pPr marL="862013" lvl="1" indent="-404813">
              <a:buFont typeface="Arial" panose="020B0604020202020204" pitchFamily="34" charset="0"/>
              <a:buChar char="•"/>
            </a:pPr>
            <a:r>
              <a:rPr lang="en-US" altLang="en-US" sz="3600" b="1" dirty="0">
                <a:solidFill>
                  <a:schemeClr val="bg1"/>
                </a:solidFill>
              </a:rPr>
              <a:t>Worship of the church</a:t>
            </a:r>
          </a:p>
          <a:p>
            <a:pPr marL="862013" lvl="1" indent="-404813">
              <a:buFont typeface="Arial" panose="020B0604020202020204" pitchFamily="34" charset="0"/>
              <a:buChar char="•"/>
            </a:pPr>
            <a:r>
              <a:rPr lang="en-US" altLang="en-US" sz="3600" b="1" dirty="0">
                <a:solidFill>
                  <a:schemeClr val="bg1"/>
                </a:solidFill>
              </a:rPr>
              <a:t>Description (names) of the church</a:t>
            </a:r>
          </a:p>
          <a:p>
            <a:pPr marL="862013" lvl="1" indent="-404813">
              <a:buFont typeface="Arial" panose="020B0604020202020204" pitchFamily="34" charset="0"/>
              <a:buChar char="•"/>
            </a:pPr>
            <a:r>
              <a:rPr lang="en-US" altLang="en-US" sz="3600" b="1" dirty="0">
                <a:solidFill>
                  <a:schemeClr val="bg1"/>
                </a:solidFill>
              </a:rPr>
              <a:t>Moral authority </a:t>
            </a:r>
          </a:p>
        </p:txBody>
      </p:sp>
    </p:spTree>
    <p:extLst>
      <p:ext uri="{BB962C8B-B14F-4D97-AF65-F5344CB8AC3E}">
        <p14:creationId xmlns:p14="http://schemas.microsoft.com/office/powerpoint/2010/main" val="2869254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457199"/>
            <a:ext cx="8229600" cy="6186309"/>
          </a:xfrm>
          <a:prstGeom prst="rect">
            <a:avLst/>
          </a:prstGeom>
          <a:noFill/>
        </p:spPr>
        <p:txBody>
          <a:bodyPr wrap="square" rtlCol="0">
            <a:spAutoFit/>
          </a:bodyPr>
          <a:lstStyle/>
          <a:p>
            <a:pPr marL="404813" indent="-404813">
              <a:buFont typeface="Arial" panose="020B0604020202020204" pitchFamily="34" charset="0"/>
              <a:buChar char="•"/>
            </a:pPr>
            <a:r>
              <a:rPr lang="en-US" altLang="en-US" sz="3600" b="1" dirty="0" smtClean="0">
                <a:solidFill>
                  <a:srgbClr val="FFFF00"/>
                </a:solidFill>
              </a:rPr>
              <a:t>Conversation with Christian—100 A.D.</a:t>
            </a:r>
          </a:p>
          <a:p>
            <a:pPr marL="404813" indent="-404813">
              <a:buFont typeface="Arial" panose="020B0604020202020204" pitchFamily="34" charset="0"/>
              <a:buChar char="•"/>
            </a:pPr>
            <a:r>
              <a:rPr lang="en-US" altLang="en-US" sz="3600" b="1" dirty="0" smtClean="0">
                <a:solidFill>
                  <a:srgbClr val="FFFF00"/>
                </a:solidFill>
              </a:rPr>
              <a:t>Conversation with Christian—600 A.D.</a:t>
            </a:r>
          </a:p>
          <a:p>
            <a:pPr marL="404813" indent="-404813">
              <a:buFont typeface="Arial" panose="020B0604020202020204" pitchFamily="34" charset="0"/>
              <a:buChar char="•"/>
            </a:pPr>
            <a:r>
              <a:rPr lang="en-US" altLang="en-US" sz="3600" b="1" dirty="0" smtClean="0">
                <a:solidFill>
                  <a:srgbClr val="FFFF00"/>
                </a:solidFill>
              </a:rPr>
              <a:t>Conversation with Christian—1100 A.D.</a:t>
            </a:r>
          </a:p>
          <a:p>
            <a:pPr marL="404813" indent="-404813">
              <a:buFont typeface="Arial" panose="020B0604020202020204" pitchFamily="34" charset="0"/>
              <a:buChar char="•"/>
            </a:pPr>
            <a:r>
              <a:rPr lang="en-US" altLang="en-US" sz="3600" b="1" dirty="0" smtClean="0">
                <a:solidFill>
                  <a:srgbClr val="FFFF00"/>
                </a:solidFill>
              </a:rPr>
              <a:t>Conversation with Christian—1600 A.D.</a:t>
            </a:r>
          </a:p>
          <a:p>
            <a:pPr marL="404813" indent="-404813">
              <a:buFont typeface="Arial" panose="020B0604020202020204" pitchFamily="34" charset="0"/>
              <a:buChar char="•"/>
            </a:pPr>
            <a:r>
              <a:rPr lang="en-US" altLang="en-US" sz="3600" b="1" dirty="0" smtClean="0">
                <a:solidFill>
                  <a:srgbClr val="FFFF00"/>
                </a:solidFill>
              </a:rPr>
              <a:t>Conversation with Christian—2016 A.D.</a:t>
            </a:r>
          </a:p>
          <a:p>
            <a:pPr marL="862013" lvl="1" indent="-404813">
              <a:buFont typeface="Arial" panose="020B0604020202020204" pitchFamily="34" charset="0"/>
              <a:buChar char="•"/>
            </a:pPr>
            <a:r>
              <a:rPr lang="en-US" altLang="en-US" sz="3600" b="1" dirty="0">
                <a:solidFill>
                  <a:schemeClr val="bg1"/>
                </a:solidFill>
              </a:rPr>
              <a:t>Salvation’s story</a:t>
            </a:r>
          </a:p>
          <a:p>
            <a:pPr marL="862013" lvl="1" indent="-404813">
              <a:buFont typeface="Arial" panose="020B0604020202020204" pitchFamily="34" charset="0"/>
              <a:buChar char="•"/>
            </a:pPr>
            <a:r>
              <a:rPr lang="en-US" altLang="en-US" sz="3600" b="1" dirty="0">
                <a:solidFill>
                  <a:schemeClr val="bg1"/>
                </a:solidFill>
              </a:rPr>
              <a:t>Structure of the church</a:t>
            </a:r>
          </a:p>
          <a:p>
            <a:pPr marL="862013" lvl="1" indent="-404813">
              <a:buFont typeface="Arial" panose="020B0604020202020204" pitchFamily="34" charset="0"/>
              <a:buChar char="•"/>
            </a:pPr>
            <a:r>
              <a:rPr lang="en-US" altLang="en-US" sz="3600" b="1" dirty="0">
                <a:solidFill>
                  <a:schemeClr val="bg1"/>
                </a:solidFill>
              </a:rPr>
              <a:t>Worship of the church</a:t>
            </a:r>
          </a:p>
          <a:p>
            <a:pPr marL="862013" lvl="1" indent="-404813">
              <a:buFont typeface="Arial" panose="020B0604020202020204" pitchFamily="34" charset="0"/>
              <a:buChar char="•"/>
            </a:pPr>
            <a:r>
              <a:rPr lang="en-US" altLang="en-US" sz="3600" b="1" dirty="0">
                <a:solidFill>
                  <a:schemeClr val="bg1"/>
                </a:solidFill>
              </a:rPr>
              <a:t>Description (names) of the church</a:t>
            </a:r>
          </a:p>
          <a:p>
            <a:pPr marL="862013" lvl="1" indent="-404813">
              <a:buFont typeface="Arial" panose="020B0604020202020204" pitchFamily="34" charset="0"/>
              <a:buChar char="•"/>
            </a:pPr>
            <a:r>
              <a:rPr lang="en-US" altLang="en-US" sz="3600" b="1" dirty="0">
                <a:solidFill>
                  <a:schemeClr val="bg1"/>
                </a:solidFill>
              </a:rPr>
              <a:t>Moral authority </a:t>
            </a:r>
          </a:p>
          <a:p>
            <a:pPr marL="404813" indent="-404813">
              <a:buFont typeface="Arial" panose="020B0604020202020204" pitchFamily="34" charset="0"/>
              <a:buChar char="•"/>
            </a:pPr>
            <a:endParaRPr lang="en-US" altLang="en-US" sz="3600" b="1" dirty="0" smtClean="0">
              <a:solidFill>
                <a:srgbClr val="FFFF00"/>
              </a:solidFill>
            </a:endParaRPr>
          </a:p>
        </p:txBody>
      </p:sp>
    </p:spTree>
    <p:extLst>
      <p:ext uri="{BB962C8B-B14F-4D97-AF65-F5344CB8AC3E}">
        <p14:creationId xmlns:p14="http://schemas.microsoft.com/office/powerpoint/2010/main" val="2968564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FFFF00"/>
                </a:solidFill>
              </a:rPr>
              <a:t>Christ’s Plan--Becoming a Christian</a:t>
            </a:r>
            <a:endParaRPr lang="en-US" sz="3600" b="1" dirty="0">
              <a:solidFill>
                <a:srgbClr val="FFFF00"/>
              </a:solidFill>
            </a:endParaRPr>
          </a:p>
        </p:txBody>
      </p:sp>
      <p:sp>
        <p:nvSpPr>
          <p:cNvPr id="3" name="Content Placeholder 2"/>
          <p:cNvSpPr>
            <a:spLocks noGrp="1"/>
          </p:cNvSpPr>
          <p:nvPr>
            <p:ph idx="1"/>
          </p:nvPr>
        </p:nvSpPr>
        <p:spPr>
          <a:xfrm>
            <a:off x="380040" y="1471353"/>
            <a:ext cx="8435713" cy="4962699"/>
          </a:xfrm>
        </p:spPr>
        <p:txBody>
          <a:bodyPr/>
          <a:lstStyle/>
          <a:p>
            <a:pPr marL="628650">
              <a:spcAft>
                <a:spcPts val="1500"/>
              </a:spcAft>
            </a:pPr>
            <a:r>
              <a:rPr lang="en-US" sz="3000" b="1" dirty="0" smtClean="0"/>
              <a:t>  Believe</a:t>
            </a:r>
            <a:r>
              <a:rPr lang="en-US" sz="3000" b="1" dirty="0"/>
              <a:t>				</a:t>
            </a:r>
            <a:r>
              <a:rPr lang="en-US" sz="3000" b="1" dirty="0" smtClean="0"/>
              <a:t>John </a:t>
            </a:r>
            <a:r>
              <a:rPr lang="en-US" sz="3000" b="1" dirty="0"/>
              <a:t>3:16</a:t>
            </a:r>
          </a:p>
          <a:p>
            <a:pPr marL="628650">
              <a:spcAft>
                <a:spcPts val="1500"/>
              </a:spcAft>
            </a:pPr>
            <a:r>
              <a:rPr lang="en-US" sz="3000" b="1" dirty="0" smtClean="0"/>
              <a:t>  Repent</a:t>
            </a:r>
            <a:r>
              <a:rPr lang="en-US" sz="3000" b="1" dirty="0"/>
              <a:t>				Acts 17:30</a:t>
            </a:r>
          </a:p>
          <a:p>
            <a:pPr marL="628650">
              <a:spcAft>
                <a:spcPts val="1500"/>
              </a:spcAft>
            </a:pPr>
            <a:r>
              <a:rPr lang="en-US" sz="3000" b="1" dirty="0" smtClean="0"/>
              <a:t>  Confess </a:t>
            </a:r>
            <a:r>
              <a:rPr lang="en-US" sz="3000" b="1" dirty="0"/>
              <a:t>Faith			Rom. 10:10</a:t>
            </a:r>
          </a:p>
          <a:p>
            <a:pPr marL="628650">
              <a:spcAft>
                <a:spcPts val="1500"/>
              </a:spcAft>
            </a:pPr>
            <a:r>
              <a:rPr lang="en-US" sz="3000" b="1" dirty="0" smtClean="0"/>
              <a:t>  Be </a:t>
            </a:r>
            <a:r>
              <a:rPr lang="en-US" sz="3000" b="1" dirty="0"/>
              <a:t>Baptized Into Him	</a:t>
            </a:r>
            <a:r>
              <a:rPr lang="en-US" sz="3000" b="1" dirty="0" smtClean="0"/>
              <a:t>	Gal</a:t>
            </a:r>
            <a:r>
              <a:rPr lang="en-US" sz="3000" b="1" dirty="0"/>
              <a:t>. 3:27</a:t>
            </a:r>
          </a:p>
          <a:p>
            <a:pPr marL="628650" indent="-628650">
              <a:spcAft>
                <a:spcPts val="1500"/>
              </a:spcAft>
              <a:buNone/>
            </a:pPr>
            <a:r>
              <a:rPr lang="en-US" sz="3600" b="1" dirty="0">
                <a:solidFill>
                  <a:srgbClr val="FFFF00"/>
                </a:solidFill>
              </a:rPr>
              <a:t>Added to His church, His body, His kingdom</a:t>
            </a:r>
          </a:p>
          <a:p>
            <a:pPr marL="628650">
              <a:spcAft>
                <a:spcPts val="1500"/>
              </a:spcAft>
            </a:pPr>
            <a:r>
              <a:rPr lang="en-US" sz="3000" b="1" dirty="0" smtClean="0"/>
              <a:t>Be Faithful until death</a:t>
            </a:r>
            <a:r>
              <a:rPr lang="en-US" sz="3000" b="1" dirty="0"/>
              <a:t>	</a:t>
            </a:r>
            <a:r>
              <a:rPr lang="en-US" sz="3000" b="1" dirty="0" smtClean="0"/>
              <a:t>	Rev</a:t>
            </a:r>
            <a:r>
              <a:rPr lang="en-US" sz="3000" b="1" dirty="0"/>
              <a:t>. 2:10</a:t>
            </a:r>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060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2367" y="457200"/>
            <a:ext cx="8159263" cy="3046988"/>
          </a:xfrm>
          <a:prstGeom prst="rect">
            <a:avLst/>
          </a:prstGeom>
        </p:spPr>
        <p:txBody>
          <a:bodyPr wrap="square">
            <a:spAutoFit/>
          </a:bodyPr>
          <a:lstStyle/>
          <a:p>
            <a:pPr algn="just"/>
            <a:r>
              <a:rPr lang="en-US" sz="2400" b="1" dirty="0">
                <a:solidFill>
                  <a:schemeClr val="bg1"/>
                </a:solidFill>
              </a:rPr>
              <a:t> </a:t>
            </a:r>
            <a:r>
              <a:rPr lang="en-US" sz="2400" b="1" dirty="0" smtClean="0">
                <a:solidFill>
                  <a:schemeClr val="bg1"/>
                </a:solidFill>
              </a:rPr>
              <a:t>   13  </a:t>
            </a:r>
            <a:r>
              <a:rPr lang="en-US" sz="2400" b="1" dirty="0">
                <a:solidFill>
                  <a:schemeClr val="bg1"/>
                </a:solidFill>
              </a:rPr>
              <a:t>"I was watching in the night visions, And behold, One like the Son of Man, Coming with the clouds of heaven! He came to the Ancient of Days, And they brought Him near before Him. </a:t>
            </a:r>
          </a:p>
          <a:p>
            <a:pPr algn="just"/>
            <a:r>
              <a:rPr lang="en-US" sz="2400" b="1" dirty="0" smtClean="0">
                <a:solidFill>
                  <a:schemeClr val="bg1"/>
                </a:solidFill>
              </a:rPr>
              <a:t>  14  </a:t>
            </a:r>
            <a:r>
              <a:rPr lang="en-US" sz="2400" b="1" dirty="0">
                <a:solidFill>
                  <a:schemeClr val="bg1"/>
                </a:solidFill>
              </a:rPr>
              <a:t>Then to Him was given dominion and glory and a kingdom, That all peoples, nations, and languages should serve Him. His dominion is an everlasting dominion, Which shall not pass away, And His kingdom the one Which shall not be destroyed</a:t>
            </a:r>
            <a:r>
              <a:rPr lang="en-US" sz="2400" b="1" dirty="0" smtClean="0">
                <a:solidFill>
                  <a:schemeClr val="bg1"/>
                </a:solidFill>
              </a:rPr>
              <a:t>.”</a:t>
            </a:r>
            <a:endParaRPr lang="en-US" sz="2800" b="1" dirty="0">
              <a:solidFill>
                <a:schemeClr val="bg1"/>
              </a:solidFill>
            </a:endParaRPr>
          </a:p>
        </p:txBody>
      </p:sp>
    </p:spTree>
    <p:extLst>
      <p:ext uri="{BB962C8B-B14F-4D97-AF65-F5344CB8AC3E}">
        <p14:creationId xmlns:p14="http://schemas.microsoft.com/office/powerpoint/2010/main" val="2794119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2367" y="457200"/>
            <a:ext cx="8159263" cy="3847207"/>
          </a:xfrm>
          <a:prstGeom prst="rect">
            <a:avLst/>
          </a:prstGeom>
        </p:spPr>
        <p:txBody>
          <a:bodyPr wrap="square">
            <a:spAutoFit/>
          </a:bodyPr>
          <a:lstStyle/>
          <a:p>
            <a:pPr algn="just"/>
            <a:r>
              <a:rPr lang="en-US" sz="2400" b="1" dirty="0">
                <a:solidFill>
                  <a:schemeClr val="bg1"/>
                </a:solidFill>
              </a:rPr>
              <a:t> </a:t>
            </a:r>
            <a:r>
              <a:rPr lang="en-US" sz="2400" b="1" dirty="0" smtClean="0">
                <a:solidFill>
                  <a:schemeClr val="bg1"/>
                </a:solidFill>
              </a:rPr>
              <a:t>   13  </a:t>
            </a:r>
            <a:r>
              <a:rPr lang="en-US" sz="2400" b="1" dirty="0">
                <a:solidFill>
                  <a:schemeClr val="bg1"/>
                </a:solidFill>
              </a:rPr>
              <a:t>"I was watching in the night visions, And behold, One like the Son of Man, Coming with the clouds of heaven! He came </a:t>
            </a:r>
            <a:r>
              <a:rPr lang="en-US" sz="2400" b="1" dirty="0">
                <a:solidFill>
                  <a:srgbClr val="FFFF00"/>
                </a:solidFill>
              </a:rPr>
              <a:t>to</a:t>
            </a:r>
            <a:r>
              <a:rPr lang="en-US" sz="2400" b="1" dirty="0">
                <a:solidFill>
                  <a:schemeClr val="bg1"/>
                </a:solidFill>
              </a:rPr>
              <a:t> the Ancient of Days, And they brought Him near before Him. </a:t>
            </a:r>
          </a:p>
          <a:p>
            <a:pPr algn="just"/>
            <a:r>
              <a:rPr lang="en-US" sz="2400" b="1" dirty="0" smtClean="0">
                <a:solidFill>
                  <a:schemeClr val="bg1"/>
                </a:solidFill>
              </a:rPr>
              <a:t>  14  </a:t>
            </a:r>
            <a:r>
              <a:rPr lang="en-US" sz="2400" b="1" dirty="0">
                <a:solidFill>
                  <a:schemeClr val="bg1"/>
                </a:solidFill>
              </a:rPr>
              <a:t>Then to Him was given dominion and glory and a kingdom, That all peoples, nations, and languages should serve Him. His dominion is an everlasting dominion, Which shall not pass away, And His kingdom the one Which shall not be destroyed</a:t>
            </a:r>
            <a:r>
              <a:rPr lang="en-US" sz="2400" b="1" dirty="0" smtClean="0">
                <a:solidFill>
                  <a:schemeClr val="bg1"/>
                </a:solidFill>
              </a:rPr>
              <a:t>.” </a:t>
            </a:r>
          </a:p>
          <a:p>
            <a:pPr algn="just"/>
            <a:endParaRPr lang="en-US" sz="2400" b="1" dirty="0">
              <a:solidFill>
                <a:schemeClr val="bg1"/>
              </a:solidFill>
            </a:endParaRPr>
          </a:p>
          <a:p>
            <a:pPr marL="342900" indent="-342900" algn="just">
              <a:buFont typeface="Arial" panose="020B0604020202020204" pitchFamily="34" charset="0"/>
              <a:buChar char="•"/>
            </a:pPr>
            <a:r>
              <a:rPr lang="en-US" sz="2800" b="1" dirty="0" smtClean="0">
                <a:solidFill>
                  <a:srgbClr val="FFFF00"/>
                </a:solidFill>
              </a:rPr>
              <a:t>Jesus ascended in the clouds TO the Ancient of Day</a:t>
            </a:r>
            <a:endParaRPr lang="en-US" sz="2800" b="1" dirty="0">
              <a:solidFill>
                <a:schemeClr val="bg1"/>
              </a:solidFill>
            </a:endParaRPr>
          </a:p>
        </p:txBody>
      </p:sp>
    </p:spTree>
    <p:extLst>
      <p:ext uri="{BB962C8B-B14F-4D97-AF65-F5344CB8AC3E}">
        <p14:creationId xmlns:p14="http://schemas.microsoft.com/office/powerpoint/2010/main" val="2986184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2367" y="457200"/>
            <a:ext cx="8159263" cy="4278094"/>
          </a:xfrm>
          <a:prstGeom prst="rect">
            <a:avLst/>
          </a:prstGeom>
        </p:spPr>
        <p:txBody>
          <a:bodyPr wrap="square">
            <a:spAutoFit/>
          </a:bodyPr>
          <a:lstStyle/>
          <a:p>
            <a:pPr algn="just"/>
            <a:r>
              <a:rPr lang="en-US" sz="2400" b="1" dirty="0">
                <a:solidFill>
                  <a:schemeClr val="bg1"/>
                </a:solidFill>
              </a:rPr>
              <a:t> </a:t>
            </a:r>
            <a:r>
              <a:rPr lang="en-US" sz="2400" b="1" dirty="0" smtClean="0">
                <a:solidFill>
                  <a:schemeClr val="bg1"/>
                </a:solidFill>
              </a:rPr>
              <a:t>   13  </a:t>
            </a:r>
            <a:r>
              <a:rPr lang="en-US" sz="2400" b="1" dirty="0">
                <a:solidFill>
                  <a:schemeClr val="bg1"/>
                </a:solidFill>
              </a:rPr>
              <a:t>"I was watching in the night visions, And behold, One like the Son of Man, Coming with the clouds of heaven! He came to the Ancient of Days, And they brought Him near before Him. </a:t>
            </a:r>
          </a:p>
          <a:p>
            <a:pPr algn="just"/>
            <a:r>
              <a:rPr lang="en-US" sz="2400" b="1" dirty="0" smtClean="0">
                <a:solidFill>
                  <a:schemeClr val="bg1"/>
                </a:solidFill>
              </a:rPr>
              <a:t>  14  </a:t>
            </a:r>
            <a:r>
              <a:rPr lang="en-US" sz="2400" b="1" dirty="0">
                <a:solidFill>
                  <a:srgbClr val="FFFF00"/>
                </a:solidFill>
              </a:rPr>
              <a:t>Then to Him was given </a:t>
            </a:r>
            <a:r>
              <a:rPr lang="en-US" sz="2400" b="1" dirty="0">
                <a:solidFill>
                  <a:schemeClr val="bg1"/>
                </a:solidFill>
              </a:rPr>
              <a:t>dominion and glory and a </a:t>
            </a:r>
            <a:r>
              <a:rPr lang="en-US" sz="2400" b="1" dirty="0">
                <a:solidFill>
                  <a:srgbClr val="FFFF00"/>
                </a:solidFill>
              </a:rPr>
              <a:t>kingdom</a:t>
            </a:r>
            <a:r>
              <a:rPr lang="en-US" sz="2400" b="1" dirty="0">
                <a:solidFill>
                  <a:schemeClr val="bg1"/>
                </a:solidFill>
              </a:rPr>
              <a:t>, That all peoples, nations, and languages should serve Him. His dominion is an everlasting dominion, Which shall not pass away, And His kingdom the one Which shall not be destroyed</a:t>
            </a:r>
            <a:r>
              <a:rPr lang="en-US" sz="2400" b="1" dirty="0" smtClean="0">
                <a:solidFill>
                  <a:schemeClr val="bg1"/>
                </a:solidFill>
              </a:rPr>
              <a:t>.” </a:t>
            </a:r>
          </a:p>
          <a:p>
            <a:pPr algn="just"/>
            <a:endParaRPr lang="en-US" sz="2400" b="1" dirty="0">
              <a:solidFill>
                <a:schemeClr val="bg1"/>
              </a:solidFill>
            </a:endParaRPr>
          </a:p>
          <a:p>
            <a:pPr marL="342900" indent="-342900" algn="just">
              <a:buFont typeface="Arial" panose="020B0604020202020204" pitchFamily="34" charset="0"/>
              <a:buChar char="•"/>
            </a:pPr>
            <a:r>
              <a:rPr lang="en-US" sz="2800" b="1" dirty="0" smtClean="0">
                <a:solidFill>
                  <a:schemeClr val="bg1"/>
                </a:solidFill>
              </a:rPr>
              <a:t>Jesus ascended in the clouds TO the Ancient of Day</a:t>
            </a:r>
          </a:p>
          <a:p>
            <a:pPr marL="342900" indent="-342900" algn="just">
              <a:buFont typeface="Arial" panose="020B0604020202020204" pitchFamily="34" charset="0"/>
              <a:buChar char="•"/>
            </a:pPr>
            <a:r>
              <a:rPr lang="en-US" sz="2800" b="1" dirty="0" smtClean="0">
                <a:solidFill>
                  <a:srgbClr val="FFFF00"/>
                </a:solidFill>
              </a:rPr>
              <a:t>He was given dominion, glory and the kingdom</a:t>
            </a:r>
            <a:endParaRPr lang="en-US" sz="2800" b="1" dirty="0">
              <a:solidFill>
                <a:schemeClr val="bg1"/>
              </a:solidFill>
            </a:endParaRPr>
          </a:p>
        </p:txBody>
      </p:sp>
    </p:spTree>
    <p:extLst>
      <p:ext uri="{BB962C8B-B14F-4D97-AF65-F5344CB8AC3E}">
        <p14:creationId xmlns:p14="http://schemas.microsoft.com/office/powerpoint/2010/main" val="391562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2367" y="457200"/>
            <a:ext cx="8159263" cy="4708981"/>
          </a:xfrm>
          <a:prstGeom prst="rect">
            <a:avLst/>
          </a:prstGeom>
        </p:spPr>
        <p:txBody>
          <a:bodyPr wrap="square">
            <a:spAutoFit/>
          </a:bodyPr>
          <a:lstStyle/>
          <a:p>
            <a:pPr algn="just"/>
            <a:r>
              <a:rPr lang="en-US" sz="2400" b="1" dirty="0">
                <a:solidFill>
                  <a:schemeClr val="bg1"/>
                </a:solidFill>
              </a:rPr>
              <a:t> </a:t>
            </a:r>
            <a:r>
              <a:rPr lang="en-US" sz="2400" b="1" dirty="0" smtClean="0">
                <a:solidFill>
                  <a:schemeClr val="bg1"/>
                </a:solidFill>
              </a:rPr>
              <a:t>   13  </a:t>
            </a:r>
            <a:r>
              <a:rPr lang="en-US" sz="2400" b="1" dirty="0">
                <a:solidFill>
                  <a:schemeClr val="bg1"/>
                </a:solidFill>
              </a:rPr>
              <a:t>"I was watching in the night visions, And behold, One like the Son of Man, Coming with the clouds of heaven! He came to the Ancient of Days, And they brought Him near before Him. </a:t>
            </a:r>
          </a:p>
          <a:p>
            <a:pPr algn="just"/>
            <a:r>
              <a:rPr lang="en-US" sz="2400" b="1" dirty="0" smtClean="0">
                <a:solidFill>
                  <a:schemeClr val="bg1"/>
                </a:solidFill>
              </a:rPr>
              <a:t>  14  </a:t>
            </a:r>
            <a:r>
              <a:rPr lang="en-US" sz="2400" b="1" dirty="0">
                <a:solidFill>
                  <a:schemeClr val="bg1"/>
                </a:solidFill>
              </a:rPr>
              <a:t>Then to Him was given dominion and glory and a kingdom, That all peoples, nations, and languages should serve Him. His dominion is an everlasting dominion, Which shall not pass away, And </a:t>
            </a:r>
            <a:r>
              <a:rPr lang="en-US" sz="2400" b="1" dirty="0">
                <a:solidFill>
                  <a:srgbClr val="FFFF00"/>
                </a:solidFill>
              </a:rPr>
              <a:t>His kingdom the one Which shall not be destroyed</a:t>
            </a:r>
            <a:r>
              <a:rPr lang="en-US" sz="2400" b="1" dirty="0" smtClean="0">
                <a:solidFill>
                  <a:srgbClr val="FFFF00"/>
                </a:solidFill>
              </a:rPr>
              <a:t>.</a:t>
            </a:r>
            <a:r>
              <a:rPr lang="en-US" sz="2400" b="1" dirty="0" smtClean="0">
                <a:solidFill>
                  <a:schemeClr val="bg1"/>
                </a:solidFill>
              </a:rPr>
              <a:t>” </a:t>
            </a:r>
          </a:p>
          <a:p>
            <a:pPr algn="just"/>
            <a:endParaRPr lang="en-US" sz="2400" b="1" dirty="0">
              <a:solidFill>
                <a:schemeClr val="bg1"/>
              </a:solidFill>
            </a:endParaRPr>
          </a:p>
          <a:p>
            <a:pPr marL="342900" indent="-342900" algn="just">
              <a:buFont typeface="Arial" panose="020B0604020202020204" pitchFamily="34" charset="0"/>
              <a:buChar char="•"/>
            </a:pPr>
            <a:r>
              <a:rPr lang="en-US" sz="2800" b="1" dirty="0" smtClean="0">
                <a:solidFill>
                  <a:schemeClr val="bg1"/>
                </a:solidFill>
              </a:rPr>
              <a:t>Jesus ascended in the clouds TO the Ancient of Day</a:t>
            </a:r>
          </a:p>
          <a:p>
            <a:pPr marL="342900" indent="-342900" algn="just">
              <a:buFont typeface="Arial" panose="020B0604020202020204" pitchFamily="34" charset="0"/>
              <a:buChar char="•"/>
            </a:pPr>
            <a:r>
              <a:rPr lang="en-US" sz="2800" b="1" dirty="0" smtClean="0">
                <a:solidFill>
                  <a:schemeClr val="bg1"/>
                </a:solidFill>
              </a:rPr>
              <a:t>He was given dominion, glory and the kingdom</a:t>
            </a:r>
          </a:p>
          <a:p>
            <a:pPr marL="342900" indent="-342900" algn="just">
              <a:buFont typeface="Arial" panose="020B0604020202020204" pitchFamily="34" charset="0"/>
              <a:buChar char="•"/>
            </a:pPr>
            <a:r>
              <a:rPr lang="en-US" sz="2800" b="1" dirty="0" smtClean="0">
                <a:solidFill>
                  <a:srgbClr val="FFFF00"/>
                </a:solidFill>
              </a:rPr>
              <a:t>His kingdom shall never be destroyed</a:t>
            </a:r>
            <a:endParaRPr lang="en-US" sz="2800" b="1" dirty="0">
              <a:solidFill>
                <a:schemeClr val="bg1"/>
              </a:solidFill>
            </a:endParaRPr>
          </a:p>
        </p:txBody>
      </p:sp>
    </p:spTree>
    <p:extLst>
      <p:ext uri="{BB962C8B-B14F-4D97-AF65-F5344CB8AC3E}">
        <p14:creationId xmlns:p14="http://schemas.microsoft.com/office/powerpoint/2010/main" val="2472316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2367" y="457200"/>
            <a:ext cx="8159263" cy="4524315"/>
          </a:xfrm>
          <a:prstGeom prst="rect">
            <a:avLst/>
          </a:prstGeom>
        </p:spPr>
        <p:txBody>
          <a:bodyPr wrap="square">
            <a:spAutoFit/>
          </a:bodyPr>
          <a:lstStyle/>
          <a:p>
            <a:pPr algn="just"/>
            <a:r>
              <a:rPr lang="en-US" sz="2400" b="1" dirty="0" smtClean="0">
                <a:solidFill>
                  <a:schemeClr val="bg1"/>
                </a:solidFill>
              </a:rPr>
              <a:t>  44  </a:t>
            </a:r>
            <a:r>
              <a:rPr lang="en-US" sz="2400" b="1" dirty="0">
                <a:solidFill>
                  <a:schemeClr val="bg1"/>
                </a:solidFill>
              </a:rPr>
              <a:t>Then He said to them, "These are the words which I spoke to you while I was still with you, </a:t>
            </a:r>
            <a:r>
              <a:rPr lang="en-US" sz="2400" b="1" dirty="0">
                <a:solidFill>
                  <a:srgbClr val="FFFF00"/>
                </a:solidFill>
              </a:rPr>
              <a:t>that all things must be fulfilled</a:t>
            </a:r>
            <a:r>
              <a:rPr lang="en-US" sz="2400" b="1" dirty="0">
                <a:solidFill>
                  <a:schemeClr val="bg1"/>
                </a:solidFill>
              </a:rPr>
              <a:t> which were written in the Law of Moses and the Prophets and the Psalms concerning Me." </a:t>
            </a:r>
            <a:endParaRPr lang="en-US" sz="2400" b="1" dirty="0" smtClean="0">
              <a:solidFill>
                <a:schemeClr val="bg1"/>
              </a:solidFill>
            </a:endParaRPr>
          </a:p>
          <a:p>
            <a:pPr algn="just"/>
            <a:r>
              <a:rPr lang="en-US" sz="2400" b="1" dirty="0" smtClean="0">
                <a:solidFill>
                  <a:schemeClr val="bg1"/>
                </a:solidFill>
              </a:rPr>
              <a:t>  45  And He opened their understanding, that they might comprehend the Scriptures. </a:t>
            </a:r>
          </a:p>
          <a:p>
            <a:pPr algn="just"/>
            <a:r>
              <a:rPr lang="en-US" sz="2400" b="1" dirty="0" smtClean="0">
                <a:solidFill>
                  <a:schemeClr val="bg1"/>
                </a:solidFill>
              </a:rPr>
              <a:t>  46  </a:t>
            </a:r>
            <a:r>
              <a:rPr lang="en-US" sz="2400" b="1" dirty="0">
                <a:solidFill>
                  <a:schemeClr val="bg1"/>
                </a:solidFill>
              </a:rPr>
              <a:t>Then He said to them, "Thus it is written, and thus it was necessary for the Christ to suffer and to rise from the dead the third day, </a:t>
            </a:r>
          </a:p>
          <a:p>
            <a:pPr algn="just"/>
            <a:r>
              <a:rPr lang="en-US" sz="2400" b="1" dirty="0" smtClean="0">
                <a:solidFill>
                  <a:schemeClr val="bg1"/>
                </a:solidFill>
              </a:rPr>
              <a:t>  </a:t>
            </a:r>
            <a:r>
              <a:rPr lang="en-US" sz="2400" b="1" dirty="0" smtClean="0">
                <a:solidFill>
                  <a:srgbClr val="FFFF00"/>
                </a:solidFill>
              </a:rPr>
              <a:t>47  </a:t>
            </a:r>
            <a:r>
              <a:rPr lang="en-US" sz="2400" b="1" dirty="0">
                <a:solidFill>
                  <a:srgbClr val="FFFF00"/>
                </a:solidFill>
              </a:rPr>
              <a:t>and that repentance and remission of sins should be preached in His name to all nations, beginning at Jerusalem</a:t>
            </a:r>
            <a:r>
              <a:rPr lang="en-US" sz="2400" b="1" dirty="0" smtClean="0">
                <a:solidFill>
                  <a:srgbClr val="FFFF00"/>
                </a:solidFill>
              </a:rPr>
              <a:t>.” </a:t>
            </a:r>
          </a:p>
          <a:p>
            <a:pPr algn="just"/>
            <a:r>
              <a:rPr lang="en-US" sz="2400" b="1" dirty="0">
                <a:solidFill>
                  <a:schemeClr val="bg1"/>
                </a:solidFill>
              </a:rPr>
              <a:t>	</a:t>
            </a:r>
            <a:r>
              <a:rPr lang="en-US" sz="2400" b="1" dirty="0" smtClean="0">
                <a:solidFill>
                  <a:schemeClr val="bg1"/>
                </a:solidFill>
              </a:rPr>
              <a:t>				Luke 24:44-47</a:t>
            </a:r>
            <a:endParaRPr lang="en-US" sz="2000" b="1" dirty="0">
              <a:solidFill>
                <a:schemeClr val="bg1"/>
              </a:solidFill>
            </a:endParaRPr>
          </a:p>
        </p:txBody>
      </p:sp>
    </p:spTree>
    <p:extLst>
      <p:ext uri="{BB962C8B-B14F-4D97-AF65-F5344CB8AC3E}">
        <p14:creationId xmlns:p14="http://schemas.microsoft.com/office/powerpoint/2010/main" val="3272144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457199"/>
            <a:ext cx="8229600" cy="5139869"/>
          </a:xfrm>
          <a:prstGeom prst="rect">
            <a:avLst/>
          </a:prstGeom>
          <a:noFill/>
        </p:spPr>
        <p:txBody>
          <a:bodyPr wrap="square" rtlCol="0">
            <a:spAutoFit/>
          </a:bodyPr>
          <a:lstStyle/>
          <a:p>
            <a:pPr marL="404813" indent="-404813">
              <a:buFont typeface="Arial" panose="020B0604020202020204" pitchFamily="34" charset="0"/>
              <a:buChar char="•"/>
            </a:pPr>
            <a:r>
              <a:rPr lang="en-US" altLang="en-US" sz="3600" b="1" dirty="0" smtClean="0">
                <a:solidFill>
                  <a:schemeClr val="bg1"/>
                </a:solidFill>
              </a:rPr>
              <a:t>The church was so easy to see at first</a:t>
            </a:r>
          </a:p>
          <a:p>
            <a:pPr marL="404813" indent="-404813">
              <a:buFont typeface="Arial" panose="020B0604020202020204" pitchFamily="34" charset="0"/>
              <a:buChar char="•"/>
            </a:pPr>
            <a:r>
              <a:rPr lang="en-US" altLang="en-US" sz="3600" b="1" dirty="0" smtClean="0">
                <a:solidFill>
                  <a:schemeClr val="bg1"/>
                </a:solidFill>
              </a:rPr>
              <a:t>The Lord said it would change</a:t>
            </a:r>
          </a:p>
          <a:p>
            <a:pPr marL="404813" indent="-404813">
              <a:buFont typeface="Arial" panose="020B0604020202020204" pitchFamily="34" charset="0"/>
              <a:buChar char="•"/>
            </a:pPr>
            <a:r>
              <a:rPr lang="en-US" altLang="en-US" sz="3600" b="1" dirty="0" smtClean="0">
                <a:solidFill>
                  <a:schemeClr val="bg1"/>
                </a:solidFill>
              </a:rPr>
              <a:t>The apostles foretold it would change</a:t>
            </a:r>
            <a:endParaRPr lang="en-US" altLang="en-US" sz="3600" b="1" dirty="0" smtClean="0">
              <a:solidFill>
                <a:srgbClr val="FFFF00"/>
              </a:solidFill>
            </a:endParaRPr>
          </a:p>
          <a:p>
            <a:pPr marL="404813" indent="-404813">
              <a:buFont typeface="Arial" panose="020B0604020202020204" pitchFamily="34" charset="0"/>
              <a:buChar char="•"/>
            </a:pPr>
            <a:r>
              <a:rPr lang="en-US" altLang="en-US" sz="3600" b="1" dirty="0" smtClean="0">
                <a:solidFill>
                  <a:schemeClr val="bg1"/>
                </a:solidFill>
              </a:rPr>
              <a:t>Today: Understanding how it happened</a:t>
            </a:r>
          </a:p>
          <a:p>
            <a:pPr marL="404813" indent="-404813">
              <a:buFont typeface="Arial" panose="020B0604020202020204" pitchFamily="34" charset="0"/>
              <a:buChar char="•"/>
            </a:pPr>
            <a:endParaRPr lang="en-US" altLang="en-US" sz="3600" b="1" dirty="0">
              <a:solidFill>
                <a:srgbClr val="FFFF00"/>
              </a:solidFill>
            </a:endParaRPr>
          </a:p>
          <a:p>
            <a:pPr marL="404813" indent="-404813">
              <a:buFont typeface="Arial" panose="020B0604020202020204" pitchFamily="34" charset="0"/>
              <a:buChar char="•"/>
            </a:pPr>
            <a:endParaRPr lang="en-US" altLang="en-US" sz="3600" b="1" dirty="0" smtClean="0">
              <a:solidFill>
                <a:srgbClr val="FFFF00"/>
              </a:solidFill>
            </a:endParaRPr>
          </a:p>
          <a:p>
            <a:pPr marL="404813" indent="-404813">
              <a:buFont typeface="Arial" panose="020B0604020202020204" pitchFamily="34" charset="0"/>
              <a:buChar char="•"/>
            </a:pPr>
            <a:endParaRPr lang="en-US" altLang="en-US" sz="3600" b="1" dirty="0">
              <a:solidFill>
                <a:srgbClr val="FFFF00"/>
              </a:solidFill>
            </a:endParaRPr>
          </a:p>
          <a:p>
            <a:pPr algn="ctr"/>
            <a:r>
              <a:rPr lang="en-US" sz="3600" b="1" dirty="0">
                <a:solidFill>
                  <a:srgbClr val="FFFF00"/>
                </a:solidFill>
              </a:rPr>
              <a:t>“</a:t>
            </a:r>
            <a:r>
              <a:rPr lang="en-US" sz="4000" b="1" dirty="0">
                <a:solidFill>
                  <a:srgbClr val="FFFF00"/>
                </a:solidFill>
              </a:rPr>
              <a:t>Christendom” and His Kingdom</a:t>
            </a:r>
            <a:endParaRPr lang="en-US" sz="3600" b="1" dirty="0">
              <a:solidFill>
                <a:srgbClr val="FFFF00"/>
              </a:solidFill>
            </a:endParaRPr>
          </a:p>
          <a:p>
            <a:endParaRPr lang="en-US" altLang="en-US" sz="3600" b="1" dirty="0" smtClean="0">
              <a:solidFill>
                <a:srgbClr val="FFFF00"/>
              </a:solidFill>
            </a:endParaRPr>
          </a:p>
        </p:txBody>
      </p:sp>
    </p:spTree>
    <p:extLst>
      <p:ext uri="{BB962C8B-B14F-4D97-AF65-F5344CB8AC3E}">
        <p14:creationId xmlns:p14="http://schemas.microsoft.com/office/powerpoint/2010/main" val="4192513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457199"/>
            <a:ext cx="8229600" cy="3539430"/>
          </a:xfrm>
          <a:prstGeom prst="rect">
            <a:avLst/>
          </a:prstGeom>
          <a:noFill/>
        </p:spPr>
        <p:txBody>
          <a:bodyPr wrap="square" rtlCol="0">
            <a:spAutoFit/>
          </a:bodyPr>
          <a:lstStyle/>
          <a:p>
            <a:pPr algn="ctr"/>
            <a:r>
              <a:rPr lang="en-US" altLang="en-US" sz="4400" b="1" dirty="0" smtClean="0">
                <a:solidFill>
                  <a:srgbClr val="FFFF00"/>
                </a:solidFill>
              </a:rPr>
              <a:t>“Christendom” and His Kingdom</a:t>
            </a:r>
          </a:p>
          <a:p>
            <a:pPr marL="404813" indent="-404813">
              <a:buFont typeface="Arial" panose="020B0604020202020204" pitchFamily="34" charset="0"/>
              <a:buChar char="•"/>
            </a:pPr>
            <a:r>
              <a:rPr lang="en-US" altLang="en-US" sz="3600" b="1" dirty="0" smtClean="0">
                <a:solidFill>
                  <a:schemeClr val="bg1"/>
                </a:solidFill>
              </a:rPr>
              <a:t>Conversation with Christian—100 A.D.</a:t>
            </a:r>
          </a:p>
          <a:p>
            <a:pPr marL="404813" indent="-404813">
              <a:buFont typeface="Arial" panose="020B0604020202020204" pitchFamily="34" charset="0"/>
              <a:buChar char="•"/>
            </a:pPr>
            <a:r>
              <a:rPr lang="en-US" altLang="en-US" sz="3600" b="1" dirty="0" smtClean="0">
                <a:solidFill>
                  <a:schemeClr val="bg1"/>
                </a:solidFill>
              </a:rPr>
              <a:t>Conversation with Christian—600 A.D.</a:t>
            </a:r>
          </a:p>
          <a:p>
            <a:pPr marL="404813" indent="-404813">
              <a:buFont typeface="Arial" panose="020B0604020202020204" pitchFamily="34" charset="0"/>
              <a:buChar char="•"/>
            </a:pPr>
            <a:r>
              <a:rPr lang="en-US" altLang="en-US" sz="3600" b="1" dirty="0" smtClean="0">
                <a:solidFill>
                  <a:schemeClr val="bg1"/>
                </a:solidFill>
              </a:rPr>
              <a:t>Conversation with Christian—1100 A.D.</a:t>
            </a:r>
          </a:p>
          <a:p>
            <a:pPr marL="404813" indent="-404813">
              <a:buFont typeface="Arial" panose="020B0604020202020204" pitchFamily="34" charset="0"/>
              <a:buChar char="•"/>
            </a:pPr>
            <a:r>
              <a:rPr lang="en-US" altLang="en-US" sz="3600" b="1" dirty="0" smtClean="0">
                <a:solidFill>
                  <a:schemeClr val="bg1"/>
                </a:solidFill>
              </a:rPr>
              <a:t>Conversation with Christian—1600 A.D.</a:t>
            </a:r>
          </a:p>
          <a:p>
            <a:pPr marL="404813" indent="-404813">
              <a:buFont typeface="Arial" panose="020B0604020202020204" pitchFamily="34" charset="0"/>
              <a:buChar char="•"/>
            </a:pPr>
            <a:r>
              <a:rPr lang="en-US" altLang="en-US" sz="3600" b="1" dirty="0" smtClean="0">
                <a:solidFill>
                  <a:schemeClr val="bg1"/>
                </a:solidFill>
              </a:rPr>
              <a:t>Conversation with Christian—2016 A.D.</a:t>
            </a:r>
          </a:p>
        </p:txBody>
      </p:sp>
    </p:spTree>
    <p:extLst>
      <p:ext uri="{BB962C8B-B14F-4D97-AF65-F5344CB8AC3E}">
        <p14:creationId xmlns:p14="http://schemas.microsoft.com/office/powerpoint/2010/main" val="3423500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457199"/>
            <a:ext cx="8229600" cy="3416320"/>
          </a:xfrm>
          <a:prstGeom prst="rect">
            <a:avLst/>
          </a:prstGeom>
          <a:noFill/>
        </p:spPr>
        <p:txBody>
          <a:bodyPr wrap="square" rtlCol="0">
            <a:spAutoFit/>
          </a:bodyPr>
          <a:lstStyle/>
          <a:p>
            <a:pPr marL="404813" indent="-404813">
              <a:buFont typeface="Arial" panose="020B0604020202020204" pitchFamily="34" charset="0"/>
              <a:buChar char="•"/>
            </a:pPr>
            <a:r>
              <a:rPr lang="en-US" altLang="en-US" sz="3600" b="1" dirty="0" smtClean="0">
                <a:solidFill>
                  <a:srgbClr val="FFFF00"/>
                </a:solidFill>
              </a:rPr>
              <a:t>Conversation with Christian—100 A.D.</a:t>
            </a:r>
            <a:endParaRPr lang="en-US" altLang="en-US" sz="3600" b="1" dirty="0" smtClean="0">
              <a:solidFill>
                <a:schemeClr val="bg1"/>
              </a:solidFill>
            </a:endParaRPr>
          </a:p>
          <a:p>
            <a:pPr marL="862013" lvl="1" indent="-404813">
              <a:buFont typeface="Arial" panose="020B0604020202020204" pitchFamily="34" charset="0"/>
              <a:buChar char="•"/>
            </a:pPr>
            <a:r>
              <a:rPr lang="en-US" altLang="en-US" sz="3600" b="1" dirty="0" smtClean="0">
                <a:solidFill>
                  <a:schemeClr val="bg1"/>
                </a:solidFill>
              </a:rPr>
              <a:t>Salvation’s story</a:t>
            </a:r>
          </a:p>
          <a:p>
            <a:pPr marL="862013" lvl="1" indent="-404813">
              <a:buFont typeface="Arial" panose="020B0604020202020204" pitchFamily="34" charset="0"/>
              <a:buChar char="•"/>
            </a:pPr>
            <a:r>
              <a:rPr lang="en-US" altLang="en-US" sz="3600" b="1" dirty="0" smtClean="0">
                <a:solidFill>
                  <a:schemeClr val="bg1"/>
                </a:solidFill>
              </a:rPr>
              <a:t>Structure of the church</a:t>
            </a:r>
          </a:p>
          <a:p>
            <a:pPr marL="862013" lvl="1" indent="-404813">
              <a:buFont typeface="Arial" panose="020B0604020202020204" pitchFamily="34" charset="0"/>
              <a:buChar char="•"/>
            </a:pPr>
            <a:r>
              <a:rPr lang="en-US" altLang="en-US" sz="3600" b="1" dirty="0" smtClean="0">
                <a:solidFill>
                  <a:schemeClr val="bg1"/>
                </a:solidFill>
              </a:rPr>
              <a:t>Worship of the church</a:t>
            </a:r>
          </a:p>
          <a:p>
            <a:pPr marL="862013" lvl="1" indent="-404813">
              <a:buFont typeface="Arial" panose="020B0604020202020204" pitchFamily="34" charset="0"/>
              <a:buChar char="•"/>
            </a:pPr>
            <a:r>
              <a:rPr lang="en-US" altLang="en-US" sz="3600" b="1" dirty="0" smtClean="0">
                <a:solidFill>
                  <a:schemeClr val="bg1"/>
                </a:solidFill>
              </a:rPr>
              <a:t>Description (names) of the church</a:t>
            </a:r>
          </a:p>
          <a:p>
            <a:pPr marL="862013" lvl="1" indent="-404813">
              <a:buFont typeface="Arial" panose="020B0604020202020204" pitchFamily="34" charset="0"/>
              <a:buChar char="•"/>
            </a:pPr>
            <a:r>
              <a:rPr lang="en-US" altLang="en-US" sz="3600" b="1" dirty="0" smtClean="0">
                <a:solidFill>
                  <a:schemeClr val="bg1"/>
                </a:solidFill>
              </a:rPr>
              <a:t>Moral authority </a:t>
            </a:r>
          </a:p>
        </p:txBody>
      </p:sp>
    </p:spTree>
    <p:extLst>
      <p:ext uri="{BB962C8B-B14F-4D97-AF65-F5344CB8AC3E}">
        <p14:creationId xmlns:p14="http://schemas.microsoft.com/office/powerpoint/2010/main" val="2517762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1286</TotalTime>
  <Words>798</Words>
  <Application>Microsoft Office PowerPoint</Application>
  <PresentationFormat>On-screen Show (4:3)</PresentationFormat>
  <Paragraphs>87</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Lucida Calligraphy</vt:lpstr>
      <vt:lpstr>Office Theme</vt:lpstr>
      <vt:lpstr>Christianity Through the 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Christ’s Plan--Becoming a Christian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68</cp:revision>
  <cp:lastPrinted>2016-09-11T12:38:40Z</cp:lastPrinted>
  <dcterms:created xsi:type="dcterms:W3CDTF">2016-03-27T21:00:01Z</dcterms:created>
  <dcterms:modified xsi:type="dcterms:W3CDTF">2016-09-20T13:58:15Z</dcterms:modified>
</cp:coreProperties>
</file>