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4"/>
  </p:notesMasterIdLst>
  <p:handoutMasterIdLst>
    <p:handoutMasterId r:id="rId45"/>
  </p:handoutMasterIdLst>
  <p:sldIdLst>
    <p:sldId id="256" r:id="rId2"/>
    <p:sldId id="261" r:id="rId3"/>
    <p:sldId id="269" r:id="rId4"/>
    <p:sldId id="436" r:id="rId5"/>
    <p:sldId id="437" r:id="rId6"/>
    <p:sldId id="438" r:id="rId7"/>
    <p:sldId id="440" r:id="rId8"/>
    <p:sldId id="441" r:id="rId9"/>
    <p:sldId id="442" r:id="rId10"/>
    <p:sldId id="429" r:id="rId11"/>
    <p:sldId id="443" r:id="rId12"/>
    <p:sldId id="444" r:id="rId13"/>
    <p:sldId id="445" r:id="rId14"/>
    <p:sldId id="446" r:id="rId15"/>
    <p:sldId id="447" r:id="rId16"/>
    <p:sldId id="448" r:id="rId17"/>
    <p:sldId id="449" r:id="rId18"/>
    <p:sldId id="450" r:id="rId19"/>
    <p:sldId id="451" r:id="rId20"/>
    <p:sldId id="430" r:id="rId21"/>
    <p:sldId id="452" r:id="rId22"/>
    <p:sldId id="453" r:id="rId23"/>
    <p:sldId id="454" r:id="rId24"/>
    <p:sldId id="455" r:id="rId25"/>
    <p:sldId id="458" r:id="rId26"/>
    <p:sldId id="461" r:id="rId27"/>
    <p:sldId id="462" r:id="rId28"/>
    <p:sldId id="463" r:id="rId29"/>
    <p:sldId id="464" r:id="rId30"/>
    <p:sldId id="465" r:id="rId31"/>
    <p:sldId id="459" r:id="rId32"/>
    <p:sldId id="460" r:id="rId33"/>
    <p:sldId id="427" r:id="rId34"/>
    <p:sldId id="466" r:id="rId35"/>
    <p:sldId id="467" r:id="rId36"/>
    <p:sldId id="469" r:id="rId37"/>
    <p:sldId id="470" r:id="rId38"/>
    <p:sldId id="474" r:id="rId39"/>
    <p:sldId id="471" r:id="rId40"/>
    <p:sldId id="472" r:id="rId41"/>
    <p:sldId id="473" r:id="rId42"/>
    <p:sldId id="306" r:id="rId43"/>
  </p:sldIdLst>
  <p:sldSz cx="9144000" cy="6858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0EC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80" autoAdjust="0"/>
    <p:restoredTop sz="86410"/>
  </p:normalViewPr>
  <p:slideViewPr>
    <p:cSldViewPr snapToGrid="0">
      <p:cViewPr varScale="1">
        <p:scale>
          <a:sx n="82" d="100"/>
          <a:sy n="82" d="100"/>
        </p:scale>
        <p:origin x="108" y="22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5"/>
          </a:xfrm>
          <a:prstGeom prst="rect">
            <a:avLst/>
          </a:prstGeom>
        </p:spPr>
        <p:txBody>
          <a:bodyPr vert="horz" lIns="94229" tIns="47115" rIns="94229" bIns="471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3" y="0"/>
            <a:ext cx="3077739" cy="471055"/>
          </a:xfrm>
          <a:prstGeom prst="rect">
            <a:avLst/>
          </a:prstGeom>
        </p:spPr>
        <p:txBody>
          <a:bodyPr vert="horz" lIns="94229" tIns="47115" rIns="94229" bIns="47115" rtlCol="0"/>
          <a:lstStyle>
            <a:lvl1pPr algn="r">
              <a:defRPr sz="1200"/>
            </a:lvl1pPr>
          </a:lstStyle>
          <a:p>
            <a:fld id="{C315246E-766A-45BC-AE3D-E61D338B6791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423"/>
            <a:ext cx="3077739" cy="471054"/>
          </a:xfrm>
          <a:prstGeom prst="rect">
            <a:avLst/>
          </a:prstGeom>
        </p:spPr>
        <p:txBody>
          <a:bodyPr vert="horz" lIns="94229" tIns="47115" rIns="94229" bIns="471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3" y="8917423"/>
            <a:ext cx="3077739" cy="471054"/>
          </a:xfrm>
          <a:prstGeom prst="rect">
            <a:avLst/>
          </a:prstGeom>
        </p:spPr>
        <p:txBody>
          <a:bodyPr vert="horz" lIns="94229" tIns="47115" rIns="94229" bIns="47115" rtlCol="0" anchor="b"/>
          <a:lstStyle>
            <a:lvl1pPr algn="r">
              <a:defRPr sz="1200"/>
            </a:lvl1pPr>
          </a:lstStyle>
          <a:p>
            <a:fld id="{73A27630-91C4-4530-B75F-DCB49C2A3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6090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2725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CD28F9-DB79-4469-84C0-24800353DAEF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8275" y="1173163"/>
            <a:ext cx="4225925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518025"/>
            <a:ext cx="5683250" cy="36972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2725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B0FF1B-506E-4918-B1F4-BED4DD17A2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6369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97920"/>
            <a:ext cx="7772400" cy="2550020"/>
          </a:xfrm>
        </p:spPr>
        <p:txBody>
          <a:bodyPr anchor="b">
            <a:normAutofit/>
          </a:bodyPr>
          <a:lstStyle>
            <a:lvl1pPr algn="ctr">
              <a:defRPr sz="4500">
                <a:solidFill>
                  <a:schemeClr val="bg1"/>
                </a:solidFill>
                <a:latin typeface="Lucida Calligraphy" panose="03010101010101010101" pitchFamily="66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488872"/>
            <a:ext cx="6858000" cy="768927"/>
          </a:xfrm>
        </p:spPr>
        <p:txBody>
          <a:bodyPr>
            <a:noAutofit/>
          </a:bodyPr>
          <a:lstStyle>
            <a:lvl1pPr marL="0" indent="0" algn="ctr">
              <a:buNone/>
              <a:defRPr sz="40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0932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3FE5-340C-4074-89DC-DBC01D5D6D3F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2CDBB-7D2E-4196-97C8-824C0D3A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336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3FE5-340C-4074-89DC-DBC01D5D6D3F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2CDBB-7D2E-4196-97C8-824C0D3A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630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81783"/>
          </a:xfrm>
        </p:spPr>
        <p:txBody>
          <a:bodyPr>
            <a:normAutofit/>
          </a:bodyPr>
          <a:lstStyle>
            <a:lvl1pPr algn="ctr">
              <a:defRPr sz="3400">
                <a:solidFill>
                  <a:schemeClr val="bg1"/>
                </a:solidFill>
                <a:latin typeface="Lucida Calligraphy" panose="03010101010101010101" pitchFamily="66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3825" y="1471353"/>
            <a:ext cx="8229600" cy="496269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 marL="631825" indent="-290513"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0403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3FE5-340C-4074-89DC-DBC01D5D6D3F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2CDBB-7D2E-4196-97C8-824C0D3A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68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3FE5-340C-4074-89DC-DBC01D5D6D3F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2CDBB-7D2E-4196-97C8-824C0D3A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361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3FE5-340C-4074-89DC-DBC01D5D6D3F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2CDBB-7D2E-4196-97C8-824C0D3A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953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3FE5-340C-4074-89DC-DBC01D5D6D3F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2CDBB-7D2E-4196-97C8-824C0D3A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919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3FE5-340C-4074-89DC-DBC01D5D6D3F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2CDBB-7D2E-4196-97C8-824C0D3A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370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3FE5-340C-4074-89DC-DBC01D5D6D3F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2CDBB-7D2E-4196-97C8-824C0D3A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015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3FE5-340C-4074-89DC-DBC01D5D6D3F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2CDBB-7D2E-4196-97C8-824C0D3A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56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F53FE5-340C-4074-89DC-DBC01D5D6D3F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82CDBB-7D2E-4196-97C8-824C0D3A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77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0633" y="862750"/>
            <a:ext cx="8322733" cy="2550020"/>
          </a:xfrm>
        </p:spPr>
        <p:txBody>
          <a:bodyPr>
            <a:normAutofit/>
          </a:bodyPr>
          <a:lstStyle/>
          <a:p>
            <a:r>
              <a:rPr lang="en-US" sz="4400" b="1" dirty="0" smtClean="0"/>
              <a:t>Some People Are “Lucky”</a:t>
            </a:r>
            <a:br>
              <a:rPr lang="en-US" sz="4400" b="1" dirty="0" smtClean="0"/>
            </a:br>
            <a:r>
              <a:rPr lang="en-US" sz="4400" b="1" dirty="0" smtClean="0"/>
              <a:t>The Rest of the Story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Esther 4:12-17</a:t>
            </a:r>
            <a:endParaRPr lang="en-US" b="1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410633" y="3850081"/>
            <a:ext cx="8322733" cy="0"/>
          </a:xfrm>
          <a:prstGeom prst="line">
            <a:avLst/>
          </a:prstGeom>
          <a:ln w="25400" cap="sq">
            <a:solidFill>
              <a:schemeClr val="bg1"/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499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72047" y="424377"/>
            <a:ext cx="820780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4400" b="1" dirty="0" smtClean="0">
                <a:solidFill>
                  <a:srgbClr val="FFFF00"/>
                </a:solidFill>
              </a:rPr>
              <a:t>Events at the Banquet Feast</a:t>
            </a:r>
            <a:endParaRPr lang="en-US" sz="3600" b="1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69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72047" y="424377"/>
            <a:ext cx="8207806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tabLst>
                <a:tab pos="2338388" algn="l"/>
              </a:tabLst>
            </a:pPr>
            <a:r>
              <a:rPr lang="en-US" altLang="en-US" sz="4400" b="1" dirty="0" smtClean="0">
                <a:solidFill>
                  <a:srgbClr val="FFFF00"/>
                </a:solidFill>
              </a:rPr>
              <a:t>Events at the Banquet Feast</a:t>
            </a:r>
            <a:endParaRPr lang="en-US" sz="4400" b="1" dirty="0" smtClean="0">
              <a:solidFill>
                <a:srgbClr val="FFFF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  <a:tabLst>
                <a:tab pos="2338388" algn="l"/>
              </a:tabLst>
            </a:pPr>
            <a:r>
              <a:rPr lang="en-US" sz="3200" b="1" dirty="0" smtClean="0">
                <a:solidFill>
                  <a:srgbClr val="FFFF00"/>
                </a:solidFill>
              </a:rPr>
              <a:t>King offered Esther anything she asked</a:t>
            </a:r>
            <a:endParaRPr lang="en-US" sz="3600" b="1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9734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72047" y="424377"/>
            <a:ext cx="820780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4400" b="1" dirty="0" smtClean="0">
                <a:solidFill>
                  <a:srgbClr val="FFFF00"/>
                </a:solidFill>
              </a:rPr>
              <a:t>Events at the Banquet Feast</a:t>
            </a:r>
            <a:endParaRPr lang="en-US" sz="4400" b="1" dirty="0" smtClean="0">
              <a:solidFill>
                <a:schemeClr val="bg1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King offered Esther anything she asked</a:t>
            </a:r>
            <a:endParaRPr lang="en-US" sz="3200" b="1" dirty="0" smtClean="0">
              <a:solidFill>
                <a:srgbClr val="FFFF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rgbClr val="FFFF00"/>
                </a:solidFill>
              </a:rPr>
              <a:t>Asked for the life of Jews to be spared</a:t>
            </a:r>
            <a:endParaRPr lang="en-US" sz="3600" b="1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7834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72047" y="424377"/>
            <a:ext cx="820780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4400" b="1" dirty="0" smtClean="0">
                <a:solidFill>
                  <a:srgbClr val="FFFF00"/>
                </a:solidFill>
              </a:rPr>
              <a:t>Events at the Banquet Feast</a:t>
            </a:r>
            <a:endParaRPr lang="en-US" sz="4400" b="1" dirty="0" smtClean="0">
              <a:solidFill>
                <a:schemeClr val="bg1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King offered Esther anything she asked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Asked for the life of Jews to be spared</a:t>
            </a:r>
            <a:endParaRPr lang="en-US" sz="3200" b="1" dirty="0" smtClean="0">
              <a:solidFill>
                <a:srgbClr val="FFFF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rgbClr val="FFFF00"/>
                </a:solidFill>
              </a:rPr>
              <a:t>Revealed that Haman was cause of decree</a:t>
            </a:r>
            <a:endParaRPr lang="en-US" sz="3600" b="1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8439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72047" y="424377"/>
            <a:ext cx="8207806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4400" b="1" dirty="0" smtClean="0">
                <a:solidFill>
                  <a:srgbClr val="FFFF00"/>
                </a:solidFill>
              </a:rPr>
              <a:t>Events at the Banquet Feast</a:t>
            </a:r>
            <a:endParaRPr lang="en-US" sz="4400" b="1" dirty="0" smtClean="0">
              <a:solidFill>
                <a:schemeClr val="bg1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King offered Esther anything she asked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Asked for the life of Jews to be spared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Revealed that Haman was cause of decree</a:t>
            </a:r>
            <a:endParaRPr lang="en-US" sz="3200" b="1" dirty="0" smtClean="0">
              <a:solidFill>
                <a:srgbClr val="FFFF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rgbClr val="FFFF00"/>
                </a:solidFill>
              </a:rPr>
              <a:t>King’s great rage—left room</a:t>
            </a:r>
            <a:endParaRPr lang="en-US" sz="3600" b="1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188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72047" y="424377"/>
            <a:ext cx="8207806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4400" b="1" dirty="0" smtClean="0">
                <a:solidFill>
                  <a:srgbClr val="FFFF00"/>
                </a:solidFill>
              </a:rPr>
              <a:t>Events at the Banquet Feast</a:t>
            </a:r>
            <a:endParaRPr lang="en-US" sz="4400" b="1" dirty="0" smtClean="0">
              <a:solidFill>
                <a:schemeClr val="bg1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King offered Esther anything she asked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Asked for the life of Jews to be spared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Revealed that Haman was cause of decree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King’s great rage—left room</a:t>
            </a:r>
            <a:endParaRPr lang="en-US" sz="3200" b="1" dirty="0" smtClean="0">
              <a:solidFill>
                <a:srgbClr val="FFFF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rgbClr val="FFFF00"/>
                </a:solidFill>
              </a:rPr>
              <a:t>Haman begged Esther to help</a:t>
            </a:r>
            <a:endParaRPr lang="en-US" sz="3600" b="1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8096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72047" y="424377"/>
            <a:ext cx="8207806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4400" b="1" dirty="0" smtClean="0">
                <a:solidFill>
                  <a:srgbClr val="FFFF00"/>
                </a:solidFill>
              </a:rPr>
              <a:t>Events at the Banquet Feast</a:t>
            </a:r>
            <a:endParaRPr lang="en-US" sz="4400" b="1" dirty="0" smtClean="0">
              <a:solidFill>
                <a:schemeClr val="bg1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King offered Esther anything she asked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Asked for the life of Jews to be spared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Revealed that Haman was cause of decree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King’s great rage—left room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Haman begged Esther to help</a:t>
            </a:r>
            <a:endParaRPr lang="en-US" sz="3200" b="1" dirty="0" smtClean="0">
              <a:solidFill>
                <a:srgbClr val="FFFF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rgbClr val="FFFF00"/>
                </a:solidFill>
              </a:rPr>
              <a:t>Haman had fallen across the couch</a:t>
            </a:r>
            <a:endParaRPr lang="en-US" sz="3600" b="1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3042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72047" y="424377"/>
            <a:ext cx="8207806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4400" b="1" dirty="0" smtClean="0">
                <a:solidFill>
                  <a:srgbClr val="FFFF00"/>
                </a:solidFill>
              </a:rPr>
              <a:t>Events at the Banquet Feast</a:t>
            </a:r>
            <a:endParaRPr lang="en-US" sz="4400" b="1" dirty="0" smtClean="0">
              <a:solidFill>
                <a:schemeClr val="bg1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King offered Esther anything she asked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Asked for the life of Jews to be spared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Revealed that Haman was cause of decree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King’s great rage—left room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Haman begged Esther to help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Haman had fallen across the couch</a:t>
            </a:r>
            <a:endParaRPr lang="en-US" sz="3200" b="1" dirty="0" smtClean="0">
              <a:solidFill>
                <a:srgbClr val="FFFF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rgbClr val="FFFF00"/>
                </a:solidFill>
              </a:rPr>
              <a:t>King’s anger even greater</a:t>
            </a:r>
            <a:endParaRPr lang="en-US" sz="3600" b="1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7743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72047" y="424377"/>
            <a:ext cx="820780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4400" b="1" dirty="0" smtClean="0">
                <a:solidFill>
                  <a:srgbClr val="FFFF00"/>
                </a:solidFill>
              </a:rPr>
              <a:t>Events at the Banquet Feast</a:t>
            </a:r>
            <a:endParaRPr lang="en-US" sz="4400" b="1" dirty="0" smtClean="0">
              <a:solidFill>
                <a:schemeClr val="bg1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King offered Esther anything she asked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Asked for the life of Jews to be spared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Revealed that Haman was cause of decree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King’s great rage—left room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Haman begged Esther to help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Haman had fallen across the couch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King’s anger even greater</a:t>
            </a:r>
            <a:endParaRPr lang="en-US" sz="3200" b="1" dirty="0" smtClean="0">
              <a:solidFill>
                <a:srgbClr val="FFFF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rgbClr val="FFFF00"/>
                </a:solidFill>
              </a:rPr>
              <a:t>Hang  my “wife molester”</a:t>
            </a:r>
            <a:endParaRPr lang="en-US" sz="3600" b="1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3203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72047" y="424377"/>
            <a:ext cx="8207806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4400" b="1" dirty="0" smtClean="0">
                <a:solidFill>
                  <a:srgbClr val="FFFF00"/>
                </a:solidFill>
              </a:rPr>
              <a:t>Events at the Banquet Feast</a:t>
            </a:r>
            <a:endParaRPr lang="en-US" sz="4400" b="1" dirty="0" smtClean="0">
              <a:solidFill>
                <a:schemeClr val="bg1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King offered Esther anything she asked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Asked for the life of Jews to be spared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Revealed that Haman was cause of decree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King’s great rage—left room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Haman begged Esther to help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Haman had fallen across the couch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King’s anger even greater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Hang  my “wife molester”</a:t>
            </a:r>
            <a:endParaRPr lang="en-US" sz="3200" b="1" dirty="0" smtClean="0">
              <a:solidFill>
                <a:srgbClr val="FFFF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rgbClr val="FFFF00"/>
                </a:solidFill>
              </a:rPr>
              <a:t>Haman was hanged on his own gallows</a:t>
            </a:r>
            <a:endParaRPr lang="en-US" sz="3600" b="1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9914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92367" y="457200"/>
            <a:ext cx="8159263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smtClean="0">
                <a:solidFill>
                  <a:schemeClr val="bg1"/>
                </a:solidFill>
              </a:rPr>
              <a:t> 12  </a:t>
            </a:r>
            <a:r>
              <a:rPr lang="en-US" sz="2400" b="1" dirty="0">
                <a:solidFill>
                  <a:schemeClr val="bg1"/>
                </a:solidFill>
              </a:rPr>
              <a:t>So they told Mordecai Esther's words. </a:t>
            </a:r>
          </a:p>
          <a:p>
            <a:pPr algn="just"/>
            <a:r>
              <a:rPr lang="en-US" sz="2400" b="1" dirty="0" smtClean="0">
                <a:solidFill>
                  <a:schemeClr val="bg1"/>
                </a:solidFill>
              </a:rPr>
              <a:t>  13  </a:t>
            </a:r>
            <a:r>
              <a:rPr lang="en-US" sz="2400" b="1" dirty="0">
                <a:solidFill>
                  <a:schemeClr val="bg1"/>
                </a:solidFill>
              </a:rPr>
              <a:t>And Mordecai told them to answer Esther: "Do not think in your heart that you will escape in the king's palace any more than all the other Jews. </a:t>
            </a:r>
          </a:p>
          <a:p>
            <a:pPr algn="just"/>
            <a:r>
              <a:rPr lang="en-US" sz="2400" b="1" dirty="0" smtClean="0">
                <a:solidFill>
                  <a:schemeClr val="bg1"/>
                </a:solidFill>
              </a:rPr>
              <a:t>  14  </a:t>
            </a:r>
            <a:r>
              <a:rPr lang="en-US" sz="2400" b="1" dirty="0">
                <a:solidFill>
                  <a:schemeClr val="bg1"/>
                </a:solidFill>
              </a:rPr>
              <a:t>For if you remain completely silent at this time, relief and </a:t>
            </a:r>
            <a:r>
              <a:rPr lang="en-US" sz="2400" b="1" dirty="0">
                <a:solidFill>
                  <a:srgbClr val="FFFF00"/>
                </a:solidFill>
              </a:rPr>
              <a:t>deliverance will arise for the Jews </a:t>
            </a:r>
            <a:r>
              <a:rPr lang="en-US" sz="2400" b="1" dirty="0">
                <a:solidFill>
                  <a:schemeClr val="bg1"/>
                </a:solidFill>
              </a:rPr>
              <a:t>from another place, but you and your father's house will perish. </a:t>
            </a:r>
            <a:r>
              <a:rPr lang="en-US" sz="2400" b="1" dirty="0">
                <a:solidFill>
                  <a:srgbClr val="FFFF00"/>
                </a:solidFill>
              </a:rPr>
              <a:t>Yet who knows whether you have come to the kingdom for such a time as this?" </a:t>
            </a:r>
          </a:p>
          <a:p>
            <a:pPr algn="just"/>
            <a:r>
              <a:rPr lang="en-US" sz="2400" b="1" dirty="0" smtClean="0">
                <a:solidFill>
                  <a:schemeClr val="bg1"/>
                </a:solidFill>
              </a:rPr>
              <a:t>  15  </a:t>
            </a:r>
            <a:r>
              <a:rPr lang="en-US" sz="2400" b="1" dirty="0">
                <a:solidFill>
                  <a:schemeClr val="bg1"/>
                </a:solidFill>
              </a:rPr>
              <a:t>Then Esther told them to reply to Mordecai: </a:t>
            </a:r>
          </a:p>
          <a:p>
            <a:pPr algn="just"/>
            <a:r>
              <a:rPr lang="en-US" sz="2400" b="1" dirty="0" smtClean="0">
                <a:solidFill>
                  <a:schemeClr val="bg1"/>
                </a:solidFill>
              </a:rPr>
              <a:t>  16  </a:t>
            </a:r>
            <a:r>
              <a:rPr lang="en-US" sz="2400" b="1" dirty="0">
                <a:solidFill>
                  <a:schemeClr val="bg1"/>
                </a:solidFill>
              </a:rPr>
              <a:t>"Go, gather all the Jews who are present in </a:t>
            </a:r>
            <a:r>
              <a:rPr lang="en-US" sz="2400" b="1" dirty="0" err="1">
                <a:solidFill>
                  <a:schemeClr val="bg1"/>
                </a:solidFill>
              </a:rPr>
              <a:t>Shushan</a:t>
            </a:r>
            <a:r>
              <a:rPr lang="en-US" sz="2400" b="1" dirty="0">
                <a:solidFill>
                  <a:schemeClr val="bg1"/>
                </a:solidFill>
              </a:rPr>
              <a:t>, and fast for me; neither eat nor drink for three days, night or day. My maids and I will fast likewise. And so I will go to the king, which is against the law; and if I perish, I perish!" </a:t>
            </a:r>
          </a:p>
          <a:p>
            <a:pPr algn="just"/>
            <a:r>
              <a:rPr lang="en-US" sz="2400" b="1" dirty="0" smtClean="0">
                <a:solidFill>
                  <a:schemeClr val="bg1"/>
                </a:solidFill>
              </a:rPr>
              <a:t>  17  </a:t>
            </a:r>
            <a:r>
              <a:rPr lang="en-US" sz="2400" b="1" dirty="0">
                <a:solidFill>
                  <a:schemeClr val="bg1"/>
                </a:solidFill>
              </a:rPr>
              <a:t>So Mordecai went his way and did according to all that Esther commanded him. </a:t>
            </a:r>
            <a:endParaRPr lang="en-US" sz="2400" b="1" dirty="0" smtClean="0">
              <a:solidFill>
                <a:schemeClr val="bg1"/>
              </a:solidFill>
            </a:endParaRPr>
          </a:p>
          <a:p>
            <a:pPr algn="just"/>
            <a:r>
              <a:rPr lang="en-US" sz="2400" b="1" dirty="0">
                <a:solidFill>
                  <a:schemeClr val="bg1"/>
                </a:solidFill>
              </a:rPr>
              <a:t>	</a:t>
            </a:r>
            <a:r>
              <a:rPr lang="en-US" sz="2400" b="1" dirty="0" smtClean="0">
                <a:solidFill>
                  <a:schemeClr val="bg1"/>
                </a:solidFill>
              </a:rPr>
              <a:t>				Esther 4:12-17</a:t>
            </a:r>
            <a:endParaRPr 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2144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72047" y="354037"/>
            <a:ext cx="820780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4400" b="1" dirty="0" smtClean="0">
                <a:solidFill>
                  <a:srgbClr val="FFFF00"/>
                </a:solidFill>
              </a:rPr>
              <a:t>Events After the Banquet Feast</a:t>
            </a:r>
            <a:endParaRPr lang="en-US" sz="3600" b="1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4557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72047" y="354037"/>
            <a:ext cx="8207806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4400" b="1" dirty="0" smtClean="0">
                <a:solidFill>
                  <a:srgbClr val="FFFF00"/>
                </a:solidFill>
              </a:rPr>
              <a:t>Events After the Banquet Feast</a:t>
            </a:r>
            <a:endParaRPr lang="en-US" sz="4400" b="1" dirty="0" smtClean="0">
              <a:solidFill>
                <a:srgbClr val="FFFF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100" b="1" dirty="0" smtClean="0">
                <a:solidFill>
                  <a:srgbClr val="FFFF00"/>
                </a:solidFill>
              </a:rPr>
              <a:t>The unchangeable decree was still in place</a:t>
            </a:r>
            <a:endParaRPr lang="en-US" sz="3600" b="1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3886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72047" y="354037"/>
            <a:ext cx="8207806" cy="17389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4400" b="1" dirty="0" smtClean="0">
                <a:solidFill>
                  <a:srgbClr val="FFFF00"/>
                </a:solidFill>
              </a:rPr>
              <a:t>Events After the Banquet Feast</a:t>
            </a:r>
            <a:endParaRPr lang="en-US" sz="4400" b="1" dirty="0" smtClean="0">
              <a:solidFill>
                <a:schemeClr val="bg1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100" b="1" dirty="0" smtClean="0">
                <a:solidFill>
                  <a:schemeClr val="bg1"/>
                </a:solidFill>
              </a:rPr>
              <a:t>The unchangeable decree was still in place</a:t>
            </a:r>
            <a:endParaRPr lang="en-US" sz="3100" b="1" dirty="0" smtClean="0">
              <a:solidFill>
                <a:srgbClr val="FFFF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100" b="1" dirty="0" smtClean="0">
                <a:solidFill>
                  <a:srgbClr val="FFFF00"/>
                </a:solidFill>
              </a:rPr>
              <a:t>King gave his ring to  Mordecai &amp; Esther</a:t>
            </a:r>
            <a:endParaRPr lang="en-US" sz="3600" b="1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9859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72047" y="354037"/>
            <a:ext cx="8207806" cy="22006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4400" b="1" dirty="0" smtClean="0">
                <a:solidFill>
                  <a:srgbClr val="FFFF00"/>
                </a:solidFill>
              </a:rPr>
              <a:t>Events After the Banquet Feast</a:t>
            </a:r>
            <a:endParaRPr lang="en-US" sz="4400" b="1" dirty="0" smtClean="0">
              <a:solidFill>
                <a:schemeClr val="bg1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100" b="1" dirty="0" smtClean="0">
                <a:solidFill>
                  <a:schemeClr val="bg1"/>
                </a:solidFill>
              </a:rPr>
              <a:t>The unchangeable decree was still in place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100" b="1" dirty="0" smtClean="0">
                <a:solidFill>
                  <a:schemeClr val="bg1"/>
                </a:solidFill>
              </a:rPr>
              <a:t>King gave his ring to  Mordecai &amp; Esther</a:t>
            </a:r>
            <a:endParaRPr lang="en-US" sz="3100" b="1" dirty="0" smtClean="0">
              <a:solidFill>
                <a:srgbClr val="FFFF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100" b="1" dirty="0" smtClean="0">
                <a:solidFill>
                  <a:srgbClr val="FFFF00"/>
                </a:solidFill>
              </a:rPr>
              <a:t>New decree to all 127 provinces</a:t>
            </a:r>
            <a:endParaRPr lang="en-US" sz="3600" b="1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0191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72047" y="354037"/>
            <a:ext cx="820780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4400" b="1" dirty="0" smtClean="0">
                <a:solidFill>
                  <a:srgbClr val="FFFF00"/>
                </a:solidFill>
              </a:rPr>
              <a:t>Events After the Banquet Feast</a:t>
            </a:r>
            <a:endParaRPr lang="en-US" sz="4400" b="1" dirty="0" smtClean="0">
              <a:solidFill>
                <a:schemeClr val="bg1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100" b="1" dirty="0" smtClean="0">
                <a:solidFill>
                  <a:schemeClr val="bg1"/>
                </a:solidFill>
              </a:rPr>
              <a:t>The unchangeable decree was still in place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100" b="1" dirty="0" smtClean="0">
                <a:solidFill>
                  <a:schemeClr val="bg1"/>
                </a:solidFill>
              </a:rPr>
              <a:t>King gave his ring to  Mordecai &amp; Esther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100" b="1" dirty="0" smtClean="0">
                <a:solidFill>
                  <a:schemeClr val="bg1"/>
                </a:solidFill>
              </a:rPr>
              <a:t>New decree to all 127 provinces</a:t>
            </a:r>
            <a:endParaRPr lang="en-US" sz="3100" b="1" dirty="0" smtClean="0">
              <a:solidFill>
                <a:srgbClr val="FFFF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100" b="1" dirty="0" smtClean="0">
                <a:solidFill>
                  <a:srgbClr val="FFFF00"/>
                </a:solidFill>
              </a:rPr>
              <a:t>Jews can arm themselves, defeat enemies</a:t>
            </a:r>
            <a:endParaRPr lang="en-US" sz="3600" b="1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0799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72047" y="354037"/>
            <a:ext cx="8207806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4400" b="1" dirty="0" smtClean="0">
                <a:solidFill>
                  <a:srgbClr val="FFFF00"/>
                </a:solidFill>
              </a:rPr>
              <a:t>Events After the Banquet Feast</a:t>
            </a:r>
            <a:endParaRPr lang="en-US" sz="4400" b="1" dirty="0" smtClean="0">
              <a:solidFill>
                <a:schemeClr val="bg1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100" b="1" dirty="0" smtClean="0">
                <a:solidFill>
                  <a:schemeClr val="bg1"/>
                </a:solidFill>
              </a:rPr>
              <a:t>The unchangeable decree was still in place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100" b="1" dirty="0" smtClean="0">
                <a:solidFill>
                  <a:schemeClr val="bg1"/>
                </a:solidFill>
              </a:rPr>
              <a:t>King gave his ring to  Mordecai &amp; Esther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100" b="1" dirty="0" smtClean="0">
                <a:solidFill>
                  <a:schemeClr val="bg1"/>
                </a:solidFill>
              </a:rPr>
              <a:t>New decree to all 127 provinces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100" b="1" dirty="0" smtClean="0">
                <a:solidFill>
                  <a:schemeClr val="bg1"/>
                </a:solidFill>
              </a:rPr>
              <a:t>Jews can arm themselves, defeat enemies</a:t>
            </a:r>
            <a:endParaRPr lang="en-US" sz="3100" b="1" dirty="0">
              <a:solidFill>
                <a:schemeClr val="bg1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100" b="1" dirty="0">
                <a:solidFill>
                  <a:srgbClr val="FFFF00"/>
                </a:solidFill>
              </a:rPr>
              <a:t>Defeat of </a:t>
            </a:r>
            <a:r>
              <a:rPr lang="en-US" sz="3100" b="1" dirty="0" smtClean="0">
                <a:solidFill>
                  <a:srgbClr val="FFFF00"/>
                </a:solidFill>
              </a:rPr>
              <a:t>Jews enemies</a:t>
            </a:r>
            <a:endParaRPr lang="en-US" sz="3600" b="1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8449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72047" y="354037"/>
            <a:ext cx="8207806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4400" b="1" dirty="0" smtClean="0">
                <a:solidFill>
                  <a:srgbClr val="FFFF00"/>
                </a:solidFill>
              </a:rPr>
              <a:t>Events After the Banquet Feast</a:t>
            </a:r>
            <a:endParaRPr lang="en-US" sz="4400" b="1" dirty="0" smtClean="0">
              <a:solidFill>
                <a:schemeClr val="bg1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100" b="1" dirty="0" smtClean="0">
                <a:solidFill>
                  <a:schemeClr val="bg1"/>
                </a:solidFill>
              </a:rPr>
              <a:t>The unchangeable decree was still in place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100" b="1" dirty="0" smtClean="0">
                <a:solidFill>
                  <a:schemeClr val="bg1"/>
                </a:solidFill>
              </a:rPr>
              <a:t>King gave his ring to  Mordecai &amp; Esther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100" b="1" dirty="0" smtClean="0">
                <a:solidFill>
                  <a:schemeClr val="bg1"/>
                </a:solidFill>
              </a:rPr>
              <a:t>New decree to all 127 provinces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100" b="1" dirty="0" smtClean="0">
                <a:solidFill>
                  <a:schemeClr val="bg1"/>
                </a:solidFill>
              </a:rPr>
              <a:t>Jews can arm themselves, defeat enemies</a:t>
            </a:r>
            <a:endParaRPr lang="en-US" sz="3100" b="1" dirty="0">
              <a:solidFill>
                <a:schemeClr val="bg1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100" b="1" dirty="0">
                <a:solidFill>
                  <a:srgbClr val="FFFF00"/>
                </a:solidFill>
              </a:rPr>
              <a:t>Defeat of Jews enemies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rgbClr val="FFFF00"/>
                </a:solidFill>
              </a:rPr>
              <a:t>In capital city,  500 enemies </a:t>
            </a:r>
            <a:r>
              <a:rPr lang="en-US" sz="2600" b="1" dirty="0" smtClean="0">
                <a:solidFill>
                  <a:srgbClr val="FFFF00"/>
                </a:solidFill>
              </a:rPr>
              <a:t>killed</a:t>
            </a:r>
            <a:endParaRPr lang="en-US" sz="3600" b="1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6051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72047" y="354037"/>
            <a:ext cx="8207806" cy="40472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4400" b="1" dirty="0" smtClean="0">
                <a:solidFill>
                  <a:srgbClr val="FFFF00"/>
                </a:solidFill>
              </a:rPr>
              <a:t>Events After the Banquet Feast</a:t>
            </a:r>
            <a:endParaRPr lang="en-US" sz="4400" b="1" dirty="0" smtClean="0">
              <a:solidFill>
                <a:schemeClr val="bg1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100" b="1" dirty="0" smtClean="0">
                <a:solidFill>
                  <a:schemeClr val="bg1"/>
                </a:solidFill>
              </a:rPr>
              <a:t>The unchangeable decree was still in place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100" b="1" dirty="0" smtClean="0">
                <a:solidFill>
                  <a:schemeClr val="bg1"/>
                </a:solidFill>
              </a:rPr>
              <a:t>King gave his ring to  Mordecai &amp; Esther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100" b="1" dirty="0" smtClean="0">
                <a:solidFill>
                  <a:schemeClr val="bg1"/>
                </a:solidFill>
              </a:rPr>
              <a:t>New decree to all 127 provinces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100" b="1" dirty="0" smtClean="0">
                <a:solidFill>
                  <a:schemeClr val="bg1"/>
                </a:solidFill>
              </a:rPr>
              <a:t>Jews can arm themselves, defeat enemies</a:t>
            </a:r>
            <a:endParaRPr lang="en-US" sz="3100" b="1" dirty="0">
              <a:solidFill>
                <a:schemeClr val="bg1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100" b="1" dirty="0">
                <a:solidFill>
                  <a:srgbClr val="FFFF00"/>
                </a:solidFill>
              </a:rPr>
              <a:t>Defeat of Jews enemies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chemeClr val="bg1"/>
                </a:solidFill>
              </a:rPr>
              <a:t>In capital city,  500 enemies killed</a:t>
            </a:r>
            <a:endParaRPr lang="en-US" sz="2600" b="1" dirty="0">
              <a:solidFill>
                <a:srgbClr val="FFFF00"/>
              </a:solidFill>
            </a:endParaRP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rgbClr val="FFFF00"/>
                </a:solidFill>
              </a:rPr>
              <a:t>Added a second day for </a:t>
            </a:r>
            <a:r>
              <a:rPr lang="en-US" sz="2600" b="1" dirty="0" smtClean="0">
                <a:solidFill>
                  <a:srgbClr val="FFFF00"/>
                </a:solidFill>
              </a:rPr>
              <a:t>12/14</a:t>
            </a:r>
            <a:endParaRPr lang="en-US" sz="3600" b="1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7984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72047" y="354037"/>
            <a:ext cx="8207806" cy="43550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4400" b="1" dirty="0" smtClean="0">
                <a:solidFill>
                  <a:srgbClr val="FFFF00"/>
                </a:solidFill>
              </a:rPr>
              <a:t>Events After the Banquet Feast</a:t>
            </a:r>
            <a:endParaRPr lang="en-US" sz="4400" b="1" dirty="0" smtClean="0">
              <a:solidFill>
                <a:schemeClr val="bg1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100" b="1" dirty="0" smtClean="0">
                <a:solidFill>
                  <a:schemeClr val="bg1"/>
                </a:solidFill>
              </a:rPr>
              <a:t>The unchangeable decree was still in place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100" b="1" dirty="0" smtClean="0">
                <a:solidFill>
                  <a:schemeClr val="bg1"/>
                </a:solidFill>
              </a:rPr>
              <a:t>King gave his ring to  Mordecai &amp; Esther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100" b="1" dirty="0" smtClean="0">
                <a:solidFill>
                  <a:schemeClr val="bg1"/>
                </a:solidFill>
              </a:rPr>
              <a:t>New decree to all 127 provinces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100" b="1" dirty="0" smtClean="0">
                <a:solidFill>
                  <a:schemeClr val="bg1"/>
                </a:solidFill>
              </a:rPr>
              <a:t>Jews can arm themselves, defeat enemies</a:t>
            </a:r>
            <a:endParaRPr lang="en-US" sz="3100" b="1" dirty="0">
              <a:solidFill>
                <a:schemeClr val="bg1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100" b="1" dirty="0">
                <a:solidFill>
                  <a:srgbClr val="FFFF00"/>
                </a:solidFill>
              </a:rPr>
              <a:t>Defeat of Jews enemies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chemeClr val="bg1"/>
                </a:solidFill>
              </a:rPr>
              <a:t>In capital city,  500 enemies killed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chemeClr val="bg1"/>
                </a:solidFill>
              </a:rPr>
              <a:t>Added a second day for 12/14</a:t>
            </a:r>
            <a:endParaRPr lang="en-US" sz="2600" b="1" dirty="0">
              <a:solidFill>
                <a:srgbClr val="FFFF00"/>
              </a:solidFill>
            </a:endParaRP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rgbClr val="FFFF00"/>
                </a:solidFill>
              </a:rPr>
              <a:t>Haman’s ten sons </a:t>
            </a:r>
            <a:r>
              <a:rPr lang="en-US" sz="2600" b="1" dirty="0" smtClean="0">
                <a:solidFill>
                  <a:srgbClr val="FFFF00"/>
                </a:solidFill>
              </a:rPr>
              <a:t>hanged</a:t>
            </a:r>
            <a:endParaRPr lang="en-US" sz="3600" b="1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5647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72047" y="354037"/>
            <a:ext cx="8207806" cy="47551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4400" b="1" dirty="0" smtClean="0">
                <a:solidFill>
                  <a:srgbClr val="FFFF00"/>
                </a:solidFill>
              </a:rPr>
              <a:t>Events After the Banquet Feast</a:t>
            </a:r>
            <a:endParaRPr lang="en-US" sz="4400" b="1" dirty="0" smtClean="0">
              <a:solidFill>
                <a:schemeClr val="bg1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100" b="1" dirty="0" smtClean="0">
                <a:solidFill>
                  <a:schemeClr val="bg1"/>
                </a:solidFill>
              </a:rPr>
              <a:t>The unchangeable decree was still in place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100" b="1" dirty="0" smtClean="0">
                <a:solidFill>
                  <a:schemeClr val="bg1"/>
                </a:solidFill>
              </a:rPr>
              <a:t>King gave his ring to  Mordecai &amp; Esther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100" b="1" dirty="0" smtClean="0">
                <a:solidFill>
                  <a:schemeClr val="bg1"/>
                </a:solidFill>
              </a:rPr>
              <a:t>New decree to all 127 provinces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100" b="1" dirty="0" smtClean="0">
                <a:solidFill>
                  <a:schemeClr val="bg1"/>
                </a:solidFill>
              </a:rPr>
              <a:t>Jews can arm themselves, defeat enemies</a:t>
            </a:r>
            <a:endParaRPr lang="en-US" sz="3100" b="1" dirty="0">
              <a:solidFill>
                <a:schemeClr val="bg1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100" b="1" dirty="0">
                <a:solidFill>
                  <a:srgbClr val="FFFF00"/>
                </a:solidFill>
              </a:rPr>
              <a:t>Defeat of Jews enemies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chemeClr val="bg1"/>
                </a:solidFill>
              </a:rPr>
              <a:t>In capital city,  500 enemies killed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chemeClr val="bg1"/>
                </a:solidFill>
              </a:rPr>
              <a:t>Added a second day for 12/14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chemeClr val="bg1"/>
                </a:solidFill>
              </a:rPr>
              <a:t>Haman’s ten sons hanged</a:t>
            </a:r>
            <a:endParaRPr lang="en-US" sz="2600" b="1" dirty="0">
              <a:solidFill>
                <a:srgbClr val="FFFF00"/>
              </a:solidFill>
            </a:endParaRP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rgbClr val="FFFF00"/>
                </a:solidFill>
              </a:rPr>
              <a:t>Throughout provinces 75,000 enemies </a:t>
            </a:r>
            <a:r>
              <a:rPr lang="en-US" sz="2600" b="1" dirty="0" smtClean="0">
                <a:solidFill>
                  <a:srgbClr val="FFFF00"/>
                </a:solidFill>
              </a:rPr>
              <a:t>slain</a:t>
            </a:r>
            <a:endParaRPr lang="en-US" sz="3600" b="1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469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57200" y="457199"/>
            <a:ext cx="804680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4400" b="1" dirty="0" smtClean="0">
                <a:solidFill>
                  <a:srgbClr val="FFFF00"/>
                </a:solidFill>
              </a:rPr>
              <a:t>Tonight – Finish of AM Sermon</a:t>
            </a:r>
            <a:endParaRPr lang="en-US" sz="3600" b="1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3693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72047" y="354037"/>
            <a:ext cx="8207806" cy="51552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4400" b="1" dirty="0" smtClean="0">
                <a:solidFill>
                  <a:srgbClr val="FFFF00"/>
                </a:solidFill>
              </a:rPr>
              <a:t>Events After the Banquet Feast</a:t>
            </a:r>
            <a:endParaRPr lang="en-US" sz="4400" b="1" dirty="0" smtClean="0">
              <a:solidFill>
                <a:schemeClr val="bg1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100" b="1" dirty="0" smtClean="0">
                <a:solidFill>
                  <a:schemeClr val="bg1"/>
                </a:solidFill>
              </a:rPr>
              <a:t>The unchangeable decree was still in place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100" b="1" dirty="0" smtClean="0">
                <a:solidFill>
                  <a:schemeClr val="bg1"/>
                </a:solidFill>
              </a:rPr>
              <a:t>King gave his ring to  Mordecai &amp; Esther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100" b="1" dirty="0" smtClean="0">
                <a:solidFill>
                  <a:schemeClr val="bg1"/>
                </a:solidFill>
              </a:rPr>
              <a:t>New decree to all 127 provinces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100" b="1" dirty="0" smtClean="0">
                <a:solidFill>
                  <a:schemeClr val="bg1"/>
                </a:solidFill>
              </a:rPr>
              <a:t>Jews can arm themselves, defeat enemies</a:t>
            </a:r>
            <a:endParaRPr lang="en-US" sz="3100" b="1" dirty="0">
              <a:solidFill>
                <a:schemeClr val="bg1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100" b="1" dirty="0">
                <a:solidFill>
                  <a:srgbClr val="FFFF00"/>
                </a:solidFill>
              </a:rPr>
              <a:t>Defeat of Jews enemies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chemeClr val="bg1"/>
                </a:solidFill>
              </a:rPr>
              <a:t>In capital city,  500 enemies killed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chemeClr val="bg1"/>
                </a:solidFill>
              </a:rPr>
              <a:t>Added a second day for 12/14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chemeClr val="bg1"/>
                </a:solidFill>
              </a:rPr>
              <a:t>Haman’s ten sons hanged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chemeClr val="bg1"/>
                </a:solidFill>
              </a:rPr>
              <a:t>Throughout provinces 75,000 enemies slain</a:t>
            </a:r>
            <a:endParaRPr lang="en-US" sz="2600" b="1" dirty="0">
              <a:solidFill>
                <a:srgbClr val="FFFF00"/>
              </a:solidFill>
            </a:endParaRP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rgbClr val="FFFF00"/>
                </a:solidFill>
              </a:rPr>
              <a:t>No plundering of enemies’ </a:t>
            </a:r>
            <a:r>
              <a:rPr lang="en-US" sz="2600" b="1" dirty="0" smtClean="0">
                <a:solidFill>
                  <a:srgbClr val="FFFF00"/>
                </a:solidFill>
              </a:rPr>
              <a:t>possessions</a:t>
            </a:r>
            <a:endParaRPr lang="en-US" sz="3600" b="1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8138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72047" y="354037"/>
            <a:ext cx="820780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4400" b="1" dirty="0" smtClean="0">
                <a:solidFill>
                  <a:srgbClr val="FFFF00"/>
                </a:solidFill>
              </a:rPr>
              <a:t>Events After the Banquet Feast</a:t>
            </a:r>
            <a:endParaRPr lang="en-US" sz="4400" b="1" dirty="0" smtClean="0">
              <a:solidFill>
                <a:schemeClr val="bg1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100" b="1" dirty="0" smtClean="0">
                <a:solidFill>
                  <a:schemeClr val="bg1"/>
                </a:solidFill>
              </a:rPr>
              <a:t>The unchangeable decree was still in place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100" b="1" dirty="0" smtClean="0">
                <a:solidFill>
                  <a:schemeClr val="bg1"/>
                </a:solidFill>
              </a:rPr>
              <a:t>King gave his ring to  Mordecai &amp; Esther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100" b="1" dirty="0" smtClean="0">
                <a:solidFill>
                  <a:schemeClr val="bg1"/>
                </a:solidFill>
              </a:rPr>
              <a:t>New decree to all 127 provinces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100" b="1" dirty="0" smtClean="0">
                <a:solidFill>
                  <a:schemeClr val="bg1"/>
                </a:solidFill>
              </a:rPr>
              <a:t>Jews can arm themselves, defeat enemies</a:t>
            </a:r>
            <a:endParaRPr lang="en-US" sz="3100" b="1" dirty="0">
              <a:solidFill>
                <a:schemeClr val="bg1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100" b="1" dirty="0">
                <a:solidFill>
                  <a:schemeClr val="bg1"/>
                </a:solidFill>
              </a:rPr>
              <a:t>Defeat of Jews enemies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chemeClr val="bg1"/>
                </a:solidFill>
              </a:rPr>
              <a:t>In capital city,  500 enemies killed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chemeClr val="bg1"/>
                </a:solidFill>
              </a:rPr>
              <a:t>Added a second day for 12/14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chemeClr val="bg1"/>
                </a:solidFill>
              </a:rPr>
              <a:t>Haman’s ten sons hanged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chemeClr val="bg1"/>
                </a:solidFill>
              </a:rPr>
              <a:t>Throughout provinces 75,000 enemies slain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chemeClr val="bg1"/>
                </a:solidFill>
              </a:rPr>
              <a:t>No plundering of enemies’ possessions</a:t>
            </a:r>
            <a:endParaRPr lang="en-US" sz="2600" b="1" dirty="0">
              <a:solidFill>
                <a:srgbClr val="FFFF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100" b="1" dirty="0">
                <a:solidFill>
                  <a:srgbClr val="FFFF00"/>
                </a:solidFill>
              </a:rPr>
              <a:t>Feast of Purim began 12/14 &amp; </a:t>
            </a:r>
            <a:r>
              <a:rPr lang="en-US" sz="3100" b="1" dirty="0" smtClean="0">
                <a:solidFill>
                  <a:srgbClr val="FFFF00"/>
                </a:solidFill>
              </a:rPr>
              <a:t>12/15</a:t>
            </a:r>
            <a:endParaRPr lang="en-US" sz="3600" b="1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310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72047" y="354037"/>
            <a:ext cx="8207806" cy="125111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4400" b="1" dirty="0" smtClean="0">
                <a:solidFill>
                  <a:srgbClr val="FFFF00"/>
                </a:solidFill>
              </a:rPr>
              <a:t>Events After the Banquet Feast</a:t>
            </a:r>
            <a:endParaRPr lang="en-US" sz="4400" b="1" dirty="0" smtClean="0">
              <a:solidFill>
                <a:schemeClr val="bg1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100" b="1" dirty="0" smtClean="0">
                <a:solidFill>
                  <a:schemeClr val="bg1"/>
                </a:solidFill>
              </a:rPr>
              <a:t>The unchangeable decree was still in place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100" b="1" dirty="0" smtClean="0">
                <a:solidFill>
                  <a:schemeClr val="bg1"/>
                </a:solidFill>
              </a:rPr>
              <a:t>King gave his ring to  Mordecai &amp; Esther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100" b="1" dirty="0" smtClean="0">
                <a:solidFill>
                  <a:schemeClr val="bg1"/>
                </a:solidFill>
              </a:rPr>
              <a:t>New decree to all 127 provinces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100" b="1" dirty="0" smtClean="0">
                <a:solidFill>
                  <a:schemeClr val="bg1"/>
                </a:solidFill>
              </a:rPr>
              <a:t>Jews can arm themselves, defeat enemies</a:t>
            </a:r>
            <a:endParaRPr lang="en-US" sz="3100" b="1" dirty="0">
              <a:solidFill>
                <a:schemeClr val="bg1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100" b="1" dirty="0">
                <a:solidFill>
                  <a:schemeClr val="bg1"/>
                </a:solidFill>
              </a:rPr>
              <a:t>Defeat of Jews enemies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chemeClr val="bg1"/>
                </a:solidFill>
              </a:rPr>
              <a:t>In capital city,  500 enemies killed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chemeClr val="bg1"/>
                </a:solidFill>
              </a:rPr>
              <a:t>Added a second day for 12/14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chemeClr val="bg1"/>
                </a:solidFill>
              </a:rPr>
              <a:t>Haman’s ten sons hanged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chemeClr val="bg1"/>
                </a:solidFill>
              </a:rPr>
              <a:t>Throughout provinces 75,000 enemies slain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chemeClr val="bg1"/>
                </a:solidFill>
              </a:rPr>
              <a:t>No plundering of enemies’ possessions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100" b="1" dirty="0">
                <a:solidFill>
                  <a:schemeClr val="bg1"/>
                </a:solidFill>
              </a:rPr>
              <a:t>Feast of Purim began 12/14 &amp; 12/15</a:t>
            </a:r>
            <a:endParaRPr lang="en-US" sz="3100" b="1" dirty="0">
              <a:solidFill>
                <a:srgbClr val="FFFF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100" b="1" dirty="0">
                <a:solidFill>
                  <a:srgbClr val="FFFF00"/>
                </a:solidFill>
              </a:rPr>
              <a:t>Even Jesus honored this feast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endParaRPr lang="en-US" sz="3100" b="1" dirty="0">
              <a:solidFill>
                <a:schemeClr val="bg1"/>
              </a:solidFill>
            </a:endParaRPr>
          </a:p>
          <a:p>
            <a:pPr lvl="1"/>
            <a:endParaRPr lang="en-US" sz="3100" b="1" dirty="0">
              <a:solidFill>
                <a:schemeClr val="bg1"/>
              </a:solidFill>
            </a:endParaRPr>
          </a:p>
          <a:p>
            <a:pPr marL="1028700" lvl="1" indent="-571500">
              <a:buFont typeface="Arial" panose="020B0604020202020204" pitchFamily="34" charset="0"/>
              <a:buChar char="•"/>
            </a:pPr>
            <a:endParaRPr lang="en-US" sz="3100" b="1" dirty="0">
              <a:solidFill>
                <a:schemeClr val="bg1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100" b="1" dirty="0">
                <a:solidFill>
                  <a:schemeClr val="bg1"/>
                </a:solidFill>
              </a:rPr>
              <a:t>`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</a:rPr>
              <a:t>offered Esther anything she asked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</a:rPr>
              <a:t>Asked for the life of Jews to be spared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</a:rPr>
              <a:t>Revealed that Haman was cause of decree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</a:rPr>
              <a:t>King’s great rage—left room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</a:rPr>
              <a:t>Haman begged Esther to help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</a:rPr>
              <a:t>Haman had fallen across the couch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</a:rPr>
              <a:t>Hang my “wife molester”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</a:rPr>
              <a:t>Haman was hanged on his own gallows</a:t>
            </a:r>
            <a:endParaRPr lang="en-US" sz="3600" b="1" i="1" dirty="0">
              <a:solidFill>
                <a:srgbClr val="FFFF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b="1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9734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72047" y="424377"/>
            <a:ext cx="820780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4400" b="1" dirty="0" smtClean="0">
                <a:solidFill>
                  <a:srgbClr val="FFFF00"/>
                </a:solidFill>
              </a:rPr>
              <a:t>Thoughts About Providence</a:t>
            </a:r>
            <a:endParaRPr lang="en-US" sz="28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0000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72047" y="424377"/>
            <a:ext cx="8207806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4400" b="1" dirty="0" smtClean="0">
                <a:solidFill>
                  <a:srgbClr val="FFFF00"/>
                </a:solidFill>
              </a:rPr>
              <a:t>Thoughts About Providence</a:t>
            </a:r>
            <a:endParaRPr lang="en-US" sz="4400" b="1" dirty="0" smtClean="0">
              <a:solidFill>
                <a:srgbClr val="FFFF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rgbClr val="FFFF00"/>
                </a:solidFill>
              </a:rPr>
              <a:t>God always provides for His children</a:t>
            </a:r>
            <a:endParaRPr lang="en-US" sz="28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0226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72047" y="424377"/>
            <a:ext cx="820780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4400" b="1" dirty="0" smtClean="0">
                <a:solidFill>
                  <a:srgbClr val="FFFF00"/>
                </a:solidFill>
              </a:rPr>
              <a:t>Thoughts About Providence</a:t>
            </a:r>
            <a:endParaRPr lang="en-US" sz="4400" b="1" dirty="0" smtClean="0">
              <a:solidFill>
                <a:schemeClr val="bg1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God always provides for His children</a:t>
            </a:r>
            <a:endParaRPr lang="en-US" sz="3200" b="1" dirty="0" smtClean="0">
              <a:solidFill>
                <a:srgbClr val="FFFF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rgbClr val="FFFF00"/>
                </a:solidFill>
              </a:rPr>
              <a:t>Every good gift is from Him</a:t>
            </a:r>
            <a:endParaRPr lang="en-US" sz="28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9245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72047" y="424377"/>
            <a:ext cx="820780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4400" b="1" dirty="0" smtClean="0">
                <a:solidFill>
                  <a:srgbClr val="FFFF00"/>
                </a:solidFill>
              </a:rPr>
              <a:t>Thoughts About Providence</a:t>
            </a:r>
            <a:endParaRPr lang="en-US" sz="4400" b="1" dirty="0" smtClean="0">
              <a:solidFill>
                <a:schemeClr val="bg1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God always provides for His children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Every good gift is from Him</a:t>
            </a:r>
            <a:endParaRPr lang="en-US" sz="3200" b="1" dirty="0" smtClean="0">
              <a:solidFill>
                <a:srgbClr val="FFFF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rgbClr val="FFFF00"/>
                </a:solidFill>
              </a:rPr>
              <a:t>Without revelation no absolute knowledge</a:t>
            </a:r>
            <a:endParaRPr lang="en-US" sz="28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6233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72047" y="424377"/>
            <a:ext cx="8207806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4400" b="1" dirty="0" smtClean="0">
                <a:solidFill>
                  <a:srgbClr val="FFFF00"/>
                </a:solidFill>
              </a:rPr>
              <a:t>Thoughts About Providence</a:t>
            </a:r>
            <a:endParaRPr lang="en-US" sz="4400" b="1" dirty="0" smtClean="0">
              <a:solidFill>
                <a:schemeClr val="bg1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God always provides for His children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Every good gift is from Him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Without revelation no absolute knowledge</a:t>
            </a:r>
            <a:endParaRPr lang="en-US" sz="3200" b="1" dirty="0" smtClean="0">
              <a:solidFill>
                <a:srgbClr val="FFFF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rgbClr val="FFFF00"/>
                </a:solidFill>
              </a:rPr>
              <a:t>Bible talks about providence</a:t>
            </a:r>
            <a:endParaRPr lang="en-US" sz="28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7638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72047" y="424377"/>
            <a:ext cx="820780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4400" b="1" dirty="0" smtClean="0">
                <a:solidFill>
                  <a:srgbClr val="FFFF00"/>
                </a:solidFill>
              </a:rPr>
              <a:t>Thoughts About Providence</a:t>
            </a:r>
            <a:endParaRPr lang="en-US" sz="4400" b="1" dirty="0" smtClean="0">
              <a:solidFill>
                <a:schemeClr val="bg1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God always provides for His children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Every good gift is from Him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Without revelation no absolute knowledge</a:t>
            </a:r>
            <a:endParaRPr lang="en-US" sz="3200" b="1" dirty="0" smtClean="0">
              <a:solidFill>
                <a:srgbClr val="FFFF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rgbClr val="FFFF00"/>
                </a:solidFill>
              </a:rPr>
              <a:t>Bible talks about providence</a:t>
            </a:r>
            <a:endParaRPr lang="en-US" sz="2800" b="1" dirty="0" smtClean="0">
              <a:solidFill>
                <a:srgbClr val="FFFF00"/>
              </a:solidFill>
            </a:endParaRP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FFFF00"/>
                </a:solidFill>
              </a:rPr>
              <a:t>Onesimus and providence—Phile. 1:15</a:t>
            </a:r>
            <a:endParaRPr lang="en-US" sz="28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3904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72047" y="424377"/>
            <a:ext cx="8207806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4400" b="1" dirty="0" smtClean="0">
                <a:solidFill>
                  <a:srgbClr val="FFFF00"/>
                </a:solidFill>
              </a:rPr>
              <a:t>Thoughts About Providence</a:t>
            </a:r>
            <a:endParaRPr lang="en-US" sz="4400" b="1" dirty="0" smtClean="0">
              <a:solidFill>
                <a:schemeClr val="bg1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God always provides for His children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Every good gift is from Him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Without revelation no absolute knowledge</a:t>
            </a:r>
            <a:endParaRPr lang="en-US" sz="3200" b="1" dirty="0" smtClean="0">
              <a:solidFill>
                <a:srgbClr val="FFFF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rgbClr val="FFFF00"/>
                </a:solidFill>
              </a:rPr>
              <a:t>Bible talks about providence</a:t>
            </a:r>
            <a:endParaRPr lang="en-US" sz="2800" b="1" dirty="0" smtClean="0">
              <a:solidFill>
                <a:srgbClr val="FFFF00"/>
              </a:solidFill>
            </a:endParaRP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Onesimus and providence—Phile. 1:15</a:t>
            </a:r>
            <a:endParaRPr lang="en-US" sz="2800" b="1" dirty="0" smtClean="0">
              <a:solidFill>
                <a:srgbClr val="FFFF00"/>
              </a:solidFill>
            </a:endParaRP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FFFF00"/>
                </a:solidFill>
              </a:rPr>
              <a:t>Other Bible verses</a:t>
            </a:r>
            <a:endParaRPr lang="en-US" sz="28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2859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57200" y="457199"/>
            <a:ext cx="8046807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4400" b="1" dirty="0" smtClean="0">
                <a:solidFill>
                  <a:srgbClr val="FFFF00"/>
                </a:solidFill>
              </a:rPr>
              <a:t>Tonight – Finish of AM Sermon</a:t>
            </a:r>
            <a:endParaRPr lang="en-US" sz="4400" b="1" dirty="0" smtClean="0">
              <a:solidFill>
                <a:srgbClr val="FFFF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rgbClr val="FFFF00"/>
                </a:solidFill>
              </a:rPr>
              <a:t>Persian Law—Kill all the Jews on 12/13</a:t>
            </a:r>
            <a:endParaRPr lang="en-US" sz="3600" b="1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0872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72047" y="424377"/>
            <a:ext cx="8207806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4400" b="1" dirty="0" smtClean="0">
                <a:solidFill>
                  <a:srgbClr val="FFFF00"/>
                </a:solidFill>
              </a:rPr>
              <a:t>Thoughts About Providence</a:t>
            </a:r>
            <a:endParaRPr lang="en-US" sz="4400" b="1" dirty="0" smtClean="0">
              <a:solidFill>
                <a:schemeClr val="bg1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God always provides for His children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Every good gift is from Him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Without revelation no absolute knowledge</a:t>
            </a:r>
            <a:endParaRPr lang="en-US" sz="3200" b="1" dirty="0" smtClean="0">
              <a:solidFill>
                <a:srgbClr val="FFFF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Bible talks about providence</a:t>
            </a:r>
            <a:endParaRPr lang="en-US" sz="2800" b="1" dirty="0" smtClean="0">
              <a:solidFill>
                <a:schemeClr val="bg1"/>
              </a:solidFill>
            </a:endParaRP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Onesimus and providence—Phile. 1:15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Other Bible verses</a:t>
            </a:r>
            <a:endParaRPr lang="en-US" sz="2800" b="1" dirty="0" smtClean="0">
              <a:solidFill>
                <a:srgbClr val="FFFF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rgbClr val="FFFF00"/>
                </a:solidFill>
              </a:rPr>
              <a:t>Lack of knowledge makes life exciting</a:t>
            </a:r>
            <a:endParaRPr lang="en-US" sz="32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2859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72047" y="424377"/>
            <a:ext cx="8207806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4400" b="1" dirty="0" smtClean="0">
                <a:solidFill>
                  <a:srgbClr val="FFFF00"/>
                </a:solidFill>
              </a:rPr>
              <a:t>Thoughts About Providence</a:t>
            </a:r>
            <a:endParaRPr lang="en-US" sz="4400" b="1" dirty="0" smtClean="0">
              <a:solidFill>
                <a:schemeClr val="bg1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God always provides for His children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Every good gift is from Him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Without revelation no absolute knowledge</a:t>
            </a:r>
            <a:endParaRPr lang="en-US" sz="3200" b="1" dirty="0" smtClean="0">
              <a:solidFill>
                <a:srgbClr val="FFFF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rgbClr val="FFFF00"/>
                </a:solidFill>
              </a:rPr>
              <a:t>Bible talks about providence</a:t>
            </a:r>
            <a:endParaRPr lang="en-US" sz="2800" b="1" dirty="0" smtClean="0">
              <a:solidFill>
                <a:srgbClr val="FFFF00"/>
              </a:solidFill>
            </a:endParaRP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Onesimus and providence—Phile. 1:15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Other Bible verses</a:t>
            </a:r>
            <a:endParaRPr lang="en-US" sz="3200" b="1" dirty="0" smtClean="0">
              <a:solidFill>
                <a:schemeClr val="bg1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Lack of knowledge makes life exciting</a:t>
            </a:r>
            <a:endParaRPr lang="en-US" sz="3200" b="1" dirty="0" smtClean="0">
              <a:solidFill>
                <a:srgbClr val="FFFF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rgbClr val="FFFF00"/>
                </a:solidFill>
              </a:rPr>
              <a:t>Who knows but in your life . . .</a:t>
            </a:r>
          </a:p>
        </p:txBody>
      </p:sp>
    </p:spTree>
    <p:extLst>
      <p:ext uri="{BB962C8B-B14F-4D97-AF65-F5344CB8AC3E}">
        <p14:creationId xmlns:p14="http://schemas.microsoft.com/office/powerpoint/2010/main" val="1525271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FF00"/>
                </a:solidFill>
              </a:rPr>
              <a:t>God’s Will for Your Life</a:t>
            </a:r>
            <a:endParaRPr lang="en-US" sz="36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040" y="1471353"/>
            <a:ext cx="8435713" cy="4962699"/>
          </a:xfrm>
        </p:spPr>
        <p:txBody>
          <a:bodyPr/>
          <a:lstStyle/>
          <a:p>
            <a:pPr marL="628650">
              <a:spcAft>
                <a:spcPts val="1500"/>
              </a:spcAft>
            </a:pPr>
            <a:r>
              <a:rPr lang="en-US" sz="3000" b="1" dirty="0" smtClean="0"/>
              <a:t>  Believe</a:t>
            </a:r>
            <a:r>
              <a:rPr lang="en-US" sz="3000" b="1" dirty="0"/>
              <a:t>				</a:t>
            </a:r>
            <a:r>
              <a:rPr lang="en-US" sz="3000" b="1" dirty="0" smtClean="0"/>
              <a:t>John </a:t>
            </a:r>
            <a:r>
              <a:rPr lang="en-US" sz="3000" b="1" dirty="0"/>
              <a:t>3:16</a:t>
            </a:r>
          </a:p>
          <a:p>
            <a:pPr marL="628650">
              <a:spcAft>
                <a:spcPts val="1500"/>
              </a:spcAft>
            </a:pPr>
            <a:r>
              <a:rPr lang="en-US" sz="3000" b="1" dirty="0" smtClean="0"/>
              <a:t>  Repent</a:t>
            </a:r>
            <a:r>
              <a:rPr lang="en-US" sz="3000" b="1" dirty="0"/>
              <a:t>				Acts 17:30</a:t>
            </a:r>
          </a:p>
          <a:p>
            <a:pPr marL="628650">
              <a:spcAft>
                <a:spcPts val="1500"/>
              </a:spcAft>
            </a:pPr>
            <a:r>
              <a:rPr lang="en-US" sz="3000" b="1" dirty="0" smtClean="0"/>
              <a:t>  Confess </a:t>
            </a:r>
            <a:r>
              <a:rPr lang="en-US" sz="3000" b="1" dirty="0"/>
              <a:t>Faith			Rom. 10:10</a:t>
            </a:r>
          </a:p>
          <a:p>
            <a:pPr marL="628650">
              <a:spcAft>
                <a:spcPts val="1500"/>
              </a:spcAft>
            </a:pPr>
            <a:r>
              <a:rPr lang="en-US" sz="3000" b="1" dirty="0" smtClean="0"/>
              <a:t>  Be </a:t>
            </a:r>
            <a:r>
              <a:rPr lang="en-US" sz="3000" b="1" dirty="0"/>
              <a:t>Baptized Into Him	</a:t>
            </a:r>
            <a:r>
              <a:rPr lang="en-US" sz="3000" b="1" dirty="0" smtClean="0"/>
              <a:t>	Gal</a:t>
            </a:r>
            <a:r>
              <a:rPr lang="en-US" sz="3000" b="1" dirty="0"/>
              <a:t>. 3:27</a:t>
            </a:r>
          </a:p>
          <a:p>
            <a:pPr marL="628650" indent="-628650">
              <a:spcAft>
                <a:spcPts val="1500"/>
              </a:spcAft>
              <a:buNone/>
            </a:pPr>
            <a:r>
              <a:rPr lang="en-US" sz="3600" b="1" dirty="0">
                <a:solidFill>
                  <a:srgbClr val="FFFF00"/>
                </a:solidFill>
              </a:rPr>
              <a:t>Added to His church, His body, His kingdom</a:t>
            </a:r>
          </a:p>
          <a:p>
            <a:pPr marL="628650">
              <a:spcAft>
                <a:spcPts val="1500"/>
              </a:spcAft>
            </a:pPr>
            <a:r>
              <a:rPr lang="en-US" sz="3000" b="1" dirty="0" smtClean="0"/>
              <a:t>Be Faithful until death</a:t>
            </a:r>
            <a:r>
              <a:rPr lang="en-US" sz="3000" b="1" dirty="0"/>
              <a:t>	</a:t>
            </a:r>
            <a:r>
              <a:rPr lang="en-US" sz="3000" b="1" dirty="0" smtClean="0"/>
              <a:t>	Rev</a:t>
            </a:r>
            <a:r>
              <a:rPr lang="en-US" sz="3000" b="1" dirty="0"/>
              <a:t>. 2:10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414867" y="1219122"/>
            <a:ext cx="8322733" cy="0"/>
          </a:xfrm>
          <a:prstGeom prst="line">
            <a:avLst/>
          </a:prstGeom>
          <a:ln w="25400" cap="sq">
            <a:solidFill>
              <a:schemeClr val="bg1"/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4476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57200" y="457199"/>
            <a:ext cx="804680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4400" b="1" dirty="0" smtClean="0">
                <a:solidFill>
                  <a:srgbClr val="FFFF00"/>
                </a:solidFill>
              </a:rPr>
              <a:t>Tonight – Finish of AM Sermon</a:t>
            </a:r>
            <a:endParaRPr lang="en-US" sz="4400" b="1" dirty="0" smtClean="0">
              <a:solidFill>
                <a:schemeClr val="bg1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Persian Law—Kill all the Jews on 12/13</a:t>
            </a:r>
            <a:endParaRPr lang="en-US" sz="3200" b="1" dirty="0" smtClean="0">
              <a:solidFill>
                <a:srgbClr val="FFFF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rgbClr val="FFFF00"/>
                </a:solidFill>
              </a:rPr>
              <a:t>Devised by Haman</a:t>
            </a:r>
            <a:endParaRPr lang="en-US" sz="3600" b="1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1908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57200" y="457199"/>
            <a:ext cx="804680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4400" b="1" dirty="0" smtClean="0">
                <a:solidFill>
                  <a:srgbClr val="FFFF00"/>
                </a:solidFill>
              </a:rPr>
              <a:t>Tonight – Finish of AM Sermon</a:t>
            </a:r>
            <a:endParaRPr lang="en-US" sz="4400" b="1" dirty="0" smtClean="0">
              <a:solidFill>
                <a:schemeClr val="bg1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Persian Law—Kill all the Jew son 12/13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Devised by Haman</a:t>
            </a:r>
            <a:endParaRPr lang="en-US" sz="3200" b="1" dirty="0" smtClean="0">
              <a:solidFill>
                <a:srgbClr val="FFFF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rgbClr val="FFFF00"/>
                </a:solidFill>
              </a:rPr>
              <a:t>Esther’s intervention going to king</a:t>
            </a:r>
            <a:endParaRPr lang="en-US" sz="3600" b="1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2034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57200" y="457199"/>
            <a:ext cx="804680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4400" b="1" dirty="0" smtClean="0">
                <a:solidFill>
                  <a:srgbClr val="FFFF00"/>
                </a:solidFill>
              </a:rPr>
              <a:t>Tonight – Finish of AM Sermon</a:t>
            </a:r>
            <a:endParaRPr lang="en-US" sz="4400" b="1" dirty="0" smtClean="0">
              <a:solidFill>
                <a:schemeClr val="bg1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Persian Law—Kill all the Jew son 12/13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Devised by Haman</a:t>
            </a:r>
            <a:endParaRPr lang="en-US" sz="3200" b="1" dirty="0" smtClean="0">
              <a:solidFill>
                <a:srgbClr val="FFFF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rgbClr val="FFFF00"/>
                </a:solidFill>
              </a:rPr>
              <a:t>Esther’s intervention going to king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FFFF00"/>
                </a:solidFill>
              </a:rPr>
              <a:t>Asked for Haman and king to come</a:t>
            </a:r>
            <a:endParaRPr lang="en-US" sz="3600" b="1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6036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57200" y="457199"/>
            <a:ext cx="8046807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4400" b="1" dirty="0" smtClean="0">
                <a:solidFill>
                  <a:srgbClr val="FFFF00"/>
                </a:solidFill>
              </a:rPr>
              <a:t>Tonight – Finish of AM Sermon</a:t>
            </a:r>
            <a:endParaRPr lang="en-US" sz="4400" b="1" dirty="0" smtClean="0">
              <a:solidFill>
                <a:schemeClr val="bg1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Persian Law—Kill all the Jew son 12/13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Devised by Haman</a:t>
            </a:r>
            <a:endParaRPr lang="en-US" sz="3200" b="1" dirty="0" smtClean="0">
              <a:solidFill>
                <a:srgbClr val="FFFF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rgbClr val="FFFF00"/>
                </a:solidFill>
              </a:rPr>
              <a:t>Esther’s intervention going to king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Asked for Haman and king to come</a:t>
            </a:r>
            <a:endParaRPr lang="en-US" sz="2800" b="1" dirty="0" smtClean="0">
              <a:solidFill>
                <a:srgbClr val="FFFF00"/>
              </a:solidFill>
            </a:endParaRP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FFFF00"/>
                </a:solidFill>
              </a:rPr>
              <a:t>The day of feast, Haman honored Mordecai</a:t>
            </a:r>
            <a:endParaRPr lang="en-US" sz="3600" b="1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5941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57200" y="457199"/>
            <a:ext cx="8046807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4400" b="1" dirty="0" smtClean="0">
                <a:solidFill>
                  <a:srgbClr val="FFFF00"/>
                </a:solidFill>
              </a:rPr>
              <a:t>Tonight – Finish of AM Sermon</a:t>
            </a:r>
            <a:endParaRPr lang="en-US" sz="4400" b="1" dirty="0" smtClean="0">
              <a:solidFill>
                <a:schemeClr val="bg1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Persian Law—Kill all the Jew son 12/13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Devised by Haman</a:t>
            </a:r>
            <a:endParaRPr lang="en-US" sz="3200" b="1" dirty="0" smtClean="0">
              <a:solidFill>
                <a:srgbClr val="FFFF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rgbClr val="FFFF00"/>
                </a:solidFill>
              </a:rPr>
              <a:t>Esther’s intervention going to king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Asked for Haman and king to come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The day of feast, Haman honored Mordecai</a:t>
            </a:r>
            <a:endParaRPr lang="en-US" sz="2800" b="1" dirty="0" smtClean="0">
              <a:solidFill>
                <a:srgbClr val="FFFF00"/>
              </a:solidFill>
            </a:endParaRP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FFFF00"/>
                </a:solidFill>
              </a:rPr>
              <a:t>The edict to kill Jews could not be changed</a:t>
            </a:r>
            <a:endParaRPr lang="en-US" sz="3600" b="1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3524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825</TotalTime>
  <Words>1513</Words>
  <Application>Microsoft Office PowerPoint</Application>
  <PresentationFormat>On-screen Show (4:3)</PresentationFormat>
  <Paragraphs>247</Paragraphs>
  <Slides>42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7" baseType="lpstr">
      <vt:lpstr>Arial</vt:lpstr>
      <vt:lpstr>Calibri</vt:lpstr>
      <vt:lpstr>Calibri Light</vt:lpstr>
      <vt:lpstr>Lucida Calligraphy</vt:lpstr>
      <vt:lpstr>Office Theme</vt:lpstr>
      <vt:lpstr>Some People Are “Lucky” The Rest of the Story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God’s Will for Your Life</vt:lpstr>
    </vt:vector>
  </TitlesOfParts>
  <Company>Palm Beach Lakes church of Christ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Sermon Title</dc:title>
  <dc:creator>David</dc:creator>
  <cp:lastModifiedBy>operator</cp:lastModifiedBy>
  <cp:revision>53</cp:revision>
  <cp:lastPrinted>2016-07-31T10:55:27Z</cp:lastPrinted>
  <dcterms:created xsi:type="dcterms:W3CDTF">2016-03-27T21:00:01Z</dcterms:created>
  <dcterms:modified xsi:type="dcterms:W3CDTF">2016-08-22T15:45:38Z</dcterms:modified>
</cp:coreProperties>
</file>