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0"/>
  </p:notesMasterIdLst>
  <p:handoutMasterIdLst>
    <p:handoutMasterId r:id="rId91"/>
  </p:handoutMasterIdLst>
  <p:sldIdLst>
    <p:sldId id="256" r:id="rId2"/>
    <p:sldId id="261" r:id="rId3"/>
    <p:sldId id="269" r:id="rId4"/>
    <p:sldId id="429" r:id="rId5"/>
    <p:sldId id="427" r:id="rId6"/>
    <p:sldId id="428" r:id="rId7"/>
    <p:sldId id="265" r:id="rId8"/>
    <p:sldId id="267" r:id="rId9"/>
    <p:sldId id="323" r:id="rId10"/>
    <p:sldId id="324" r:id="rId11"/>
    <p:sldId id="331" r:id="rId12"/>
    <p:sldId id="332" r:id="rId13"/>
    <p:sldId id="325" r:id="rId14"/>
    <p:sldId id="335" r:id="rId15"/>
    <p:sldId id="336" r:id="rId16"/>
    <p:sldId id="307" r:id="rId17"/>
    <p:sldId id="337" r:id="rId18"/>
    <p:sldId id="338" r:id="rId19"/>
    <p:sldId id="339" r:id="rId20"/>
    <p:sldId id="340" r:id="rId21"/>
    <p:sldId id="308" r:id="rId22"/>
    <p:sldId id="351" r:id="rId23"/>
    <p:sldId id="352" r:id="rId24"/>
    <p:sldId id="353" r:id="rId25"/>
    <p:sldId id="354" r:id="rId26"/>
    <p:sldId id="355" r:id="rId27"/>
    <p:sldId id="341" r:id="rId28"/>
    <p:sldId id="356" r:id="rId29"/>
    <p:sldId id="357" r:id="rId30"/>
    <p:sldId id="358" r:id="rId31"/>
    <p:sldId id="359" r:id="rId32"/>
    <p:sldId id="309" r:id="rId33"/>
    <p:sldId id="362" r:id="rId34"/>
    <p:sldId id="363" r:id="rId35"/>
    <p:sldId id="364" r:id="rId36"/>
    <p:sldId id="365" r:id="rId37"/>
    <p:sldId id="360" r:id="rId38"/>
    <p:sldId id="366" r:id="rId39"/>
    <p:sldId id="367" r:id="rId40"/>
    <p:sldId id="368" r:id="rId41"/>
    <p:sldId id="369" r:id="rId42"/>
    <p:sldId id="370" r:id="rId43"/>
    <p:sldId id="371" r:id="rId44"/>
    <p:sldId id="310" r:id="rId45"/>
    <p:sldId id="374" r:id="rId46"/>
    <p:sldId id="375" r:id="rId47"/>
    <p:sldId id="376" r:id="rId48"/>
    <p:sldId id="377" r:id="rId49"/>
    <p:sldId id="378" r:id="rId50"/>
    <p:sldId id="372" r:id="rId51"/>
    <p:sldId id="379" r:id="rId52"/>
    <p:sldId id="380" r:id="rId53"/>
    <p:sldId id="381" r:id="rId54"/>
    <p:sldId id="311" r:id="rId55"/>
    <p:sldId id="382" r:id="rId56"/>
    <p:sldId id="383" r:id="rId57"/>
    <p:sldId id="384" r:id="rId58"/>
    <p:sldId id="385" r:id="rId59"/>
    <p:sldId id="386" r:id="rId60"/>
    <p:sldId id="387" r:id="rId61"/>
    <p:sldId id="388" r:id="rId62"/>
    <p:sldId id="312" r:id="rId63"/>
    <p:sldId id="389" r:id="rId64"/>
    <p:sldId id="390" r:id="rId65"/>
    <p:sldId id="391" r:id="rId66"/>
    <p:sldId id="392" r:id="rId67"/>
    <p:sldId id="393" r:id="rId68"/>
    <p:sldId id="394" r:id="rId69"/>
    <p:sldId id="314" r:id="rId70"/>
    <p:sldId id="396" r:id="rId71"/>
    <p:sldId id="397" r:id="rId72"/>
    <p:sldId id="409" r:id="rId73"/>
    <p:sldId id="399" r:id="rId74"/>
    <p:sldId id="410" r:id="rId75"/>
    <p:sldId id="411" r:id="rId76"/>
    <p:sldId id="412" r:id="rId77"/>
    <p:sldId id="313" r:id="rId78"/>
    <p:sldId id="414" r:id="rId79"/>
    <p:sldId id="415" r:id="rId80"/>
    <p:sldId id="416" r:id="rId81"/>
    <p:sldId id="417" r:id="rId82"/>
    <p:sldId id="418" r:id="rId83"/>
    <p:sldId id="316" r:id="rId84"/>
    <p:sldId id="419" r:id="rId85"/>
    <p:sldId id="420" r:id="rId86"/>
    <p:sldId id="423" r:id="rId87"/>
    <p:sldId id="426" r:id="rId88"/>
    <p:sldId id="306" r:id="rId89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 autoAdjust="0"/>
    <p:restoredTop sz="86410"/>
  </p:normalViewPr>
  <p:slideViewPr>
    <p:cSldViewPr snapToGrid="0">
      <p:cViewPr varScale="1">
        <p:scale>
          <a:sx n="82" d="100"/>
          <a:sy n="82" d="100"/>
        </p:scale>
        <p:origin x="108" y="2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notesMaster" Target="notesMasters/notesMaster1.xml"/><Relationship Id="rId95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5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471055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r">
              <a:defRPr sz="1200"/>
            </a:lvl1pPr>
          </a:lstStyle>
          <a:p>
            <a:fld id="{C315246E-766A-45BC-AE3D-E61D338B6791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3"/>
            <a:ext cx="3077739" cy="47105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3"/>
            <a:ext cx="3077739" cy="47105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r">
              <a:defRPr sz="1200"/>
            </a:lvl1pPr>
          </a:lstStyle>
          <a:p>
            <a:fld id="{73A27630-91C4-4530-B75F-DCB49C2A3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0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D28F9-DB79-4469-84C0-24800353DAEF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B0FF1B-506E-4918-B1F4-BED4DD17A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36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0FF1B-506E-4918-B1F4-BED4DD17A2D8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80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0FF1B-506E-4918-B1F4-BED4DD17A2D8}" type="slidenum">
              <a:rPr lang="en-US" smtClean="0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220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7920"/>
            <a:ext cx="7772400" cy="2550020"/>
          </a:xfrm>
        </p:spPr>
        <p:txBody>
          <a:bodyPr anchor="b">
            <a:normAutofit/>
          </a:bodyPr>
          <a:lstStyle>
            <a:lvl1pPr algn="ctr">
              <a:defRPr sz="45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88872"/>
            <a:ext cx="6858000" cy="768927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3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1783"/>
          </a:xfrm>
        </p:spPr>
        <p:txBody>
          <a:bodyPr>
            <a:normAutofit/>
          </a:bodyPr>
          <a:lstStyle>
            <a:lvl1pPr algn="ctr">
              <a:defRPr sz="34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825" y="1471353"/>
            <a:ext cx="8229600" cy="49626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31825" indent="-290513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40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5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1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7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1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3FE5-340C-4074-89DC-DBC01D5D6D3F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0633" y="862750"/>
            <a:ext cx="8322733" cy="2550020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Some People Are “Lucky”</a:t>
            </a:r>
            <a:br>
              <a:rPr lang="en-US" sz="4400" b="1" dirty="0" smtClean="0"/>
            </a:b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Psalm 34:15-22</a:t>
            </a: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0633" y="3850081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9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Background of the Story of Esther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Setting: Jews returning from Babylon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Persia has destroyed Babylon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58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Background of the Story of Esther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Setting: Jews returning from Babylon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Persia has destroyed Babylon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Persia ruled the world from India to Ethiopia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15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Background of the Story of Esther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Setting: Jews returning from Babylon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Persia has destroyed Babylon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Persia ruled the world from India to Ethiopia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Persia has unalterable laws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22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Background of the Story of Esther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Setting: Jews returning from Babylon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Persia has destroyed Babylon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Persia ruled the world from India to Ethiopia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Persia has unalterable laws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Name of God in 65 of the 66 Bible books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75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Background of the Story of Esther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Setting: Jews returning from Babylon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Persia has destroyed Babylon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Persia ruled the world from India to Ethiopia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Persia has unalterable laws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Name of God in 65 of the 66 Bible books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His name is not found in Esther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46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Background of the Story of Esther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Setting: Jews returning from Babylon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Persia has destroyed Babylon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Persia ruled the world from India to Ethiopia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Persia has unalterable laws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Name of God in 65 of the 66 Bible books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His name is not found in Esther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Yet He is on every page of Esther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5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Story of Esther’s Early Life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42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Story of Esther’s Early </a:t>
            </a:r>
            <a:r>
              <a:rPr lang="en-US" altLang="en-US" sz="4000" b="1" dirty="0">
                <a:solidFill>
                  <a:srgbClr val="FFFF00"/>
                </a:solidFill>
              </a:rPr>
              <a:t>L</a:t>
            </a:r>
            <a:r>
              <a:rPr lang="en-US" altLang="en-US" sz="4000" b="1" dirty="0" smtClean="0">
                <a:solidFill>
                  <a:srgbClr val="FFFF00"/>
                </a:solidFill>
              </a:rPr>
              <a:t>ife</a:t>
            </a:r>
            <a:endParaRPr lang="en-US" sz="40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An orphan, mother and father were dead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1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Story of Esther’s Early </a:t>
            </a:r>
            <a:r>
              <a:rPr lang="en-US" altLang="en-US" sz="4000" b="1" dirty="0">
                <a:solidFill>
                  <a:srgbClr val="FFFF00"/>
                </a:solidFill>
              </a:rPr>
              <a:t>L</a:t>
            </a:r>
            <a:r>
              <a:rPr lang="en-US" altLang="en-US" sz="4000" b="1" dirty="0" smtClean="0">
                <a:solidFill>
                  <a:srgbClr val="FFFF00"/>
                </a:solidFill>
              </a:rPr>
              <a:t>ife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An orphan, mother and father were dead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Reared by her godly cousin, Mordecai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90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Story of Esther’s Early </a:t>
            </a:r>
            <a:r>
              <a:rPr lang="en-US" altLang="en-US" sz="4000" b="1" dirty="0">
                <a:solidFill>
                  <a:srgbClr val="FFFF00"/>
                </a:solidFill>
              </a:rPr>
              <a:t>L</a:t>
            </a:r>
            <a:r>
              <a:rPr lang="en-US" altLang="en-US" sz="4000" b="1" dirty="0" smtClean="0">
                <a:solidFill>
                  <a:srgbClr val="FFFF00"/>
                </a:solidFill>
              </a:rPr>
              <a:t>ife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An orphan, mother and father were dead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Reared by her godly cousin, Mordecai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She was very beautiful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97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2367" y="457200"/>
            <a:ext cx="815926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 15  </a:t>
            </a:r>
            <a:r>
              <a:rPr lang="en-US" sz="2400" b="1" dirty="0">
                <a:solidFill>
                  <a:schemeClr val="bg1"/>
                </a:solidFill>
              </a:rPr>
              <a:t>The </a:t>
            </a:r>
            <a:r>
              <a:rPr lang="en-US" sz="2400" b="1" dirty="0">
                <a:solidFill>
                  <a:srgbClr val="FFFF00"/>
                </a:solidFill>
              </a:rPr>
              <a:t>eyes of the LORD </a:t>
            </a:r>
            <a:r>
              <a:rPr lang="en-US" sz="2400" b="1" dirty="0">
                <a:solidFill>
                  <a:schemeClr val="bg1"/>
                </a:solidFill>
              </a:rPr>
              <a:t>are on the righteous, And </a:t>
            </a:r>
            <a:r>
              <a:rPr lang="en-US" sz="2400" b="1" dirty="0">
                <a:solidFill>
                  <a:srgbClr val="FFFF00"/>
                </a:solidFill>
              </a:rPr>
              <a:t>His ears </a:t>
            </a:r>
            <a:r>
              <a:rPr lang="en-US" sz="2400" b="1" dirty="0">
                <a:solidFill>
                  <a:schemeClr val="bg1"/>
                </a:solidFill>
              </a:rPr>
              <a:t>are open to their cry.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16  </a:t>
            </a:r>
            <a:r>
              <a:rPr lang="en-US" sz="2400" b="1" dirty="0">
                <a:solidFill>
                  <a:schemeClr val="bg1"/>
                </a:solidFill>
              </a:rPr>
              <a:t>The </a:t>
            </a:r>
            <a:r>
              <a:rPr lang="en-US" sz="2400" b="1" dirty="0">
                <a:solidFill>
                  <a:srgbClr val="FFFF00"/>
                </a:solidFill>
              </a:rPr>
              <a:t>face of the LORD </a:t>
            </a:r>
            <a:r>
              <a:rPr lang="en-US" sz="2400" b="1" dirty="0">
                <a:solidFill>
                  <a:schemeClr val="bg1"/>
                </a:solidFill>
              </a:rPr>
              <a:t>is against those who do evil, To cut off the remembrance of them from the earth.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17  </a:t>
            </a:r>
            <a:r>
              <a:rPr lang="en-US" sz="2400" b="1" dirty="0">
                <a:solidFill>
                  <a:schemeClr val="bg1"/>
                </a:solidFill>
              </a:rPr>
              <a:t>The righteous cry out, and the </a:t>
            </a:r>
            <a:r>
              <a:rPr lang="en-US" sz="2400" b="1" dirty="0">
                <a:solidFill>
                  <a:srgbClr val="FFFF00"/>
                </a:solidFill>
              </a:rPr>
              <a:t>LORD hears</a:t>
            </a:r>
            <a:r>
              <a:rPr lang="en-US" sz="2400" b="1" dirty="0">
                <a:solidFill>
                  <a:schemeClr val="bg1"/>
                </a:solidFill>
              </a:rPr>
              <a:t>, And </a:t>
            </a:r>
            <a:r>
              <a:rPr lang="en-US" sz="2400" b="1" dirty="0">
                <a:solidFill>
                  <a:srgbClr val="FFFF00"/>
                </a:solidFill>
              </a:rPr>
              <a:t>delivers </a:t>
            </a:r>
            <a:r>
              <a:rPr lang="en-US" sz="2400" b="1" dirty="0">
                <a:solidFill>
                  <a:schemeClr val="bg1"/>
                </a:solidFill>
              </a:rPr>
              <a:t>them out of all their troubles.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18  </a:t>
            </a:r>
            <a:r>
              <a:rPr lang="en-US" sz="2400" b="1" dirty="0">
                <a:solidFill>
                  <a:schemeClr val="bg1"/>
                </a:solidFill>
              </a:rPr>
              <a:t>The </a:t>
            </a:r>
            <a:r>
              <a:rPr lang="en-US" sz="2400" b="1" dirty="0">
                <a:solidFill>
                  <a:srgbClr val="FFFF00"/>
                </a:solidFill>
              </a:rPr>
              <a:t>LORD is near </a:t>
            </a:r>
            <a:r>
              <a:rPr lang="en-US" sz="2400" b="1" dirty="0">
                <a:solidFill>
                  <a:schemeClr val="bg1"/>
                </a:solidFill>
              </a:rPr>
              <a:t>to those who have a broken heart, And saves such as have a contrite spirit.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19  </a:t>
            </a:r>
            <a:r>
              <a:rPr lang="en-US" sz="2400" b="1" dirty="0">
                <a:solidFill>
                  <a:schemeClr val="bg1"/>
                </a:solidFill>
              </a:rPr>
              <a:t>Many are the afflictions of the righteous, But the </a:t>
            </a:r>
            <a:r>
              <a:rPr lang="en-US" sz="2400" b="1" dirty="0">
                <a:solidFill>
                  <a:srgbClr val="FFFF00"/>
                </a:solidFill>
              </a:rPr>
              <a:t>LORD delivers </a:t>
            </a:r>
            <a:r>
              <a:rPr lang="en-US" sz="2400" b="1" dirty="0">
                <a:solidFill>
                  <a:schemeClr val="bg1"/>
                </a:solidFill>
              </a:rPr>
              <a:t>him out of them all.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20  </a:t>
            </a:r>
            <a:r>
              <a:rPr lang="en-US" sz="2400" b="1" dirty="0">
                <a:solidFill>
                  <a:srgbClr val="FFFF00"/>
                </a:solidFill>
              </a:rPr>
              <a:t>He guards </a:t>
            </a:r>
            <a:r>
              <a:rPr lang="en-US" sz="2400" b="1" dirty="0">
                <a:solidFill>
                  <a:schemeClr val="bg1"/>
                </a:solidFill>
              </a:rPr>
              <a:t>all his bones; Not one of them is broken.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21  </a:t>
            </a:r>
            <a:r>
              <a:rPr lang="en-US" sz="2400" b="1" dirty="0">
                <a:solidFill>
                  <a:schemeClr val="bg1"/>
                </a:solidFill>
              </a:rPr>
              <a:t>Evil shall slay the wicked, And those who hate the righteous shall be condemned.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22  </a:t>
            </a:r>
            <a:r>
              <a:rPr lang="en-US" sz="2400" b="1" dirty="0">
                <a:solidFill>
                  <a:schemeClr val="bg1"/>
                </a:solidFill>
              </a:rPr>
              <a:t>The </a:t>
            </a:r>
            <a:r>
              <a:rPr lang="en-US" sz="2400" b="1" dirty="0">
                <a:solidFill>
                  <a:srgbClr val="FFFF00"/>
                </a:solidFill>
              </a:rPr>
              <a:t>LORD redeems </a:t>
            </a:r>
            <a:r>
              <a:rPr lang="en-US" sz="2400" b="1" dirty="0">
                <a:solidFill>
                  <a:schemeClr val="bg1"/>
                </a:solidFill>
              </a:rPr>
              <a:t>the soul of His servants, And none of those who trust in Him shall be </a:t>
            </a:r>
            <a:r>
              <a:rPr lang="en-US" sz="2400" b="1" dirty="0" smtClean="0">
                <a:solidFill>
                  <a:schemeClr val="bg1"/>
                </a:solidFill>
              </a:rPr>
              <a:t>condemned.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	</a:t>
            </a:r>
            <a:r>
              <a:rPr lang="en-US" sz="2400" b="1" dirty="0" smtClean="0">
                <a:solidFill>
                  <a:schemeClr val="bg1"/>
                </a:solidFill>
              </a:rPr>
              <a:t>				Psa. 34:15-22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14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Story of Esther’s Early </a:t>
            </a:r>
            <a:r>
              <a:rPr lang="en-US" altLang="en-US" sz="4000" b="1" dirty="0">
                <a:solidFill>
                  <a:srgbClr val="FFFF00"/>
                </a:solidFill>
              </a:rPr>
              <a:t>L</a:t>
            </a:r>
            <a:r>
              <a:rPr lang="en-US" altLang="en-US" sz="4000" b="1" dirty="0" smtClean="0">
                <a:solidFill>
                  <a:srgbClr val="FFFF00"/>
                </a:solidFill>
              </a:rPr>
              <a:t>ife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An orphan, mother and father were dead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Reared by her godly cousin, Mordecai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She was very beautiful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She was very “lucky”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65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7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King Ahasuerus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07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King Ahasuerus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Babylon had fallen to Persia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51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King Ahasuerus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Babylon had fallen to Persia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King of the world, with unbreakable laws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9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King Ahasuerus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Babylon had fallen to Persia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King of the world, with unbreakable laws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Hosted a great feast, drunk on royal wine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7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King Ahasuerus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Babylon had fallen to Persia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King of the world, with unbreakable laws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Hosted a great feast, drunk on royal wine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Demanded Queen Vashti to appear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62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King Ahasuerus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Babylon had fallen to Persia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King of the world, with unbreakable laws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Hosted a great feast, drunk on royal wine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Demanded Queen Vashti to appear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Queen Vashti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59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King Ahasuerus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Babylon had fallen to Persia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King of the world, with unbreakable laws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Hosted a great feast, drunk on royal wine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Demanded Queen Vashti to appear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Queen Vashti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Was hosting a feast for noble women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98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King Ahasuerus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Babylon had fallen to Persia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King of the world, with unbreakable laws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Hosted a great feast, drunk on royal wine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Demanded Queen Vashti to appear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Queen Vashti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Was hosting a feast for noble women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Refused to appear before drunken men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5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Looking at the Text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David’s trials throughout His life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Psalm 34—God is active on this earth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69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King Ahasuerus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Babylon had fallen to Persia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King of the world, with unbreakable laws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Hosted a great feast, drunk on royal wine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Demanded Queen Vashti to appear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Queen Vashti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Was hosting a feast for noble women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Refused to appear before drunken men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Banished from king’s presence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1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King Ahasuerus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Babylon had fallen to Persia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King of the world, with unbreakable laws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Hosted a great feast, drunk on royal wine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Demanded Queen Vashti to appear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Queen Vashti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Was hosting a feast for noble women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Refused to appear before drunken men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Banished from king’s presence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King’s response, and unalterable decree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76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err="1" smtClean="0">
                <a:solidFill>
                  <a:srgbClr val="FFFF00"/>
                </a:solidFill>
              </a:rPr>
              <a:t>Hegai</a:t>
            </a:r>
            <a:r>
              <a:rPr lang="en-US" sz="3200" b="1" dirty="0" smtClean="0">
                <a:solidFill>
                  <a:srgbClr val="FFFF00"/>
                </a:solidFill>
              </a:rPr>
              <a:t>, custodian of king’s women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52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err="1" smtClean="0">
                <a:solidFill>
                  <a:srgbClr val="FFFF00"/>
                </a:solidFill>
              </a:rPr>
              <a:t>Hegai</a:t>
            </a:r>
            <a:r>
              <a:rPr lang="en-US" sz="3200" b="1" dirty="0" smtClean="0">
                <a:solidFill>
                  <a:srgbClr val="FFFF00"/>
                </a:solidFill>
              </a:rPr>
              <a:t>, custodian of king’s women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Gathering of all the beautiful virgins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45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err="1" smtClean="0">
                <a:solidFill>
                  <a:srgbClr val="FFFF00"/>
                </a:solidFill>
              </a:rPr>
              <a:t>Hegai</a:t>
            </a:r>
            <a:r>
              <a:rPr lang="en-US" sz="3200" b="1" dirty="0" smtClean="0">
                <a:solidFill>
                  <a:srgbClr val="FFFF00"/>
                </a:solidFill>
              </a:rPr>
              <a:t>, custodian of king’s women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Gathering of all the beautiful virgins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One year to prepare virgins for the king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39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err="1" smtClean="0">
                <a:solidFill>
                  <a:srgbClr val="FFFF00"/>
                </a:solidFill>
              </a:rPr>
              <a:t>Hegai</a:t>
            </a:r>
            <a:r>
              <a:rPr lang="en-US" sz="3200" b="1" dirty="0" smtClean="0">
                <a:solidFill>
                  <a:srgbClr val="FFFF00"/>
                </a:solidFill>
              </a:rPr>
              <a:t>, custodian of king’s women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Gathering of all the beautiful virgins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One year to prepare virgins for the king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Each brought to the king at least once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81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err="1" smtClean="0">
                <a:solidFill>
                  <a:srgbClr val="FFFF00"/>
                </a:solidFill>
              </a:rPr>
              <a:t>Hegai</a:t>
            </a:r>
            <a:r>
              <a:rPr lang="en-US" sz="3200" b="1" dirty="0" smtClean="0">
                <a:solidFill>
                  <a:srgbClr val="FFFF00"/>
                </a:solidFill>
              </a:rPr>
              <a:t>, custodian of king’s women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Gathering of all the beautiful virgins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One year to prepare virgins for the king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Each brought to the king at least once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The last one brought was Esther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07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err="1" smtClean="0">
                <a:solidFill>
                  <a:schemeClr val="bg1"/>
                </a:solidFill>
              </a:rPr>
              <a:t>Hegai</a:t>
            </a:r>
            <a:r>
              <a:rPr lang="en-US" sz="3200" b="1" dirty="0" smtClean="0">
                <a:solidFill>
                  <a:schemeClr val="bg1"/>
                </a:solidFill>
              </a:rPr>
              <a:t>, custodian of king’s women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Gathering of all the beautiful virgins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One year to prepare virgins for the king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Each brought to the king at least once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last one brought was Esther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Esther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55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err="1" smtClean="0">
                <a:solidFill>
                  <a:schemeClr val="bg1"/>
                </a:solidFill>
              </a:rPr>
              <a:t>Hegai</a:t>
            </a:r>
            <a:r>
              <a:rPr lang="en-US" sz="3200" b="1" dirty="0" smtClean="0">
                <a:solidFill>
                  <a:schemeClr val="bg1"/>
                </a:solidFill>
              </a:rPr>
              <a:t>, custodian of king’s women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Gathering of all the beautiful virgins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One year to prepare virgins for the king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Each brought to the king at least once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last one brought was Esther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Esther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Parents died, raised by her cousin, Mordecai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88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err="1" smtClean="0">
                <a:solidFill>
                  <a:schemeClr val="bg1"/>
                </a:solidFill>
              </a:rPr>
              <a:t>Hegai</a:t>
            </a:r>
            <a:r>
              <a:rPr lang="en-US" sz="3200" b="1" dirty="0" smtClean="0">
                <a:solidFill>
                  <a:schemeClr val="bg1"/>
                </a:solidFill>
              </a:rPr>
              <a:t>, custodian of king’s women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Gathering of all the beautiful virgins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One year to prepare virgins for the king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Each brought to the king at least once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last one brought was Esther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Esther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Parents died, raised by her cousin, Mordecai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Very beautiful </a:t>
            </a:r>
            <a:r>
              <a:rPr lang="en-US" sz="2800" b="1" i="1" dirty="0" smtClean="0">
                <a:solidFill>
                  <a:srgbClr val="FFFF00"/>
                </a:solidFill>
              </a:rPr>
              <a:t>Jewish</a:t>
            </a:r>
            <a:r>
              <a:rPr lang="en-US" sz="2800" b="1" dirty="0" smtClean="0">
                <a:solidFill>
                  <a:srgbClr val="FFFF00"/>
                </a:solidFill>
              </a:rPr>
              <a:t> virgin (</a:t>
            </a:r>
            <a:r>
              <a:rPr lang="en-US" sz="2800" b="1" i="1" dirty="0" smtClean="0">
                <a:solidFill>
                  <a:srgbClr val="FFFF00"/>
                </a:solidFill>
              </a:rPr>
              <a:t>did not tell this</a:t>
            </a:r>
            <a:r>
              <a:rPr lang="en-US" sz="2800" b="1" dirty="0" smtClean="0">
                <a:solidFill>
                  <a:srgbClr val="FFFF00"/>
                </a:solidFill>
              </a:rPr>
              <a:t>)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63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Looking at the Text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David’s trials throughout His life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Psalm 34—God is active on this earth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David’s view of life when old—Psa. 37:25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err="1" smtClean="0">
                <a:solidFill>
                  <a:schemeClr val="bg1"/>
                </a:solidFill>
              </a:rPr>
              <a:t>Hegai</a:t>
            </a:r>
            <a:r>
              <a:rPr lang="en-US" sz="3200" b="1" dirty="0" smtClean="0">
                <a:solidFill>
                  <a:schemeClr val="bg1"/>
                </a:solidFill>
              </a:rPr>
              <a:t>, custodian of king’s women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Gathering of all the beautiful virgins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One year to prepare virgins for the king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Each brought to the king at least once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last one brought was Esther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Esther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Parents died, raised by her cousin, Mordecai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Very beautiful </a:t>
            </a:r>
            <a:r>
              <a:rPr lang="en-US" sz="2800" b="1" i="1" dirty="0" smtClean="0">
                <a:solidFill>
                  <a:schemeClr val="bg1"/>
                </a:solidFill>
              </a:rPr>
              <a:t>Jewish</a:t>
            </a:r>
            <a:r>
              <a:rPr lang="en-US" sz="2800" b="1" dirty="0" smtClean="0">
                <a:solidFill>
                  <a:schemeClr val="bg1"/>
                </a:solidFill>
              </a:rPr>
              <a:t> virgin (</a:t>
            </a:r>
            <a:r>
              <a:rPr lang="en-US" sz="2800" b="1" i="1" dirty="0" smtClean="0">
                <a:solidFill>
                  <a:schemeClr val="bg1"/>
                </a:solidFill>
              </a:rPr>
              <a:t>did not tell this</a:t>
            </a:r>
            <a:r>
              <a:rPr lang="en-US" sz="2800" b="1" dirty="0" smtClean="0">
                <a:solidFill>
                  <a:schemeClr val="bg1"/>
                </a:solidFill>
              </a:rPr>
              <a:t>)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Sought counsel before going before the king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54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err="1" smtClean="0">
                <a:solidFill>
                  <a:schemeClr val="bg1"/>
                </a:solidFill>
              </a:rPr>
              <a:t>Hegai</a:t>
            </a:r>
            <a:r>
              <a:rPr lang="en-US" sz="3200" b="1" dirty="0" smtClean="0">
                <a:solidFill>
                  <a:schemeClr val="bg1"/>
                </a:solidFill>
              </a:rPr>
              <a:t>, custodian of king’s women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Gathering of all the beautiful virgins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One year to prepare virgins for the king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Each brought to the king at least once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last one brought was Esther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Esther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Parents died, raised by her cousin, Mordecai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Very beautiful </a:t>
            </a:r>
            <a:r>
              <a:rPr lang="en-US" sz="2800" b="1" i="1" dirty="0" smtClean="0">
                <a:solidFill>
                  <a:schemeClr val="bg1"/>
                </a:solidFill>
              </a:rPr>
              <a:t>Jewish</a:t>
            </a:r>
            <a:r>
              <a:rPr lang="en-US" sz="2800" b="1" dirty="0" smtClean="0">
                <a:solidFill>
                  <a:schemeClr val="bg1"/>
                </a:solidFill>
              </a:rPr>
              <a:t> virgin (</a:t>
            </a:r>
            <a:r>
              <a:rPr lang="en-US" sz="2800" b="1" i="1" dirty="0" smtClean="0">
                <a:solidFill>
                  <a:schemeClr val="bg1"/>
                </a:solidFill>
              </a:rPr>
              <a:t>did not tell this</a:t>
            </a:r>
            <a:r>
              <a:rPr lang="en-US" sz="2800" b="1" dirty="0" smtClean="0">
                <a:solidFill>
                  <a:schemeClr val="bg1"/>
                </a:solidFill>
              </a:rPr>
              <a:t>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Sought counsel before going before the king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Pleased the king, made her the new queen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44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err="1" smtClean="0">
                <a:solidFill>
                  <a:schemeClr val="bg1"/>
                </a:solidFill>
              </a:rPr>
              <a:t>Hegai</a:t>
            </a:r>
            <a:r>
              <a:rPr lang="en-US" sz="3200" b="1" dirty="0" smtClean="0">
                <a:solidFill>
                  <a:schemeClr val="bg1"/>
                </a:solidFill>
              </a:rPr>
              <a:t>, custodian of king’s women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Gathering of all the beautiful virgins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One year to prepare virgins for the king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Each brought to the king at least once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last one brought was Esther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Esther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Parents died, raised by her cousin, Mordecai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Very beautiful </a:t>
            </a:r>
            <a:r>
              <a:rPr lang="en-US" sz="2800" b="1" i="1" dirty="0" smtClean="0">
                <a:solidFill>
                  <a:schemeClr val="bg1"/>
                </a:solidFill>
              </a:rPr>
              <a:t>Jewish</a:t>
            </a:r>
            <a:r>
              <a:rPr lang="en-US" sz="2800" b="1" dirty="0" smtClean="0">
                <a:solidFill>
                  <a:schemeClr val="bg1"/>
                </a:solidFill>
              </a:rPr>
              <a:t> virgin (</a:t>
            </a:r>
            <a:r>
              <a:rPr lang="en-US" sz="2800" b="1" i="1" dirty="0" smtClean="0">
                <a:solidFill>
                  <a:schemeClr val="bg1"/>
                </a:solidFill>
              </a:rPr>
              <a:t>did not tell this</a:t>
            </a:r>
            <a:r>
              <a:rPr lang="en-US" sz="2800" b="1" dirty="0" smtClean="0">
                <a:solidFill>
                  <a:schemeClr val="bg1"/>
                </a:solidFill>
              </a:rPr>
              <a:t>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Sought counsel before going before the king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Pleased the king, made her the new queen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Celebration of Feast of Esther decreed by king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4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err="1" smtClean="0">
                <a:solidFill>
                  <a:schemeClr val="bg1"/>
                </a:solidFill>
              </a:rPr>
              <a:t>Hegai</a:t>
            </a:r>
            <a:r>
              <a:rPr lang="en-US" sz="3200" b="1" dirty="0" smtClean="0">
                <a:solidFill>
                  <a:schemeClr val="bg1"/>
                </a:solidFill>
              </a:rPr>
              <a:t>, custodian of king’s women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Gathering of all the beautiful virgins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One year to prepare virgins for the king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Each brought to the king at least once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last one brought was Esther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Esther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Parents died, raised by her cousin, Mordecai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Very beautiful </a:t>
            </a:r>
            <a:r>
              <a:rPr lang="en-US" sz="2800" b="1" i="1" dirty="0" smtClean="0">
                <a:solidFill>
                  <a:schemeClr val="bg1"/>
                </a:solidFill>
              </a:rPr>
              <a:t>Jewish</a:t>
            </a:r>
            <a:r>
              <a:rPr lang="en-US" sz="2800" b="1" dirty="0" smtClean="0">
                <a:solidFill>
                  <a:schemeClr val="bg1"/>
                </a:solidFill>
              </a:rPr>
              <a:t> virgin (</a:t>
            </a:r>
            <a:r>
              <a:rPr lang="en-US" sz="2800" b="1" i="1" dirty="0" smtClean="0">
                <a:solidFill>
                  <a:schemeClr val="bg1"/>
                </a:solidFill>
              </a:rPr>
              <a:t>did not tell this</a:t>
            </a:r>
            <a:r>
              <a:rPr lang="en-US" sz="2800" b="1" dirty="0" smtClean="0">
                <a:solidFill>
                  <a:schemeClr val="bg1"/>
                </a:solidFill>
              </a:rPr>
              <a:t>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Sought counsel before going before the king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Pleased the king, made her the new queen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Celebration of Feast of Esther decreed by king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Attempt on the king’s life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53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err="1" smtClean="0">
                <a:solidFill>
                  <a:srgbClr val="FFFF00"/>
                </a:solidFill>
              </a:rPr>
              <a:t>Bigthan</a:t>
            </a:r>
            <a:r>
              <a:rPr lang="en-US" sz="3200" b="1" dirty="0" smtClean="0">
                <a:solidFill>
                  <a:srgbClr val="FFFF00"/>
                </a:solidFill>
              </a:rPr>
              <a:t> and </a:t>
            </a:r>
            <a:r>
              <a:rPr lang="en-US" sz="3200" b="1" dirty="0" err="1" smtClean="0">
                <a:solidFill>
                  <a:srgbClr val="FFFF00"/>
                </a:solidFill>
              </a:rPr>
              <a:t>Teresh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36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err="1" smtClean="0">
                <a:solidFill>
                  <a:srgbClr val="FFFF00"/>
                </a:solidFill>
              </a:rPr>
              <a:t>Bigthan</a:t>
            </a:r>
            <a:r>
              <a:rPr lang="en-US" sz="3200" b="1" dirty="0" smtClean="0">
                <a:solidFill>
                  <a:srgbClr val="FFFF00"/>
                </a:solidFill>
              </a:rPr>
              <a:t> and </a:t>
            </a:r>
            <a:r>
              <a:rPr lang="en-US" sz="3200" b="1" dirty="0" err="1" smtClean="0">
                <a:solidFill>
                  <a:srgbClr val="FFFF00"/>
                </a:solidFill>
              </a:rPr>
              <a:t>Teresh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Doorkeepers at king’s place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74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err="1" smtClean="0">
                <a:solidFill>
                  <a:srgbClr val="FFFF00"/>
                </a:solidFill>
              </a:rPr>
              <a:t>Bigthan</a:t>
            </a:r>
            <a:r>
              <a:rPr lang="en-US" sz="3200" b="1" dirty="0" smtClean="0">
                <a:solidFill>
                  <a:srgbClr val="FFFF00"/>
                </a:solidFill>
              </a:rPr>
              <a:t> and </a:t>
            </a:r>
            <a:r>
              <a:rPr lang="en-US" sz="3200" b="1" dirty="0" err="1" smtClean="0">
                <a:solidFill>
                  <a:srgbClr val="FFFF00"/>
                </a:solidFill>
              </a:rPr>
              <a:t>Teresh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Doorkeepers at king’s place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Plotted to kill the king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92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err="1" smtClean="0">
                <a:solidFill>
                  <a:srgbClr val="FFFF00"/>
                </a:solidFill>
              </a:rPr>
              <a:t>Bigthan</a:t>
            </a:r>
            <a:r>
              <a:rPr lang="en-US" sz="3200" b="1" dirty="0" smtClean="0">
                <a:solidFill>
                  <a:srgbClr val="FFFF00"/>
                </a:solidFill>
              </a:rPr>
              <a:t> and </a:t>
            </a:r>
            <a:r>
              <a:rPr lang="en-US" sz="3200" b="1" dirty="0" err="1" smtClean="0">
                <a:solidFill>
                  <a:srgbClr val="FFFF00"/>
                </a:solidFill>
              </a:rPr>
              <a:t>Teresh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Doorkeepers at king’s place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Plotted to kill the king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Discovered by Mordecai, sitting at king’s gate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76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err="1" smtClean="0">
                <a:solidFill>
                  <a:srgbClr val="FFFF00"/>
                </a:solidFill>
              </a:rPr>
              <a:t>Bigthan</a:t>
            </a:r>
            <a:r>
              <a:rPr lang="en-US" sz="3200" b="1" dirty="0" smtClean="0">
                <a:solidFill>
                  <a:srgbClr val="FFFF00"/>
                </a:solidFill>
              </a:rPr>
              <a:t> and </a:t>
            </a:r>
            <a:r>
              <a:rPr lang="en-US" sz="3200" b="1" dirty="0" err="1" smtClean="0">
                <a:solidFill>
                  <a:srgbClr val="FFFF00"/>
                </a:solidFill>
              </a:rPr>
              <a:t>Teresh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Doorkeepers at king’s place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Plotted to kill the king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Discovered by Mordecai, sitting at king’s gate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Mordecai told Esther who told the king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86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err="1" smtClean="0">
                <a:solidFill>
                  <a:srgbClr val="FFFF00"/>
                </a:solidFill>
              </a:rPr>
              <a:t>Bigthan</a:t>
            </a:r>
            <a:r>
              <a:rPr lang="en-US" sz="3200" b="1" dirty="0" smtClean="0">
                <a:solidFill>
                  <a:srgbClr val="FFFF00"/>
                </a:solidFill>
              </a:rPr>
              <a:t> and </a:t>
            </a:r>
            <a:r>
              <a:rPr lang="en-US" sz="3200" b="1" dirty="0" err="1" smtClean="0">
                <a:solidFill>
                  <a:srgbClr val="FFFF00"/>
                </a:solidFill>
              </a:rPr>
              <a:t>Teresh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Doorkeepers at king’s place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Plotted to kill the king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Discovered by Mordecai, sitting at king’s gate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Mordecai told Esther who told the king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err="1" smtClean="0">
                <a:solidFill>
                  <a:srgbClr val="FFFF00"/>
                </a:solidFill>
              </a:rPr>
              <a:t>Bigthan</a:t>
            </a:r>
            <a:r>
              <a:rPr lang="en-US" sz="2800" b="1" dirty="0" smtClean="0">
                <a:solidFill>
                  <a:srgbClr val="FFFF00"/>
                </a:solidFill>
              </a:rPr>
              <a:t> and </a:t>
            </a:r>
            <a:r>
              <a:rPr lang="en-US" sz="2800" b="1" dirty="0" err="1" smtClean="0">
                <a:solidFill>
                  <a:srgbClr val="FFFF00"/>
                </a:solidFill>
              </a:rPr>
              <a:t>Teresh</a:t>
            </a:r>
            <a:r>
              <a:rPr lang="en-US" sz="2800" b="1" dirty="0" smtClean="0">
                <a:solidFill>
                  <a:srgbClr val="FFFF00"/>
                </a:solidFill>
              </a:rPr>
              <a:t> hanged on gallows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85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Looking at the Text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David’s trials throughout His life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Psalm 34—God is active on this earth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David’s view of life when old—Psa. 37:25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Once I was young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Now I am old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righteous NEVER forsaken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Not even one time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00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err="1" smtClean="0">
                <a:solidFill>
                  <a:schemeClr val="bg1"/>
                </a:solidFill>
              </a:rPr>
              <a:t>Bigthan</a:t>
            </a:r>
            <a:r>
              <a:rPr lang="en-US" sz="3200" b="1" dirty="0" smtClean="0">
                <a:solidFill>
                  <a:schemeClr val="bg1"/>
                </a:solidFill>
              </a:rPr>
              <a:t> and </a:t>
            </a:r>
            <a:r>
              <a:rPr lang="en-US" sz="3200" b="1" dirty="0" err="1" smtClean="0">
                <a:solidFill>
                  <a:schemeClr val="bg1"/>
                </a:solidFill>
              </a:rPr>
              <a:t>Teresh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Doorkeepers at king’s place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Plotted to kill the king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Discovered by Mordecai, sitting at king’s gate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Mordecai told Esther who told the king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err="1" smtClean="0">
                <a:solidFill>
                  <a:schemeClr val="bg1"/>
                </a:solidFill>
              </a:rPr>
              <a:t>Bigthan</a:t>
            </a:r>
            <a:r>
              <a:rPr lang="en-US" sz="2800" b="1" dirty="0" smtClean="0">
                <a:solidFill>
                  <a:schemeClr val="bg1"/>
                </a:solidFill>
              </a:rPr>
              <a:t> and </a:t>
            </a:r>
            <a:r>
              <a:rPr lang="en-US" sz="2800" b="1" dirty="0" err="1" smtClean="0">
                <a:solidFill>
                  <a:schemeClr val="bg1"/>
                </a:solidFill>
              </a:rPr>
              <a:t>Teresh</a:t>
            </a:r>
            <a:r>
              <a:rPr lang="en-US" sz="2800" b="1" dirty="0" smtClean="0">
                <a:solidFill>
                  <a:schemeClr val="bg1"/>
                </a:solidFill>
              </a:rPr>
              <a:t> hanged on gallows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Mordecai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48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err="1" smtClean="0">
                <a:solidFill>
                  <a:schemeClr val="bg1"/>
                </a:solidFill>
              </a:rPr>
              <a:t>Bigthan</a:t>
            </a:r>
            <a:r>
              <a:rPr lang="en-US" sz="3200" b="1" dirty="0" smtClean="0">
                <a:solidFill>
                  <a:schemeClr val="bg1"/>
                </a:solidFill>
              </a:rPr>
              <a:t> and </a:t>
            </a:r>
            <a:r>
              <a:rPr lang="en-US" sz="3200" b="1" dirty="0" err="1" smtClean="0">
                <a:solidFill>
                  <a:schemeClr val="bg1"/>
                </a:solidFill>
              </a:rPr>
              <a:t>Teresh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Doorkeepers at king’s place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Plotted to kill the king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Discovered by Mordecai, sitting at king’s gate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Mordecai told Esther who told the king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err="1" smtClean="0">
                <a:solidFill>
                  <a:schemeClr val="bg1"/>
                </a:solidFill>
              </a:rPr>
              <a:t>Bigthan</a:t>
            </a:r>
            <a:r>
              <a:rPr lang="en-US" sz="2800" b="1" dirty="0" smtClean="0">
                <a:solidFill>
                  <a:schemeClr val="bg1"/>
                </a:solidFill>
              </a:rPr>
              <a:t> and </a:t>
            </a:r>
            <a:r>
              <a:rPr lang="en-US" sz="2800" b="1" dirty="0" err="1" smtClean="0">
                <a:solidFill>
                  <a:schemeClr val="bg1"/>
                </a:solidFill>
              </a:rPr>
              <a:t>Teresh</a:t>
            </a:r>
            <a:r>
              <a:rPr lang="en-US" sz="2800" b="1" dirty="0" smtClean="0">
                <a:solidFill>
                  <a:schemeClr val="bg1"/>
                </a:solidFill>
              </a:rPr>
              <a:t> hanged on gallows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Mordecai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Great “parent” to Esther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09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err="1" smtClean="0">
                <a:solidFill>
                  <a:schemeClr val="bg1"/>
                </a:solidFill>
              </a:rPr>
              <a:t>Bigthan</a:t>
            </a:r>
            <a:r>
              <a:rPr lang="en-US" sz="3200" b="1" dirty="0" smtClean="0">
                <a:solidFill>
                  <a:schemeClr val="bg1"/>
                </a:solidFill>
              </a:rPr>
              <a:t> and </a:t>
            </a:r>
            <a:r>
              <a:rPr lang="en-US" sz="3200" b="1" dirty="0" err="1" smtClean="0">
                <a:solidFill>
                  <a:schemeClr val="bg1"/>
                </a:solidFill>
              </a:rPr>
              <a:t>Teresh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Doorkeepers at king’s place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Plotted to kill the king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Discovered by Mordecai, sitting at king’s gate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Mordecai told Esther who told the king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err="1" smtClean="0">
                <a:solidFill>
                  <a:schemeClr val="bg1"/>
                </a:solidFill>
              </a:rPr>
              <a:t>Bigthan</a:t>
            </a:r>
            <a:r>
              <a:rPr lang="en-US" sz="2800" b="1" dirty="0" smtClean="0">
                <a:solidFill>
                  <a:schemeClr val="bg1"/>
                </a:solidFill>
              </a:rPr>
              <a:t> and </a:t>
            </a:r>
            <a:r>
              <a:rPr lang="en-US" sz="2800" b="1" dirty="0" err="1" smtClean="0">
                <a:solidFill>
                  <a:schemeClr val="bg1"/>
                </a:solidFill>
              </a:rPr>
              <a:t>Teresh</a:t>
            </a:r>
            <a:r>
              <a:rPr lang="en-US" sz="2800" b="1" dirty="0" smtClean="0">
                <a:solidFill>
                  <a:schemeClr val="bg1"/>
                </a:solidFill>
              </a:rPr>
              <a:t> hanged on gallows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Mordecai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Great “parent” to Esther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Great advisor to Esther, counsel of the godly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80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err="1" smtClean="0">
                <a:solidFill>
                  <a:schemeClr val="bg1"/>
                </a:solidFill>
              </a:rPr>
              <a:t>Bigthan</a:t>
            </a:r>
            <a:r>
              <a:rPr lang="en-US" sz="3200" b="1" dirty="0" smtClean="0">
                <a:solidFill>
                  <a:schemeClr val="bg1"/>
                </a:solidFill>
              </a:rPr>
              <a:t> and </a:t>
            </a:r>
            <a:r>
              <a:rPr lang="en-US" sz="3200" b="1" dirty="0" err="1" smtClean="0">
                <a:solidFill>
                  <a:schemeClr val="bg1"/>
                </a:solidFill>
              </a:rPr>
              <a:t>Teresh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Doorkeepers at king’s place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Plotted to kill the king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Discovered by Mordecai, sitting at king’s gate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Mordecai told Esther who told the king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err="1" smtClean="0">
                <a:solidFill>
                  <a:schemeClr val="bg1"/>
                </a:solidFill>
              </a:rPr>
              <a:t>Bigthan</a:t>
            </a:r>
            <a:r>
              <a:rPr lang="en-US" sz="2800" b="1" dirty="0" smtClean="0">
                <a:solidFill>
                  <a:schemeClr val="bg1"/>
                </a:solidFill>
              </a:rPr>
              <a:t> and </a:t>
            </a:r>
            <a:r>
              <a:rPr lang="en-US" sz="2800" b="1" dirty="0" err="1" smtClean="0">
                <a:solidFill>
                  <a:schemeClr val="bg1"/>
                </a:solidFill>
              </a:rPr>
              <a:t>Teresh</a:t>
            </a:r>
            <a:r>
              <a:rPr lang="en-US" sz="2800" b="1" dirty="0" smtClean="0">
                <a:solidFill>
                  <a:schemeClr val="bg1"/>
                </a:solidFill>
              </a:rPr>
              <a:t> hanged on gallows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Mordecai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Great “parent” to Esther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Great advisor to Esther, counsel of the godly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Great understanding of God and providence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67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Haman</a:t>
            </a:r>
            <a:endParaRPr lang="en-US" sz="2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49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Haman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Promoted to highest place by the king</a:t>
            </a:r>
            <a:endParaRPr lang="en-US" sz="2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43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Haman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Promoted to highest place by the king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King told all men, “Bow in Haman’s presence”</a:t>
            </a:r>
            <a:endParaRPr lang="en-US" sz="2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25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Haman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Promoted to highest place by the king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King told all men, “Bow in Haman’s presence”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Mordecai refused, Haman angry toward Jews</a:t>
            </a:r>
            <a:endParaRPr lang="en-US" sz="2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3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Haman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Promoted to highest place by the king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King told all men, “Bow in Haman’s presence”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Mordecai refused, Haman angry toward Jews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Haman bribed king, decree to kill Jews</a:t>
            </a:r>
            <a:endParaRPr lang="en-US" sz="2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45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Haman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Promoted to highest place by the king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King told all men, “Bow in Haman’s presence”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Mordecai refused, Haman angry toward Jews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Haman bribed king, decree to kill Jews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Sealed with king’s ring, sent to all the world</a:t>
            </a:r>
            <a:endParaRPr lang="en-US" sz="2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71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Looking at the Text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David’s trials throughout His life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Psalm 34—God is active on this earth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David’s view of life when old—Psa. 37:25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Once I was young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Now I am old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righteous NEVER forsaken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Not even one time</a:t>
            </a:r>
          </a:p>
          <a:p>
            <a:pPr lvl="1"/>
            <a:endParaRPr lang="en-US" sz="3200" b="1" dirty="0">
              <a:solidFill>
                <a:schemeClr val="bg1"/>
              </a:solidFill>
            </a:endParaRPr>
          </a:p>
          <a:p>
            <a:pPr marL="0" lvl="1" algn="ctr"/>
            <a:r>
              <a:rPr lang="en-US" sz="3600" b="1" i="1" dirty="0" smtClean="0">
                <a:solidFill>
                  <a:srgbClr val="FFFF00"/>
                </a:solidFill>
              </a:rPr>
              <a:t>Today’s Lesson—You are NOT “lucky” 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27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Haman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Promoted to highest place by the king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King told all men, “Bow in Haman’s presence”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Mordecai refused, Haman angry toward Jews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Haman bribed king, decree to kill Jews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Sealed with king’s ring, sent to all the world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Day was to happen one year after decree</a:t>
            </a:r>
            <a:endParaRPr lang="en-US" sz="2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7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Introducing the Main Characters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Haman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Promoted to highest place by the king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King told all men, “Bow in Haman’s presence”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Mordecai refused, Haman angry toward Jews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Haman bribed king, decree to kill Jews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Sealed with king’s ring, sent to all the world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Day was to happen one year after decree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Day chosen by casting lots </a:t>
            </a:r>
            <a:r>
              <a:rPr lang="en-US" sz="2800" b="1" i="1" dirty="0" smtClean="0">
                <a:solidFill>
                  <a:srgbClr val="FFFF00"/>
                </a:solidFill>
              </a:rPr>
              <a:t>(</a:t>
            </a:r>
            <a:r>
              <a:rPr lang="en-US" sz="2800" b="1" i="1" dirty="0" err="1" smtClean="0">
                <a:solidFill>
                  <a:srgbClr val="FFFF00"/>
                </a:solidFill>
              </a:rPr>
              <a:t>Pur</a:t>
            </a:r>
            <a:r>
              <a:rPr lang="en-US" sz="2800" b="1" i="1" dirty="0" smtClean="0">
                <a:solidFill>
                  <a:srgbClr val="FFFF00"/>
                </a:solidFill>
              </a:rPr>
              <a:t>)</a:t>
            </a:r>
            <a:endParaRPr lang="en-US" sz="28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59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Destruction of Jews Prevented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Jews’ response to the decree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96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Destruction of Jews Prevented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Jews’ response to the decree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Great weeping, fasting and wailing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86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Destruction of Jews Prevented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Jews’ response to the decree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Great weeping, fasting and wailing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Mordecai clothed in sackcloth at king’s gate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67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Destruction of Jews Prevented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Jews’ response to the decree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Great weeping, fasting and wailing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Mordecai clothed in sackcloth at king’s gate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Mordecai asked Esther to go before king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92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Destruction of Jews Prevented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Jews’ response to the decree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Great weeping, fasting and wailing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Mordecai clothed in sackcloth at king’s gate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Mordecai asked Esther to go before king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She had no right to do this, had not seen the king for thirty days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71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Destruction of Jews Prevented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Jews’ response to the decree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Great weeping, fasting and wailing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Mordecai clothed in sackcloth at king’s gate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Mordecai asked Esther to go before king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She had no right to do this, had not seen the king for thirty days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Mordecai’s words about providence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9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Destruction of Jews Prevented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Jews’ response to the decree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Great weeping, fasting and wailing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Mordecai clothed in sackcloth at king’s gate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Mordecai asked Esther to go before king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She had no right to do this, had not seen the king for thirty days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Mordecai’s words about providence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Esther 4:12-14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63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Destruction of Jews Prevented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Jews’ response to the decree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Mordecai and Esther’s plan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33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80328" y="1472643"/>
            <a:ext cx="69481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“She Surely Was Lucky”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317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Destruction of Jews Prevented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Jews’ response to the decree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Mordecai and Esther’s plan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Esther risked her life to go before king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56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Destruction of Jews Prevented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Jews’ response to the decree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Mordecai and Esther’s plan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Esther risked her life to go before king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King offered to give whatever she asked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48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Destruction of Jews Prevented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Jews’ response to the decree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Mordecai and Esther’s plan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Esther risked her life to go before king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King offered to give whatever she asked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“I will tell you &amp; Haman at banquet tomorrow”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41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Destruction of Jews Prevented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Jews’ response to the decree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Mordecai and Esther’s plan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Haman’s response to Esther’s request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28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Destruction of Jews Prevented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Jews’ response to the decree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Mordecai and Esther’s plan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Haman’s response to Esther’s request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Great joy, then he saw Mordecai—standing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14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Destruction of Jews Prevented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Jews’ response to the decree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Mordecai and Esther’s plan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Haman’s response to Esther’s request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Great joy, then he saw Mordecai—standing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Told his wife and friends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57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Destruction of Jews Prevented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Jews’ response to the decree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Mordecai and Esther’s plan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Haman’s response to Esther’s request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Great joy, then he saw Mordecai—standing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Told his wife and friends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Wife, “Prepare a gallows to hang Haman”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26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Destruction of Jews Prevented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Jews’ response to the decree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Mordecai and Esther’s plan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Haman’s response to Esther’s request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King’s sleepless night before the banquet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96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Destruction of Jews Prevented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Jews’ response to the decree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Mordecai and Esther’s plan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Haman’s response to Esther’s request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King’s sleepless night before the banquet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Read and discovered Mordecai never rewarded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44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Destruction of Jews Prevented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Jews’ response to the decree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Mordecai and Esther’s plan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Haman’s response to Esther’s request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King’s sleepless night before the banquet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Read and discovered Mordecai never rewarded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Haman came to ask king to hang Mordecai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78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Background of the Story of Esther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67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Destruction of Jews Prevented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Jews’ response to the decree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Mordecai and Esther’s plan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Haman’s response to Esther’s request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King’s sleepless night before the banquet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Read and discovered Mordecai never rewarded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Haman came to ask king to hang Mordecai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“What shall I do to honor my great servant?”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02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Destruction of Jews Prevented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Jews’ response to the decree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Mordecai and Esther’s plan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Haman’s response to Esther’s request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King’s sleepless night before the banquet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Read and discovered Mordecai never rewarded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Haman came to ask king to hang Mordecai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“What shall I do to honor my great servant?”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“Go and do this for Mordecai”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19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Destruction of Jews Prevented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Jews’ response to the decree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Mordecai and Esther’s plan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Haman’s response to Esther’s request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King’s sleepless night before the banquet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Read and discovered Mordecai never rewarded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Haman came to ask king to hang Mordecai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“What shall I do to honor my great servant?”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“Go and do this for Mordecai”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Depressed went home till time for feast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36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Destruction of Jews Prevented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Jews’ response to the decree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Mordecai and Esther’s plan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Haman’s response to Esther’s request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King’s sleepless night before the banquet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rest of the story </a:t>
            </a:r>
            <a:r>
              <a:rPr lang="en-US" sz="3200" b="1" i="1" dirty="0" smtClean="0">
                <a:solidFill>
                  <a:srgbClr val="FFFF00"/>
                </a:solidFill>
              </a:rPr>
              <a:t>tonight</a:t>
            </a:r>
            <a:r>
              <a:rPr lang="en-US" sz="3200" b="1" dirty="0" smtClean="0">
                <a:solidFill>
                  <a:srgbClr val="FFFF00"/>
                </a:solidFill>
              </a:rPr>
              <a:t>!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5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Destruction of Jews Prevented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Jews’ response to the decree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Mordecai and Esther’s plan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Haman’s response to Esther’s request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King’s sleepless night before the banquet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rest of the story </a:t>
            </a:r>
            <a:r>
              <a:rPr lang="en-US" sz="3200" b="1" i="1" dirty="0" smtClean="0">
                <a:solidFill>
                  <a:srgbClr val="FFFF00"/>
                </a:solidFill>
              </a:rPr>
              <a:t>tonight</a:t>
            </a:r>
            <a:r>
              <a:rPr lang="en-US" sz="3200" b="1" dirty="0" smtClean="0">
                <a:solidFill>
                  <a:srgbClr val="FFFF00"/>
                </a:solidFill>
              </a:rPr>
              <a:t>!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Haman is hanged on his own gallows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2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Destruction of Jews Prevented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Jews’ response to the decree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Mordecai and Esther’s plan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Haman’s response to Esther’s request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King’s sleepless night before the banquet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rest of the story </a:t>
            </a:r>
            <a:r>
              <a:rPr lang="en-US" sz="3200" b="1" i="1" dirty="0" smtClean="0">
                <a:solidFill>
                  <a:srgbClr val="FFFF00"/>
                </a:solidFill>
              </a:rPr>
              <a:t>tonight</a:t>
            </a:r>
            <a:r>
              <a:rPr lang="en-US" sz="3200" b="1" dirty="0" smtClean="0">
                <a:solidFill>
                  <a:srgbClr val="FFFF00"/>
                </a:solidFill>
              </a:rPr>
              <a:t>!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Haman is hanged on his own gallows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God’s eternal promise about the Jews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95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Destruction of Jews Prevented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Jews’ response to the decree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Mordecai and Esther’s plan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Haman’s response to Esther’s request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King’s sleepless night before the banquet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rest of the story </a:t>
            </a:r>
            <a:r>
              <a:rPr lang="en-US" sz="3200" b="1" i="1" dirty="0" smtClean="0">
                <a:solidFill>
                  <a:srgbClr val="FFFF00"/>
                </a:solidFill>
              </a:rPr>
              <a:t>tonight</a:t>
            </a:r>
            <a:r>
              <a:rPr lang="en-US" sz="3200" b="1" dirty="0" smtClean="0">
                <a:solidFill>
                  <a:srgbClr val="FFFF00"/>
                </a:solidFill>
              </a:rPr>
              <a:t>!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Haman is hanged on his own gallows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God’s eternal promise about the Jews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Versus Persian unalterable law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1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Destruction of Jews Prevented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Jews’ response to the decree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Mordecai and Esther’s plan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Haman’s response to Esther’s request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King’s sleepless night before the banquet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The rest of the story </a:t>
            </a:r>
            <a:r>
              <a:rPr lang="en-US" sz="3200" b="1" i="1" dirty="0" smtClean="0">
                <a:solidFill>
                  <a:schemeClr val="bg1"/>
                </a:solidFill>
              </a:rPr>
              <a:t>tonight</a:t>
            </a:r>
            <a:r>
              <a:rPr lang="en-US" sz="3200" b="1" dirty="0" smtClean="0">
                <a:solidFill>
                  <a:schemeClr val="bg1"/>
                </a:solidFill>
              </a:rPr>
              <a:t>!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Haman is hanged on his own gallows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God’s eternal promise about the Jews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Versus Persian unalterable law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Understanding Providence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94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God’s Will for Your Life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0" y="1471353"/>
            <a:ext cx="8435713" cy="4962699"/>
          </a:xfrm>
        </p:spPr>
        <p:txBody>
          <a:bodyPr/>
          <a:lstStyle/>
          <a:p>
            <a:pPr marL="628650">
              <a:spcAft>
                <a:spcPts val="1500"/>
              </a:spcAft>
            </a:pPr>
            <a:r>
              <a:rPr lang="en-US" sz="3000" b="1" dirty="0" smtClean="0"/>
              <a:t>  Believe</a:t>
            </a:r>
            <a:r>
              <a:rPr lang="en-US" sz="3000" b="1" dirty="0"/>
              <a:t>				</a:t>
            </a:r>
            <a:r>
              <a:rPr lang="en-US" sz="3000" b="1" dirty="0" smtClean="0"/>
              <a:t>John </a:t>
            </a:r>
            <a:r>
              <a:rPr lang="en-US" sz="3000" b="1" dirty="0"/>
              <a:t>3:16</a:t>
            </a:r>
          </a:p>
          <a:p>
            <a:pPr marL="628650">
              <a:spcAft>
                <a:spcPts val="1500"/>
              </a:spcAft>
            </a:pPr>
            <a:r>
              <a:rPr lang="en-US" sz="3000" b="1" dirty="0" smtClean="0"/>
              <a:t>  Repent</a:t>
            </a:r>
            <a:r>
              <a:rPr lang="en-US" sz="3000" b="1" dirty="0"/>
              <a:t>				Acts 17:30</a:t>
            </a:r>
          </a:p>
          <a:p>
            <a:pPr marL="628650">
              <a:spcAft>
                <a:spcPts val="1500"/>
              </a:spcAft>
            </a:pPr>
            <a:r>
              <a:rPr lang="en-US" sz="3000" b="1" dirty="0" smtClean="0"/>
              <a:t>  Confess </a:t>
            </a:r>
            <a:r>
              <a:rPr lang="en-US" sz="3000" b="1" dirty="0"/>
              <a:t>Faith			Rom. 10:10</a:t>
            </a:r>
          </a:p>
          <a:p>
            <a:pPr marL="628650">
              <a:spcAft>
                <a:spcPts val="1500"/>
              </a:spcAft>
            </a:pPr>
            <a:r>
              <a:rPr lang="en-US" sz="3000" b="1" dirty="0" smtClean="0"/>
              <a:t>  Be </a:t>
            </a:r>
            <a:r>
              <a:rPr lang="en-US" sz="3000" b="1" dirty="0"/>
              <a:t>Baptized Into Him	</a:t>
            </a:r>
            <a:r>
              <a:rPr lang="en-US" sz="3000" b="1" dirty="0" smtClean="0"/>
              <a:t>	Gal</a:t>
            </a:r>
            <a:r>
              <a:rPr lang="en-US" sz="3000" b="1" dirty="0"/>
              <a:t>. 3:27</a:t>
            </a:r>
          </a:p>
          <a:p>
            <a:pPr marL="628650" indent="-628650">
              <a:spcAft>
                <a:spcPts val="1500"/>
              </a:spcAft>
              <a:buNone/>
            </a:pPr>
            <a:r>
              <a:rPr lang="en-US" sz="3600" b="1" dirty="0">
                <a:solidFill>
                  <a:srgbClr val="FFFF00"/>
                </a:solidFill>
              </a:rPr>
              <a:t>Added to His church, His body, His kingdom</a:t>
            </a:r>
          </a:p>
          <a:p>
            <a:pPr marL="628650">
              <a:spcAft>
                <a:spcPts val="1500"/>
              </a:spcAft>
            </a:pPr>
            <a:r>
              <a:rPr lang="en-US" sz="3000" b="1" dirty="0" smtClean="0"/>
              <a:t>Be Faithful until death</a:t>
            </a:r>
            <a:r>
              <a:rPr lang="en-US" sz="3000" b="1" dirty="0"/>
              <a:t>	</a:t>
            </a:r>
            <a:r>
              <a:rPr lang="en-US" sz="3000" b="1" dirty="0" smtClean="0"/>
              <a:t>	Rev</a:t>
            </a:r>
            <a:r>
              <a:rPr lang="en-US" sz="3000" b="1" dirty="0"/>
              <a:t>. 2:10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14867" y="1219122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447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The Background of the Story of Esther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Setting: Jews returning from Babylon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96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760</TotalTime>
  <Words>3107</Words>
  <Application>Microsoft Office PowerPoint</Application>
  <PresentationFormat>On-screen Show (4:3)</PresentationFormat>
  <Paragraphs>522</Paragraphs>
  <Slides>88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88</vt:i4>
      </vt:variant>
    </vt:vector>
  </HeadingPairs>
  <TitlesOfParts>
    <vt:vector size="93" baseType="lpstr">
      <vt:lpstr>Arial</vt:lpstr>
      <vt:lpstr>Calibri</vt:lpstr>
      <vt:lpstr>Calibri Light</vt:lpstr>
      <vt:lpstr>Lucida Calligraphy</vt:lpstr>
      <vt:lpstr>Office Theme</vt:lpstr>
      <vt:lpstr>Some People Are “Lucky”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God’s Will for Your Life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Sermon Title</dc:title>
  <dc:creator>David</dc:creator>
  <cp:lastModifiedBy>operator</cp:lastModifiedBy>
  <cp:revision>42</cp:revision>
  <cp:lastPrinted>2016-07-31T10:55:27Z</cp:lastPrinted>
  <dcterms:created xsi:type="dcterms:W3CDTF">2016-03-27T21:00:01Z</dcterms:created>
  <dcterms:modified xsi:type="dcterms:W3CDTF">2016-08-21T12:50:17Z</dcterms:modified>
</cp:coreProperties>
</file>