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1" r:id="rId3"/>
    <p:sldId id="269" r:id="rId4"/>
    <p:sldId id="265" r:id="rId5"/>
    <p:sldId id="274" r:id="rId6"/>
    <p:sldId id="263" r:id="rId7"/>
    <p:sldId id="275" r:id="rId8"/>
    <p:sldId id="278" r:id="rId9"/>
    <p:sldId id="280" r:id="rId10"/>
    <p:sldId id="264" r:id="rId11"/>
    <p:sldId id="295" r:id="rId12"/>
    <p:sldId id="296" r:id="rId13"/>
    <p:sldId id="282" r:id="rId14"/>
    <p:sldId id="300" r:id="rId15"/>
    <p:sldId id="306" r:id="rId16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EC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676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3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5"/>
          </a:xfrm>
          <a:prstGeom prst="rect">
            <a:avLst/>
          </a:prstGeom>
        </p:spPr>
        <p:txBody>
          <a:bodyPr vert="horz" lIns="94229" tIns="47115" rIns="94229" bIns="471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3" y="0"/>
            <a:ext cx="3077739" cy="471055"/>
          </a:xfrm>
          <a:prstGeom prst="rect">
            <a:avLst/>
          </a:prstGeom>
        </p:spPr>
        <p:txBody>
          <a:bodyPr vert="horz" lIns="94229" tIns="47115" rIns="94229" bIns="47115" rtlCol="0"/>
          <a:lstStyle>
            <a:lvl1pPr algn="r">
              <a:defRPr sz="1200"/>
            </a:lvl1pPr>
          </a:lstStyle>
          <a:p>
            <a:fld id="{C315246E-766A-45BC-AE3D-E61D338B6791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3"/>
            <a:ext cx="3077739" cy="471054"/>
          </a:xfrm>
          <a:prstGeom prst="rect">
            <a:avLst/>
          </a:prstGeom>
        </p:spPr>
        <p:txBody>
          <a:bodyPr vert="horz" lIns="94229" tIns="47115" rIns="94229" bIns="471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3" y="8917423"/>
            <a:ext cx="3077739" cy="471054"/>
          </a:xfrm>
          <a:prstGeom prst="rect">
            <a:avLst/>
          </a:prstGeom>
        </p:spPr>
        <p:txBody>
          <a:bodyPr vert="horz" lIns="94229" tIns="47115" rIns="94229" bIns="47115" rtlCol="0" anchor="b"/>
          <a:lstStyle>
            <a:lvl1pPr algn="r">
              <a:defRPr sz="1200"/>
            </a:lvl1pPr>
          </a:lstStyle>
          <a:p>
            <a:fld id="{73A27630-91C4-4530-B75F-DCB49C2A3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09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D28F9-DB79-4469-84C0-24800353DAEF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592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B0FF1B-506E-4918-B1F4-BED4DD17A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636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B0FF1B-506E-4918-B1F4-BED4DD17A2D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377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97920"/>
            <a:ext cx="7772400" cy="2550020"/>
          </a:xfrm>
        </p:spPr>
        <p:txBody>
          <a:bodyPr anchor="b">
            <a:normAutofit/>
          </a:bodyPr>
          <a:lstStyle>
            <a:lvl1pPr algn="ctr">
              <a:defRPr sz="45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488872"/>
            <a:ext cx="6858000" cy="768927"/>
          </a:xfrm>
        </p:spPr>
        <p:txBody>
          <a:bodyPr>
            <a:noAutofit/>
          </a:bodyPr>
          <a:lstStyle>
            <a:lvl1pPr marL="0" indent="0" algn="ctr">
              <a:buNone/>
              <a:defRPr sz="4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932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336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30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81783"/>
          </a:xfrm>
        </p:spPr>
        <p:txBody>
          <a:bodyPr>
            <a:normAutofit/>
          </a:bodyPr>
          <a:lstStyle>
            <a:lvl1pPr algn="ctr">
              <a:defRPr sz="34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825" y="1471353"/>
            <a:ext cx="8229600" cy="49626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631825" indent="-290513"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403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68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61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953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19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370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015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56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53FE5-340C-4074-89DC-DBC01D5D6D3F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7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0633" y="862750"/>
            <a:ext cx="8322733" cy="2550020"/>
          </a:xfrm>
        </p:spPr>
        <p:txBody>
          <a:bodyPr>
            <a:normAutofit/>
          </a:bodyPr>
          <a:lstStyle/>
          <a:p>
            <a:r>
              <a:rPr lang="en-US" sz="4400" b="1" dirty="0" smtClean="0"/>
              <a:t>Mythology or Theology</a:t>
            </a:r>
            <a:r>
              <a:rPr lang="en-US" sz="4400" dirty="0" smtClean="0"/>
              <a:t/>
            </a:r>
            <a:br>
              <a:rPr lang="en-US" sz="4400" dirty="0" smtClean="0"/>
            </a:b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1 Tim. 1:1-4</a:t>
            </a:r>
            <a:endParaRPr lang="en-US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10633" y="3850081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49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2367" y="457200"/>
            <a:ext cx="815926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3  </a:t>
            </a:r>
            <a:r>
              <a:rPr lang="en-US" sz="2400" b="1" dirty="0">
                <a:solidFill>
                  <a:schemeClr val="bg1"/>
                </a:solidFill>
              </a:rPr>
              <a:t>For the time will come when they will not endure sound doctrine, but according to their own desires, because they have itching ears, they will heap up for themselves teachers; </a:t>
            </a:r>
          </a:p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4  </a:t>
            </a:r>
            <a:r>
              <a:rPr lang="en-US" sz="2400" b="1" dirty="0">
                <a:solidFill>
                  <a:schemeClr val="bg1"/>
                </a:solidFill>
              </a:rPr>
              <a:t>and they will turn their ears away from the truth, and be </a:t>
            </a:r>
            <a:r>
              <a:rPr lang="en-US" sz="2400" b="1" dirty="0">
                <a:solidFill>
                  <a:srgbClr val="FFFF00"/>
                </a:solidFill>
              </a:rPr>
              <a:t>turned aside to fables</a:t>
            </a:r>
            <a:r>
              <a:rPr lang="en-US" sz="2400" b="1" dirty="0">
                <a:solidFill>
                  <a:schemeClr val="bg1"/>
                </a:solidFill>
              </a:rPr>
              <a:t>. </a:t>
            </a:r>
            <a:r>
              <a:rPr lang="en-US" sz="2400" b="1" dirty="0" smtClean="0">
                <a:solidFill>
                  <a:schemeClr val="bg1"/>
                </a:solidFill>
              </a:rPr>
              <a:t>					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	</a:t>
            </a:r>
            <a:r>
              <a:rPr lang="en-US" sz="2400" b="1" dirty="0" smtClean="0">
                <a:solidFill>
                  <a:schemeClr val="bg1"/>
                </a:solidFill>
              </a:rPr>
              <a:t>				2 Tim. 4:3-4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84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2367" y="457200"/>
            <a:ext cx="8159263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3600" b="1" dirty="0">
                <a:solidFill>
                  <a:schemeClr val="bg1"/>
                </a:solidFill>
              </a:rPr>
              <a:t> </a:t>
            </a:r>
            <a:r>
              <a:rPr lang="en-US" altLang="en-US" sz="4400" b="1" dirty="0" smtClean="0">
                <a:solidFill>
                  <a:srgbClr val="FFFF00"/>
                </a:solidFill>
              </a:rPr>
              <a:t>Modern Myths </a:t>
            </a:r>
            <a:r>
              <a:rPr lang="en-US" altLang="en-US" sz="4400" b="1" dirty="0">
                <a:solidFill>
                  <a:srgbClr val="FFFF00"/>
                </a:solidFill>
              </a:rPr>
              <a:t>A</a:t>
            </a:r>
            <a:r>
              <a:rPr lang="en-US" altLang="en-US" sz="4400" b="1" dirty="0" smtClean="0">
                <a:solidFill>
                  <a:srgbClr val="FFFF00"/>
                </a:solidFill>
              </a:rPr>
              <a:t>bout Our God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3600" b="1" dirty="0">
                <a:solidFill>
                  <a:schemeClr val="bg1"/>
                </a:solidFill>
              </a:rPr>
              <a:t> </a:t>
            </a:r>
            <a:r>
              <a:rPr lang="en-US" altLang="en-US" sz="3600" b="1" dirty="0" smtClean="0">
                <a:solidFill>
                  <a:schemeClr val="bg1"/>
                </a:solidFill>
              </a:rPr>
              <a:t> God is unreasonable </a:t>
            </a:r>
            <a:endParaRPr lang="en-US" altLang="en-US" sz="2800" b="1" dirty="0" smtClean="0">
              <a:solidFill>
                <a:schemeClr val="bg1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</a:rPr>
              <a:t>  </a:t>
            </a:r>
            <a:r>
              <a:rPr lang="en-US" altLang="en-US" sz="2800" b="1" dirty="0" smtClean="0">
                <a:solidFill>
                  <a:schemeClr val="bg1"/>
                </a:solidFill>
              </a:rPr>
              <a:t>Wants </a:t>
            </a:r>
            <a:r>
              <a:rPr lang="en-US" altLang="en-US" sz="2800" b="1" dirty="0">
                <a:solidFill>
                  <a:schemeClr val="bg1"/>
                </a:solidFill>
              </a:rPr>
              <a:t>us to be happy, then creates pain and evil</a:t>
            </a:r>
            <a:endParaRPr lang="en-US" altLang="en-US" sz="3200" b="1" dirty="0">
              <a:solidFill>
                <a:schemeClr val="bg1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en-US" sz="2800" b="1" dirty="0" smtClean="0">
                <a:solidFill>
                  <a:schemeClr val="bg1"/>
                </a:solidFill>
              </a:rPr>
              <a:t>  Neither He nor His book can be understood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</a:rPr>
              <a:t> </a:t>
            </a:r>
            <a:r>
              <a:rPr lang="en-US" altLang="en-US" sz="2800" b="1" dirty="0" smtClean="0">
                <a:solidFill>
                  <a:schemeClr val="bg1"/>
                </a:solidFill>
              </a:rPr>
              <a:t> Demands unity, then causes division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3600" b="1" dirty="0" smtClean="0">
                <a:solidFill>
                  <a:schemeClr val="bg1"/>
                </a:solidFill>
              </a:rPr>
              <a:t>  God is not reliable</a:t>
            </a:r>
            <a:endParaRPr lang="en-US" altLang="en-US" sz="2800" b="1" dirty="0" smtClean="0">
              <a:solidFill>
                <a:schemeClr val="bg1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en-US" sz="2800" b="1" dirty="0" smtClean="0">
                <a:solidFill>
                  <a:schemeClr val="bg1"/>
                </a:solidFill>
              </a:rPr>
              <a:t>  He is moody, He has “bad hair” days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en-US" sz="2800" b="1" dirty="0" smtClean="0">
                <a:solidFill>
                  <a:schemeClr val="bg1"/>
                </a:solidFill>
              </a:rPr>
              <a:t>  Hence, He is not trustworthy</a:t>
            </a:r>
            <a:endParaRPr lang="en-US" altLang="en-US" sz="2800" b="1" dirty="0" smtClean="0">
              <a:solidFill>
                <a:srgbClr val="FFFF00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3600" b="1" dirty="0" smtClean="0">
                <a:solidFill>
                  <a:srgbClr val="FFFF00"/>
                </a:solidFill>
              </a:rPr>
              <a:t>  God is “unpleasable”</a:t>
            </a:r>
            <a:endParaRPr lang="en-US" altLang="en-US" sz="2800" b="1" dirty="0" smtClean="0">
              <a:solidFill>
                <a:srgbClr val="FFFF00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</a:rPr>
              <a:t> </a:t>
            </a:r>
            <a:r>
              <a:rPr lang="en-US" altLang="en-US" sz="2800" b="1" dirty="0" smtClean="0">
                <a:solidFill>
                  <a:schemeClr val="bg1"/>
                </a:solidFill>
              </a:rPr>
              <a:t> Like some parents</a:t>
            </a:r>
            <a:endParaRPr lang="en-US" altLang="en-US" sz="2800" b="1" dirty="0" smtClean="0">
              <a:solidFill>
                <a:srgbClr val="FFFF00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rgbClr val="FFFF00"/>
                </a:solidFill>
              </a:rPr>
              <a:t> </a:t>
            </a:r>
            <a:r>
              <a:rPr lang="en-US" altLang="en-US" sz="2800" b="1" dirty="0" smtClean="0">
                <a:solidFill>
                  <a:srgbClr val="FFFF00"/>
                </a:solidFill>
              </a:rPr>
              <a:t> Demands perfection or you are lost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6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5600" y="426720"/>
            <a:ext cx="8442959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3600" b="1" dirty="0">
                <a:solidFill>
                  <a:schemeClr val="bg1"/>
                </a:solidFill>
              </a:rPr>
              <a:t> </a:t>
            </a:r>
            <a:r>
              <a:rPr lang="en-US" altLang="en-US" sz="4400" b="1" dirty="0" smtClean="0">
                <a:solidFill>
                  <a:srgbClr val="FFFF00"/>
                </a:solidFill>
              </a:rPr>
              <a:t>Eternal Truths About Our God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3400" b="1" dirty="0">
                <a:solidFill>
                  <a:srgbClr val="FFFF00"/>
                </a:solidFill>
              </a:rPr>
              <a:t> </a:t>
            </a:r>
            <a:r>
              <a:rPr lang="en-US" altLang="en-US" sz="3400" b="1" dirty="0" smtClean="0">
                <a:solidFill>
                  <a:srgbClr val="FFFF00"/>
                </a:solidFill>
              </a:rPr>
              <a:t> Christianity—not a cunningly devised fable</a:t>
            </a:r>
            <a:endParaRPr lang="en-US" altLang="en-US" sz="33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88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2367" y="457200"/>
            <a:ext cx="815926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16  </a:t>
            </a:r>
            <a:r>
              <a:rPr lang="en-US" sz="2400" b="1" dirty="0">
                <a:solidFill>
                  <a:schemeClr val="bg1"/>
                </a:solidFill>
              </a:rPr>
              <a:t>For we did not </a:t>
            </a:r>
            <a:r>
              <a:rPr lang="en-US" sz="2400" b="1" dirty="0">
                <a:solidFill>
                  <a:srgbClr val="FFFF00"/>
                </a:solidFill>
              </a:rPr>
              <a:t>follow cunningly devised fables </a:t>
            </a:r>
            <a:r>
              <a:rPr lang="en-US" sz="2400" b="1" dirty="0">
                <a:solidFill>
                  <a:schemeClr val="bg1"/>
                </a:solidFill>
              </a:rPr>
              <a:t>when we made known to you the power and coming of our Lord Jesus Christ, but were eyewitnesses of His majesty. </a:t>
            </a:r>
          </a:p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17  </a:t>
            </a:r>
            <a:r>
              <a:rPr lang="en-US" sz="2400" b="1" dirty="0">
                <a:solidFill>
                  <a:schemeClr val="bg1"/>
                </a:solidFill>
              </a:rPr>
              <a:t>For He received from God the Father honor and glory when such a voice came to Him from the Excellent Glory: "This is My beloved Son, in whom I am well pleased." </a:t>
            </a:r>
          </a:p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18  </a:t>
            </a:r>
            <a:r>
              <a:rPr lang="en-US" sz="2400" b="1" dirty="0">
                <a:solidFill>
                  <a:schemeClr val="bg1"/>
                </a:solidFill>
              </a:rPr>
              <a:t>And we heard this voice which came from heaven when we were with Him on the holy mountain. </a:t>
            </a:r>
          </a:p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19  </a:t>
            </a:r>
            <a:r>
              <a:rPr lang="en-US" sz="2400" b="1" dirty="0">
                <a:solidFill>
                  <a:schemeClr val="bg1"/>
                </a:solidFill>
              </a:rPr>
              <a:t>And so </a:t>
            </a:r>
            <a:r>
              <a:rPr lang="en-US" sz="2400" b="1" dirty="0">
                <a:solidFill>
                  <a:srgbClr val="FFFF00"/>
                </a:solidFill>
              </a:rPr>
              <a:t>we have the prophetic word confirmed</a:t>
            </a:r>
            <a:r>
              <a:rPr lang="en-US" sz="2400" b="1" dirty="0">
                <a:solidFill>
                  <a:schemeClr val="bg1"/>
                </a:solidFill>
              </a:rPr>
              <a:t>, which you do well to heed as a light that shines in a dark place, until the day dawns and the morning star rises in your </a:t>
            </a:r>
            <a:r>
              <a:rPr lang="en-US" sz="2400" b="1" dirty="0" smtClean="0">
                <a:solidFill>
                  <a:schemeClr val="bg1"/>
                </a:solidFill>
              </a:rPr>
              <a:t>hearts.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	</a:t>
            </a:r>
            <a:r>
              <a:rPr lang="en-US" sz="2400" b="1" dirty="0" smtClean="0">
                <a:solidFill>
                  <a:schemeClr val="bg1"/>
                </a:solidFill>
              </a:rPr>
              <a:t>				2 Pet. 2:16-19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40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5600" y="426720"/>
            <a:ext cx="8442959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3600" b="1" dirty="0">
                <a:solidFill>
                  <a:schemeClr val="bg1"/>
                </a:solidFill>
              </a:rPr>
              <a:t> </a:t>
            </a:r>
            <a:r>
              <a:rPr lang="en-US" altLang="en-US" sz="4400" b="1" dirty="0" smtClean="0">
                <a:solidFill>
                  <a:srgbClr val="FFFF00"/>
                </a:solidFill>
              </a:rPr>
              <a:t>Eternal Truths About Our God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3400" b="1" dirty="0">
                <a:solidFill>
                  <a:schemeClr val="bg1"/>
                </a:solidFill>
              </a:rPr>
              <a:t> </a:t>
            </a:r>
            <a:r>
              <a:rPr lang="en-US" altLang="en-US" sz="3400" b="1" dirty="0" smtClean="0">
                <a:solidFill>
                  <a:schemeClr val="bg1"/>
                </a:solidFill>
              </a:rPr>
              <a:t> Christianity—not a cunningly devised fable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3300" b="1" dirty="0">
                <a:solidFill>
                  <a:schemeClr val="bg1"/>
                </a:solidFill>
              </a:rPr>
              <a:t> </a:t>
            </a:r>
            <a:r>
              <a:rPr lang="en-US" altLang="en-US" sz="3300" b="1" dirty="0" smtClean="0">
                <a:solidFill>
                  <a:schemeClr val="bg1"/>
                </a:solidFill>
              </a:rPr>
              <a:t> Christianity—based on eye witness facts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3300" b="1" dirty="0">
                <a:solidFill>
                  <a:schemeClr val="bg1"/>
                </a:solidFill>
              </a:rPr>
              <a:t> </a:t>
            </a:r>
            <a:r>
              <a:rPr lang="en-US" altLang="en-US" sz="3300" b="1" dirty="0" smtClean="0">
                <a:solidFill>
                  <a:schemeClr val="bg1"/>
                </a:solidFill>
              </a:rPr>
              <a:t> God wants you in heaven, look at the cross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3300" b="1" dirty="0">
                <a:solidFill>
                  <a:schemeClr val="bg1"/>
                </a:solidFill>
              </a:rPr>
              <a:t> </a:t>
            </a:r>
            <a:r>
              <a:rPr lang="en-US" altLang="en-US" sz="3300" b="1" dirty="0" smtClean="0">
                <a:solidFill>
                  <a:schemeClr val="bg1"/>
                </a:solidFill>
              </a:rPr>
              <a:t> “Tie vote” and you have the deciding ballot</a:t>
            </a:r>
            <a:endParaRPr lang="en-US" altLang="en-US" sz="3300" b="1" dirty="0" smtClean="0">
              <a:solidFill>
                <a:srgbClr val="FFFF00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3300" b="1" dirty="0">
                <a:solidFill>
                  <a:srgbClr val="FFFF00"/>
                </a:solidFill>
              </a:rPr>
              <a:t> </a:t>
            </a:r>
            <a:r>
              <a:rPr lang="en-US" altLang="en-US" sz="3300" b="1" dirty="0" smtClean="0">
                <a:solidFill>
                  <a:srgbClr val="FFFF00"/>
                </a:solidFill>
              </a:rPr>
              <a:t> There is no way to simply not vote</a:t>
            </a:r>
          </a:p>
        </p:txBody>
      </p:sp>
    </p:spTree>
    <p:extLst>
      <p:ext uri="{BB962C8B-B14F-4D97-AF65-F5344CB8AC3E}">
        <p14:creationId xmlns:p14="http://schemas.microsoft.com/office/powerpoint/2010/main" val="2383992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Salvation’s Plan from Our God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40" y="1471353"/>
            <a:ext cx="8435713" cy="4962699"/>
          </a:xfrm>
        </p:spPr>
        <p:txBody>
          <a:bodyPr/>
          <a:lstStyle/>
          <a:p>
            <a:pPr marL="628650">
              <a:spcAft>
                <a:spcPts val="1500"/>
              </a:spcAft>
            </a:pPr>
            <a:r>
              <a:rPr lang="en-US" sz="3000" b="1" dirty="0" smtClean="0"/>
              <a:t>  Believe</a:t>
            </a:r>
            <a:r>
              <a:rPr lang="en-US" sz="3000" b="1" dirty="0"/>
              <a:t>				</a:t>
            </a:r>
            <a:r>
              <a:rPr lang="en-US" sz="3000" b="1" dirty="0" smtClean="0"/>
              <a:t>John </a:t>
            </a:r>
            <a:r>
              <a:rPr lang="en-US" sz="3000" b="1" dirty="0"/>
              <a:t>3:16</a:t>
            </a:r>
          </a:p>
          <a:p>
            <a:pPr marL="628650">
              <a:spcAft>
                <a:spcPts val="1500"/>
              </a:spcAft>
            </a:pPr>
            <a:r>
              <a:rPr lang="en-US" sz="3000" b="1" dirty="0" smtClean="0"/>
              <a:t>  Repent</a:t>
            </a:r>
            <a:r>
              <a:rPr lang="en-US" sz="3000" b="1" dirty="0"/>
              <a:t>				Acts 17:30</a:t>
            </a:r>
          </a:p>
          <a:p>
            <a:pPr marL="628650">
              <a:spcAft>
                <a:spcPts val="1500"/>
              </a:spcAft>
            </a:pPr>
            <a:r>
              <a:rPr lang="en-US" sz="3000" b="1" dirty="0" smtClean="0"/>
              <a:t>  Confess </a:t>
            </a:r>
            <a:r>
              <a:rPr lang="en-US" sz="3000" b="1" dirty="0"/>
              <a:t>Faith			Rom. 10:10</a:t>
            </a:r>
          </a:p>
          <a:p>
            <a:pPr marL="628650">
              <a:spcAft>
                <a:spcPts val="1500"/>
              </a:spcAft>
            </a:pPr>
            <a:r>
              <a:rPr lang="en-US" sz="3000" b="1" dirty="0" smtClean="0"/>
              <a:t>  Be </a:t>
            </a:r>
            <a:r>
              <a:rPr lang="en-US" sz="3000" b="1" dirty="0"/>
              <a:t>Baptized Into Him	</a:t>
            </a:r>
            <a:r>
              <a:rPr lang="en-US" sz="3000" b="1" dirty="0" smtClean="0"/>
              <a:t>	Gal</a:t>
            </a:r>
            <a:r>
              <a:rPr lang="en-US" sz="3000" b="1" dirty="0"/>
              <a:t>. 3:27</a:t>
            </a:r>
          </a:p>
          <a:p>
            <a:pPr marL="628650" indent="-628650">
              <a:spcAft>
                <a:spcPts val="1500"/>
              </a:spcAft>
              <a:buNone/>
            </a:pPr>
            <a:r>
              <a:rPr lang="en-US" sz="3600" b="1" dirty="0">
                <a:solidFill>
                  <a:srgbClr val="FFFF00"/>
                </a:solidFill>
              </a:rPr>
              <a:t>Added to His church, His body, His kingdom</a:t>
            </a:r>
          </a:p>
          <a:p>
            <a:pPr marL="628650">
              <a:spcAft>
                <a:spcPts val="1500"/>
              </a:spcAft>
            </a:pPr>
            <a:r>
              <a:rPr lang="en-US" sz="3000" b="1" dirty="0" smtClean="0"/>
              <a:t>Be Faithful until death</a:t>
            </a:r>
            <a:r>
              <a:rPr lang="en-US" sz="3000" b="1" dirty="0"/>
              <a:t>	</a:t>
            </a:r>
            <a:r>
              <a:rPr lang="en-US" sz="3000" b="1" dirty="0" smtClean="0"/>
              <a:t>	Rev</a:t>
            </a:r>
            <a:r>
              <a:rPr lang="en-US" sz="3000" b="1" dirty="0"/>
              <a:t>. 2:10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14867" y="1219122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447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2367" y="457200"/>
            <a:ext cx="8159263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dirty="0" smtClean="0">
                <a:solidFill>
                  <a:schemeClr val="bg1"/>
                </a:solidFill>
              </a:rPr>
              <a:t>  1  </a:t>
            </a:r>
            <a:r>
              <a:rPr lang="en-US" sz="3200" b="1" dirty="0">
                <a:solidFill>
                  <a:schemeClr val="bg1"/>
                </a:solidFill>
              </a:rPr>
              <a:t>Paul, an apostle of Jesus Christ, by the commandment of God our Savior and the Lord Jesus Christ, our hope, </a:t>
            </a:r>
          </a:p>
          <a:p>
            <a:pPr algn="just"/>
            <a:r>
              <a:rPr lang="en-US" sz="3200" b="1" dirty="0" smtClean="0">
                <a:solidFill>
                  <a:schemeClr val="bg1"/>
                </a:solidFill>
              </a:rPr>
              <a:t>  2  </a:t>
            </a:r>
            <a:r>
              <a:rPr lang="en-US" sz="3200" b="1" dirty="0">
                <a:solidFill>
                  <a:schemeClr val="bg1"/>
                </a:solidFill>
              </a:rPr>
              <a:t>To Timothy, a true son in the faith: Grace, mercy, and peace from God our Father and Jesus Christ our Lord. </a:t>
            </a:r>
          </a:p>
          <a:p>
            <a:pPr algn="just"/>
            <a:r>
              <a:rPr lang="en-US" sz="3200" b="1" dirty="0" smtClean="0">
                <a:solidFill>
                  <a:schemeClr val="bg1"/>
                </a:solidFill>
              </a:rPr>
              <a:t>  3  </a:t>
            </a:r>
            <a:r>
              <a:rPr lang="en-US" sz="3200" b="1" dirty="0">
                <a:solidFill>
                  <a:schemeClr val="bg1"/>
                </a:solidFill>
              </a:rPr>
              <a:t>As I urged you when I went into Macedonia—remain in Ephesus that you may </a:t>
            </a:r>
            <a:r>
              <a:rPr lang="en-US" sz="3200" b="1" dirty="0">
                <a:solidFill>
                  <a:srgbClr val="FFFF00"/>
                </a:solidFill>
              </a:rPr>
              <a:t>charge some that they teach no other doctrine</a:t>
            </a:r>
            <a:r>
              <a:rPr lang="en-US" sz="3200" b="1" dirty="0">
                <a:solidFill>
                  <a:schemeClr val="bg1"/>
                </a:solidFill>
              </a:rPr>
              <a:t>, </a:t>
            </a:r>
          </a:p>
          <a:p>
            <a:pPr algn="just">
              <a:tabLst>
                <a:tab pos="3833813" algn="l"/>
              </a:tabLst>
            </a:pPr>
            <a:r>
              <a:rPr lang="en-US" sz="3200" b="1" dirty="0" smtClean="0">
                <a:solidFill>
                  <a:schemeClr val="bg1"/>
                </a:solidFill>
              </a:rPr>
              <a:t>  4  </a:t>
            </a:r>
            <a:r>
              <a:rPr lang="en-US" sz="3200" b="1" dirty="0">
                <a:solidFill>
                  <a:schemeClr val="bg1"/>
                </a:solidFill>
              </a:rPr>
              <a:t>nor give heed to </a:t>
            </a:r>
            <a:r>
              <a:rPr lang="en-US" sz="3200" b="1" dirty="0">
                <a:solidFill>
                  <a:srgbClr val="FFFF00"/>
                </a:solidFill>
              </a:rPr>
              <a:t>fables and endless </a:t>
            </a:r>
            <a:r>
              <a:rPr lang="en-US" sz="3200" b="1" dirty="0" smtClean="0">
                <a:solidFill>
                  <a:srgbClr val="FFFF00"/>
                </a:solidFill>
              </a:rPr>
              <a:t>gene-</a:t>
            </a:r>
            <a:r>
              <a:rPr lang="en-US" sz="3200" b="1" dirty="0" err="1" smtClean="0">
                <a:solidFill>
                  <a:srgbClr val="FFFF00"/>
                </a:solidFill>
              </a:rPr>
              <a:t>alogies</a:t>
            </a:r>
            <a:r>
              <a:rPr lang="en-US" sz="3200" b="1" dirty="0">
                <a:solidFill>
                  <a:schemeClr val="bg1"/>
                </a:solidFill>
              </a:rPr>
              <a:t>, which cause disputes rather than</a:t>
            </a:r>
            <a:r>
              <a:rPr lang="en-US" sz="3200" b="1" dirty="0">
                <a:solidFill>
                  <a:srgbClr val="FFFF00"/>
                </a:solidFill>
              </a:rPr>
              <a:t> godly edification which is in faith</a:t>
            </a:r>
            <a:r>
              <a:rPr lang="en-US" sz="3200" b="1" dirty="0">
                <a:solidFill>
                  <a:schemeClr val="bg1"/>
                </a:solidFill>
              </a:rPr>
              <a:t>. </a:t>
            </a:r>
            <a:r>
              <a:rPr lang="en-US" sz="3200" b="1" dirty="0" smtClean="0">
                <a:solidFill>
                  <a:schemeClr val="bg1"/>
                </a:solidFill>
              </a:rPr>
              <a:t>       1 Tim. 1:1-4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14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Looking at the Text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Paul’s special relationship with Ephesians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His charge to elders in Acts 20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His charge to Timothy years later—1 Tim. 1:1-4</a:t>
            </a:r>
            <a:endParaRPr lang="en-US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693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2367" y="457200"/>
            <a:ext cx="815926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1  </a:t>
            </a:r>
            <a:r>
              <a:rPr lang="en-US" sz="2400" b="1" dirty="0">
                <a:solidFill>
                  <a:schemeClr val="bg1"/>
                </a:solidFill>
              </a:rPr>
              <a:t>Paul, an apostle of Jesus Christ, by the commandment of God our Savior and the Lord Jesus Christ, our hope, </a:t>
            </a:r>
          </a:p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2  </a:t>
            </a:r>
            <a:r>
              <a:rPr lang="en-US" sz="2400" b="1" dirty="0">
                <a:solidFill>
                  <a:schemeClr val="bg1"/>
                </a:solidFill>
              </a:rPr>
              <a:t>To Timothy, a true son in the faith: Grace, mercy, and peace from God our Father and Jesus Christ our Lord. </a:t>
            </a:r>
          </a:p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3  </a:t>
            </a:r>
            <a:r>
              <a:rPr lang="en-US" sz="2400" b="1" dirty="0">
                <a:solidFill>
                  <a:schemeClr val="bg1"/>
                </a:solidFill>
              </a:rPr>
              <a:t>As I urged you when I went into Macedonia—remain in Ephesus that you may </a:t>
            </a:r>
            <a:r>
              <a:rPr lang="en-US" sz="2400" b="1" dirty="0">
                <a:solidFill>
                  <a:srgbClr val="FFFF00"/>
                </a:solidFill>
              </a:rPr>
              <a:t>charge some that they teach no other doctrine</a:t>
            </a:r>
            <a:r>
              <a:rPr lang="en-US" sz="2400" b="1" dirty="0">
                <a:solidFill>
                  <a:schemeClr val="bg1"/>
                </a:solidFill>
              </a:rPr>
              <a:t>, </a:t>
            </a:r>
          </a:p>
          <a:p>
            <a:pPr algn="just">
              <a:tabLst>
                <a:tab pos="3833813" algn="l"/>
              </a:tabLst>
            </a:pPr>
            <a:r>
              <a:rPr lang="en-US" sz="2400" b="1" dirty="0" smtClean="0">
                <a:solidFill>
                  <a:schemeClr val="bg1"/>
                </a:solidFill>
              </a:rPr>
              <a:t>  4  </a:t>
            </a:r>
            <a:r>
              <a:rPr lang="en-US" sz="2400" b="1" dirty="0">
                <a:solidFill>
                  <a:schemeClr val="bg1"/>
                </a:solidFill>
              </a:rPr>
              <a:t>nor give heed to </a:t>
            </a:r>
            <a:r>
              <a:rPr lang="en-US" sz="2400" b="1" dirty="0">
                <a:solidFill>
                  <a:srgbClr val="FFFF00"/>
                </a:solidFill>
              </a:rPr>
              <a:t>fables and endless </a:t>
            </a:r>
            <a:r>
              <a:rPr lang="en-US" sz="2400" b="1" dirty="0" smtClean="0">
                <a:solidFill>
                  <a:srgbClr val="FFFF00"/>
                </a:solidFill>
              </a:rPr>
              <a:t>genealogies</a:t>
            </a:r>
            <a:r>
              <a:rPr lang="en-US" sz="2400" b="1" dirty="0">
                <a:solidFill>
                  <a:schemeClr val="bg1"/>
                </a:solidFill>
              </a:rPr>
              <a:t>, which cause disputes rather than</a:t>
            </a:r>
            <a:r>
              <a:rPr lang="en-US" sz="2400" b="1" dirty="0">
                <a:solidFill>
                  <a:srgbClr val="FFFF00"/>
                </a:solidFill>
              </a:rPr>
              <a:t> godly edification which is in faith</a:t>
            </a:r>
            <a:r>
              <a:rPr lang="en-US" sz="2400" b="1" dirty="0">
                <a:solidFill>
                  <a:schemeClr val="bg1"/>
                </a:solidFill>
              </a:rPr>
              <a:t>. </a:t>
            </a:r>
            <a:r>
              <a:rPr lang="en-US" sz="2400" b="1" dirty="0" smtClean="0">
                <a:solidFill>
                  <a:schemeClr val="bg1"/>
                </a:solidFill>
              </a:rPr>
              <a:t>       		1 Tim. 1:1-4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17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Looking at the Text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Paul’s special relationship with Ephesians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His charge to elders in Acts 20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His charge to Timothy years later—1 Tim. 1:1-4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Godly truths vs fables and genealogies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Jewish fable (myths) turn from truth—Tit. 1:14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57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2367" y="457200"/>
            <a:ext cx="815926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13  </a:t>
            </a:r>
            <a:r>
              <a:rPr lang="en-US" sz="2400" b="1" dirty="0">
                <a:solidFill>
                  <a:schemeClr val="bg1"/>
                </a:solidFill>
              </a:rPr>
              <a:t>This testimony is true. Therefore rebuke them sharply, that they may be sound in the faith, 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</a:rPr>
              <a:t> 14  </a:t>
            </a:r>
            <a:r>
              <a:rPr lang="en-US" sz="2400" b="1" dirty="0">
                <a:solidFill>
                  <a:schemeClr val="bg1"/>
                </a:solidFill>
              </a:rPr>
              <a:t>not giving heed to </a:t>
            </a:r>
            <a:r>
              <a:rPr lang="en-US" sz="2400" b="1" dirty="0">
                <a:solidFill>
                  <a:srgbClr val="FFFF00"/>
                </a:solidFill>
              </a:rPr>
              <a:t>Jewish fables and commandments of men </a:t>
            </a:r>
            <a:r>
              <a:rPr lang="en-US" sz="2400" b="1" dirty="0">
                <a:solidFill>
                  <a:schemeClr val="bg1"/>
                </a:solidFill>
              </a:rPr>
              <a:t>who turn from the truth. </a:t>
            </a:r>
            <a:r>
              <a:rPr lang="en-US" sz="2400" b="1" dirty="0" smtClean="0">
                <a:solidFill>
                  <a:schemeClr val="bg1"/>
                </a:solidFill>
              </a:rPr>
              <a:t>				</a:t>
            </a:r>
            <a:r>
              <a:rPr lang="en-US" sz="2400" b="1" dirty="0">
                <a:solidFill>
                  <a:schemeClr val="bg1"/>
                </a:solidFill>
              </a:rPr>
              <a:t>	</a:t>
            </a:r>
            <a:r>
              <a:rPr lang="en-US" sz="2400" b="1" dirty="0" smtClean="0">
                <a:solidFill>
                  <a:schemeClr val="bg1"/>
                </a:solidFill>
              </a:rPr>
              <a:t>				Titus 1:13-14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20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Looking at the Text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Paul’s special relationship with Ephesians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His charge to elders in Acts 20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His charge to Timothy years later—1 Tim. 1:1-4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Godly truths vs fables and genealogies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Jewish fable (myths) turn from truth—Tit. 1:14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Old wives fables to be rejected—1 Tim. 4:7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26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2367" y="457200"/>
            <a:ext cx="815926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6  </a:t>
            </a:r>
            <a:r>
              <a:rPr lang="en-US" sz="2400" b="1" dirty="0">
                <a:solidFill>
                  <a:schemeClr val="bg1"/>
                </a:solidFill>
              </a:rPr>
              <a:t>If you instruct the brethren in these things, you will be a good minister of Jesus Christ, nourished in the words of faith and of the good doctrine which you have carefully followed. </a:t>
            </a:r>
          </a:p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7  </a:t>
            </a:r>
            <a:r>
              <a:rPr lang="en-US" sz="2400" b="1" dirty="0">
                <a:solidFill>
                  <a:schemeClr val="bg1"/>
                </a:solidFill>
              </a:rPr>
              <a:t>But </a:t>
            </a:r>
            <a:r>
              <a:rPr lang="en-US" sz="2400" b="1" dirty="0">
                <a:solidFill>
                  <a:srgbClr val="FFFF00"/>
                </a:solidFill>
              </a:rPr>
              <a:t>reject profane and old wives' fables</a:t>
            </a:r>
            <a:r>
              <a:rPr lang="en-US" sz="2400" b="1" dirty="0">
                <a:solidFill>
                  <a:schemeClr val="bg1"/>
                </a:solidFill>
              </a:rPr>
              <a:t>, and exercise yourself toward godliness. </a:t>
            </a:r>
            <a:r>
              <a:rPr lang="en-US" sz="2400" b="1" dirty="0" smtClean="0">
                <a:solidFill>
                  <a:schemeClr val="bg1"/>
                </a:solidFill>
              </a:rPr>
              <a:t>										1 Tim. 4:6-7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20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FFFF00"/>
                </a:solidFill>
              </a:rPr>
              <a:t>Looking at the Text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Paul’s special relationship with Ephesians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His charge to elders in Acts 20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His charge to Timothy years later—1 Tim. 1:1-4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Godly truths vs fables and genealogies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Jewish fable (myths) turn from truth—Tit. 1:14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Old wives fables to be rejected—1 Tim. 4:7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Paganism like all religions filled with fables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Godly truth vs Gentile fables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View of any “God” brings weird actions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Notice contrast of pagan myths and truth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Men often turn to fables (myths)--2 Tim. 4</a:t>
            </a:r>
            <a:endParaRPr lang="en-US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18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221</TotalTime>
  <Words>851</Words>
  <Application>Microsoft Office PowerPoint</Application>
  <PresentationFormat>On-screen Show (4:3)</PresentationFormat>
  <Paragraphs>78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Lucida Calligraphy</vt:lpstr>
      <vt:lpstr>Office Theme</vt:lpstr>
      <vt:lpstr>Mythology or Theology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Salvation’s Plan from Our God</vt:lpstr>
    </vt:vector>
  </TitlesOfParts>
  <Company>Palm Beach Lakes church of Christ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Sermon Title</dc:title>
  <dc:creator>David</dc:creator>
  <cp:lastModifiedBy>Cindy Nelson</cp:lastModifiedBy>
  <cp:revision>18</cp:revision>
  <cp:lastPrinted>2016-07-31T10:55:27Z</cp:lastPrinted>
  <dcterms:created xsi:type="dcterms:W3CDTF">2016-03-27T21:00:01Z</dcterms:created>
  <dcterms:modified xsi:type="dcterms:W3CDTF">2016-08-01T14:01:07Z</dcterms:modified>
</cp:coreProperties>
</file>