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1"/>
  </p:handoutMasterIdLst>
  <p:sldIdLst>
    <p:sldId id="256" r:id="rId2"/>
    <p:sldId id="307" r:id="rId3"/>
    <p:sldId id="318" r:id="rId4"/>
    <p:sldId id="316" r:id="rId5"/>
    <p:sldId id="319" r:id="rId6"/>
    <p:sldId id="320" r:id="rId7"/>
    <p:sldId id="321" r:id="rId8"/>
    <p:sldId id="322" r:id="rId9"/>
    <p:sldId id="323" r:id="rId10"/>
    <p:sldId id="324" r:id="rId11"/>
    <p:sldId id="325" r:id="rId12"/>
    <p:sldId id="326" r:id="rId13"/>
    <p:sldId id="327" r:id="rId14"/>
    <p:sldId id="328" r:id="rId15"/>
    <p:sldId id="329" r:id="rId16"/>
    <p:sldId id="332" r:id="rId17"/>
    <p:sldId id="336" r:id="rId18"/>
    <p:sldId id="314" r:id="rId19"/>
    <p:sldId id="337" r:id="rId20"/>
    <p:sldId id="315" r:id="rId21"/>
    <p:sldId id="339" r:id="rId22"/>
    <p:sldId id="344" r:id="rId23"/>
    <p:sldId id="340" r:id="rId24"/>
    <p:sldId id="346" r:id="rId25"/>
    <p:sldId id="341" r:id="rId26"/>
    <p:sldId id="345" r:id="rId27"/>
    <p:sldId id="342" r:id="rId28"/>
    <p:sldId id="347" r:id="rId29"/>
    <p:sldId id="338" r:id="rId30"/>
    <p:sldId id="349" r:id="rId31"/>
    <p:sldId id="313" r:id="rId32"/>
    <p:sldId id="351" r:id="rId33"/>
    <p:sldId id="352" r:id="rId34"/>
    <p:sldId id="306" r:id="rId35"/>
    <p:sldId id="354" r:id="rId36"/>
    <p:sldId id="312" r:id="rId37"/>
    <p:sldId id="357" r:id="rId38"/>
    <p:sldId id="308" r:id="rId39"/>
    <p:sldId id="304" r:id="rId4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9FC4"/>
    <a:srgbClr val="022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2" autoAdjust="0"/>
    <p:restoredTop sz="94660"/>
  </p:normalViewPr>
  <p:slideViewPr>
    <p:cSldViewPr snapToGrid="0" showGuides="1">
      <p:cViewPr varScale="1">
        <p:scale>
          <a:sx n="106" d="100"/>
          <a:sy n="106" d="100"/>
        </p:scale>
        <p:origin x="1452" y="114"/>
      </p:cViewPr>
      <p:guideLst>
        <p:guide orient="horz" pos="2160"/>
        <p:guide pos="2880"/>
      </p:guideLst>
    </p:cSldViewPr>
  </p:slideViewPr>
  <p:notesTextViewPr>
    <p:cViewPr>
      <p:scale>
        <a:sx n="3" d="2"/>
        <a:sy n="3" d="2"/>
      </p:scale>
      <p:origin x="0" y="0"/>
    </p:cViewPr>
  </p:notesTextViewPr>
  <p:sorterViewPr>
    <p:cViewPr>
      <p:scale>
        <a:sx n="100" d="100"/>
        <a:sy n="100" d="100"/>
      </p:scale>
      <p:origin x="0" y="-1982"/>
    </p:cViewPr>
  </p:sorter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E134A58-ECA1-4E7C-8010-A6B5A1E88A70}" type="datetimeFigureOut">
              <a:rPr lang="en-US" smtClean="0"/>
              <a:t>7/25/2016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7/25/2016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7/25/2016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7/25/2016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7/25/2016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2600" y="2137410"/>
            <a:ext cx="8638331" cy="871643"/>
          </a:xfrm>
        </p:spPr>
        <p:txBody>
          <a:bodyPr anchor="b">
            <a:normAutofit fontScale="90000"/>
          </a:bodyPr>
          <a:lstStyle/>
          <a:p>
            <a:pPr>
              <a:lnSpc>
                <a:spcPct val="100000"/>
              </a:lnSpc>
              <a:spcBef>
                <a:spcPts val="1200"/>
              </a:spcBef>
              <a:spcAft>
                <a:spcPts val="1200"/>
              </a:spcAft>
            </a:pPr>
            <a:r>
              <a:rPr lang="en-US" sz="4500" dirty="0" smtClean="0">
                <a:solidFill>
                  <a:schemeClr val="bg1"/>
                </a:solidFill>
                <a:latin typeface="Lucida Calligraphy" panose="03010101010101010101" pitchFamily="66" charset="0"/>
              </a:rPr>
              <a:t>A Fisherman Becomes</a:t>
            </a:r>
            <a:br>
              <a:rPr lang="en-US" sz="4500" dirty="0" smtClean="0">
                <a:solidFill>
                  <a:schemeClr val="bg1"/>
                </a:solidFill>
                <a:latin typeface="Lucida Calligraphy" panose="03010101010101010101" pitchFamily="66" charset="0"/>
              </a:rPr>
            </a:br>
            <a:r>
              <a:rPr lang="en-US" sz="4500" dirty="0" smtClean="0">
                <a:solidFill>
                  <a:schemeClr val="bg1"/>
                </a:solidFill>
                <a:latin typeface="Lucida Calligraphy" panose="03010101010101010101" pitchFamily="66" charset="0"/>
              </a:rPr>
              <a:t>a Fisher of Men</a:t>
            </a:r>
            <a:endParaRPr lang="en-US" sz="4100"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r>
              <a:rPr lang="en-US" sz="3600" b="1" dirty="0" smtClean="0">
                <a:solidFill>
                  <a:schemeClr val="bg1"/>
                </a:solidFill>
              </a:rPr>
              <a:t>Luke 5:4-11</a:t>
            </a:r>
            <a:endParaRPr lang="en-US" sz="3600" b="1" dirty="0">
              <a:solidFill>
                <a:schemeClr val="bg1"/>
              </a:solidFill>
            </a:endParaRP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a:t>
            </a:r>
            <a:r>
              <a:rPr lang="en-US" sz="2200" b="1" dirty="0">
                <a:solidFill>
                  <a:srgbClr val="FFFF00"/>
                </a:solidFill>
              </a:rPr>
              <a:t>"Depart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they forsook all 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2865589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3600986"/>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p>
          <a:p>
            <a:pPr marL="914400" lvl="1" indent="-457200">
              <a:buFont typeface="Arial" panose="020B0604020202020204" pitchFamily="34" charset="0"/>
              <a:buChar char="•"/>
            </a:pPr>
            <a:r>
              <a:rPr lang="en-US" sz="2800" b="1" dirty="0" smtClean="0">
                <a:solidFill>
                  <a:schemeClr val="bg1"/>
                </a:solidFill>
              </a:rPr>
              <a:t>Peter followed His command</a:t>
            </a:r>
          </a:p>
          <a:p>
            <a:pPr marL="914400" lvl="1" indent="-457200">
              <a:buFont typeface="Arial" panose="020B0604020202020204" pitchFamily="34" charset="0"/>
              <a:buChar char="•"/>
            </a:pPr>
            <a:r>
              <a:rPr lang="en-US" sz="2800" b="1" dirty="0" smtClean="0">
                <a:solidFill>
                  <a:schemeClr val="bg1"/>
                </a:solidFill>
              </a:rPr>
              <a:t>Peter followed His command because He said it</a:t>
            </a:r>
          </a:p>
          <a:p>
            <a:pPr marL="914400" lvl="1" indent="-457200">
              <a:buFont typeface="Arial" panose="020B0604020202020204" pitchFamily="34" charset="0"/>
              <a:buChar char="•"/>
            </a:pPr>
            <a:r>
              <a:rPr lang="en-US" sz="2800" b="1" dirty="0" smtClean="0">
                <a:solidFill>
                  <a:schemeClr val="bg1"/>
                </a:solidFill>
              </a:rPr>
              <a:t>Peter became conscious of His sinfulness</a:t>
            </a:r>
          </a:p>
          <a:p>
            <a:pPr marL="914400" lvl="1" indent="-457200">
              <a:buFont typeface="Arial" panose="020B0604020202020204" pitchFamily="34" charset="0"/>
              <a:buChar char="•"/>
            </a:pPr>
            <a:r>
              <a:rPr lang="en-US" sz="2800" b="1" dirty="0" smtClean="0">
                <a:solidFill>
                  <a:schemeClr val="bg1"/>
                </a:solidFill>
              </a:rPr>
              <a:t>Peter became a permanent follower</a:t>
            </a:r>
            <a:endParaRPr lang="en-US" sz="2800" b="1" dirty="0">
              <a:solidFill>
                <a:schemeClr val="bg1"/>
              </a:solidFill>
            </a:endParaRPr>
          </a:p>
        </p:txBody>
      </p:sp>
    </p:spTree>
    <p:extLst>
      <p:ext uri="{BB962C8B-B14F-4D97-AF65-F5344CB8AC3E}">
        <p14:creationId xmlns:p14="http://schemas.microsoft.com/office/powerpoint/2010/main" val="1549364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a:t>
            </a:r>
            <a:r>
              <a:rPr lang="en-US" sz="2200" b="1" dirty="0">
                <a:solidFill>
                  <a:srgbClr val="FFFF00"/>
                </a:solidFill>
              </a:rPr>
              <a:t>they forsook all and followed Him. 	</a:t>
            </a:r>
            <a:r>
              <a:rPr lang="en-US" sz="2200" b="1" dirty="0" smtClean="0">
                <a:solidFill>
                  <a:srgbClr val="FFFF00"/>
                </a:solidFill>
              </a:rPr>
              <a:t>				</a:t>
            </a:r>
            <a:r>
              <a:rPr lang="en-US" sz="2200" b="1" dirty="0" smtClean="0">
                <a:solidFill>
                  <a:schemeClr val="bg1"/>
                </a:solidFill>
              </a:rPr>
              <a:t>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2808723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4031873"/>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p>
          <a:p>
            <a:pPr marL="914400" lvl="1" indent="-457200">
              <a:buFont typeface="Arial" panose="020B0604020202020204" pitchFamily="34" charset="0"/>
              <a:buChar char="•"/>
            </a:pPr>
            <a:r>
              <a:rPr lang="en-US" sz="2800" b="1" dirty="0" smtClean="0">
                <a:solidFill>
                  <a:schemeClr val="bg1"/>
                </a:solidFill>
              </a:rPr>
              <a:t>Peter followed His command</a:t>
            </a:r>
          </a:p>
          <a:p>
            <a:pPr marL="914400" lvl="1" indent="-457200">
              <a:buFont typeface="Arial" panose="020B0604020202020204" pitchFamily="34" charset="0"/>
              <a:buChar char="•"/>
            </a:pPr>
            <a:r>
              <a:rPr lang="en-US" sz="2800" b="1" dirty="0" smtClean="0">
                <a:solidFill>
                  <a:schemeClr val="bg1"/>
                </a:solidFill>
              </a:rPr>
              <a:t>Peter followed His command because He said it</a:t>
            </a:r>
          </a:p>
          <a:p>
            <a:pPr marL="914400" lvl="1" indent="-457200">
              <a:buFont typeface="Arial" panose="020B0604020202020204" pitchFamily="34" charset="0"/>
              <a:buChar char="•"/>
            </a:pPr>
            <a:r>
              <a:rPr lang="en-US" sz="2800" b="1" dirty="0" smtClean="0">
                <a:solidFill>
                  <a:schemeClr val="bg1"/>
                </a:solidFill>
              </a:rPr>
              <a:t>Peter became conscious of His sinfulness</a:t>
            </a:r>
          </a:p>
          <a:p>
            <a:pPr marL="914400" lvl="1" indent="-457200">
              <a:buFont typeface="Arial" panose="020B0604020202020204" pitchFamily="34" charset="0"/>
              <a:buChar char="•"/>
            </a:pPr>
            <a:r>
              <a:rPr lang="en-US" sz="2800" b="1" dirty="0" smtClean="0">
                <a:solidFill>
                  <a:schemeClr val="bg1"/>
                </a:solidFill>
              </a:rPr>
              <a:t>Peter became a permanent follower</a:t>
            </a:r>
          </a:p>
          <a:p>
            <a:pPr marL="914400" lvl="1" indent="-457200">
              <a:buFont typeface="Arial" panose="020B0604020202020204" pitchFamily="34" charset="0"/>
              <a:buChar char="•"/>
            </a:pPr>
            <a:r>
              <a:rPr lang="en-US" sz="2800" b="1" dirty="0" smtClean="0">
                <a:solidFill>
                  <a:schemeClr val="bg1"/>
                </a:solidFill>
              </a:rPr>
              <a:t>Peter, a fisherman, became a fisher of men</a:t>
            </a:r>
            <a:endParaRPr lang="en-US" sz="2800" b="1" dirty="0">
              <a:solidFill>
                <a:schemeClr val="bg1"/>
              </a:solidFill>
            </a:endParaRPr>
          </a:p>
        </p:txBody>
      </p:sp>
    </p:spTree>
    <p:extLst>
      <p:ext uri="{BB962C8B-B14F-4D97-AF65-F5344CB8AC3E}">
        <p14:creationId xmlns:p14="http://schemas.microsoft.com/office/powerpoint/2010/main" val="2039095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a:t>
            </a:r>
            <a:r>
              <a:rPr lang="en-US" sz="2200" b="1" dirty="0">
                <a:solidFill>
                  <a:srgbClr val="FFFF00"/>
                </a:solidFill>
              </a:rPr>
              <a:t>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they forsook all 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1340087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4462760"/>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p>
          <a:p>
            <a:pPr marL="914400" lvl="1" indent="-457200">
              <a:buFont typeface="Arial" panose="020B0604020202020204" pitchFamily="34" charset="0"/>
              <a:buChar char="•"/>
            </a:pPr>
            <a:r>
              <a:rPr lang="en-US" sz="2800" b="1" dirty="0" smtClean="0">
                <a:solidFill>
                  <a:schemeClr val="bg1"/>
                </a:solidFill>
              </a:rPr>
              <a:t>Peter followed His command</a:t>
            </a:r>
          </a:p>
          <a:p>
            <a:pPr marL="914400" lvl="1" indent="-457200">
              <a:buFont typeface="Arial" panose="020B0604020202020204" pitchFamily="34" charset="0"/>
              <a:buChar char="•"/>
            </a:pPr>
            <a:r>
              <a:rPr lang="en-US" sz="2800" b="1" dirty="0" smtClean="0">
                <a:solidFill>
                  <a:schemeClr val="bg1"/>
                </a:solidFill>
              </a:rPr>
              <a:t>Peter followed His command because He said it</a:t>
            </a:r>
          </a:p>
          <a:p>
            <a:pPr marL="914400" lvl="1" indent="-457200">
              <a:buFont typeface="Arial" panose="020B0604020202020204" pitchFamily="34" charset="0"/>
              <a:buChar char="•"/>
            </a:pPr>
            <a:r>
              <a:rPr lang="en-US" sz="2800" b="1" dirty="0" smtClean="0">
                <a:solidFill>
                  <a:schemeClr val="bg1"/>
                </a:solidFill>
              </a:rPr>
              <a:t>Peter became conscious of His sinfulness</a:t>
            </a:r>
          </a:p>
          <a:p>
            <a:pPr marL="914400" lvl="1" indent="-457200">
              <a:buFont typeface="Arial" panose="020B0604020202020204" pitchFamily="34" charset="0"/>
              <a:buChar char="•"/>
            </a:pPr>
            <a:r>
              <a:rPr lang="en-US" sz="2800" b="1" dirty="0" smtClean="0">
                <a:solidFill>
                  <a:schemeClr val="bg1"/>
                </a:solidFill>
              </a:rPr>
              <a:t>Peter became a permanent follower</a:t>
            </a:r>
          </a:p>
          <a:p>
            <a:pPr marL="914400" lvl="1" indent="-457200">
              <a:buFont typeface="Arial" panose="020B0604020202020204" pitchFamily="34" charset="0"/>
              <a:buChar char="•"/>
            </a:pPr>
            <a:r>
              <a:rPr lang="en-US" sz="2800" b="1" dirty="0" smtClean="0">
                <a:solidFill>
                  <a:schemeClr val="bg1"/>
                </a:solidFill>
              </a:rPr>
              <a:t>Peter, a fisherman, became a fisher of men</a:t>
            </a:r>
          </a:p>
          <a:p>
            <a:pPr marL="914400" lvl="1" indent="-457200">
              <a:buFont typeface="Arial" panose="020B0604020202020204" pitchFamily="34" charset="0"/>
              <a:buChar char="•"/>
            </a:pPr>
            <a:r>
              <a:rPr lang="en-US" sz="2800" b="1" dirty="0" smtClean="0">
                <a:solidFill>
                  <a:schemeClr val="bg1"/>
                </a:solidFill>
              </a:rPr>
              <a:t>Peter left all to follow Jesus</a:t>
            </a:r>
            <a:endParaRPr lang="en-US" sz="2800" b="1" dirty="0">
              <a:solidFill>
                <a:schemeClr val="bg1"/>
              </a:solidFill>
            </a:endParaRPr>
          </a:p>
        </p:txBody>
      </p:sp>
    </p:spTree>
    <p:extLst>
      <p:ext uri="{BB962C8B-B14F-4D97-AF65-F5344CB8AC3E}">
        <p14:creationId xmlns:p14="http://schemas.microsoft.com/office/powerpoint/2010/main" val="1902293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a:t>
            </a:r>
            <a:r>
              <a:rPr lang="en-US" sz="2200" b="1" dirty="0">
                <a:solidFill>
                  <a:srgbClr val="FFFF00"/>
                </a:solidFill>
              </a:rPr>
              <a:t>they forsook all </a:t>
            </a:r>
            <a:r>
              <a:rPr lang="en-US" sz="2200" b="1" dirty="0">
                <a:solidFill>
                  <a:schemeClr val="bg1"/>
                </a:solidFill>
              </a:rPr>
              <a:t>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4254366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2369880"/>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p:txBody>
      </p:sp>
    </p:spTree>
    <p:extLst>
      <p:ext uri="{BB962C8B-B14F-4D97-AF65-F5344CB8AC3E}">
        <p14:creationId xmlns:p14="http://schemas.microsoft.com/office/powerpoint/2010/main" val="487676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rPr>
              <a:t>  36  </a:t>
            </a:r>
            <a:r>
              <a:rPr lang="en-US" b="1" dirty="0">
                <a:solidFill>
                  <a:schemeClr val="bg1"/>
                </a:solidFill>
              </a:rPr>
              <a:t>Simon Peter said to Him, "Lord, where are You going?" Jesus answered him, "Where I am going you cannot follow Me now, but you shall follow Me afterward." </a:t>
            </a:r>
          </a:p>
          <a:p>
            <a:pPr algn="just"/>
            <a:r>
              <a:rPr lang="en-US" b="1" dirty="0" smtClean="0">
                <a:solidFill>
                  <a:schemeClr val="bg1"/>
                </a:solidFill>
              </a:rPr>
              <a:t>  37  </a:t>
            </a:r>
            <a:r>
              <a:rPr lang="en-US" b="1" dirty="0">
                <a:solidFill>
                  <a:schemeClr val="bg1"/>
                </a:solidFill>
              </a:rPr>
              <a:t>Peter said to Him, "Lord, </a:t>
            </a:r>
            <a:r>
              <a:rPr lang="en-US" b="1" dirty="0">
                <a:solidFill>
                  <a:srgbClr val="FFFF00"/>
                </a:solidFill>
              </a:rPr>
              <a:t>why can I not follow You now? I will lay down my life for Your sake." </a:t>
            </a:r>
          </a:p>
          <a:p>
            <a:pPr algn="just"/>
            <a:r>
              <a:rPr lang="en-US" b="1" dirty="0" smtClean="0">
                <a:solidFill>
                  <a:schemeClr val="bg1"/>
                </a:solidFill>
              </a:rPr>
              <a:t>  38  </a:t>
            </a:r>
            <a:r>
              <a:rPr lang="en-US" b="1" dirty="0">
                <a:solidFill>
                  <a:schemeClr val="bg1"/>
                </a:solidFill>
              </a:rPr>
              <a:t>Jesus answered him, "Will you lay down your life for My sake? Most assuredly, I say to you, the rooster shall not crow till </a:t>
            </a:r>
            <a:r>
              <a:rPr lang="en-US" b="1" dirty="0">
                <a:solidFill>
                  <a:srgbClr val="FFFF00"/>
                </a:solidFill>
              </a:rPr>
              <a:t>you have denied Me three times. </a:t>
            </a:r>
          </a:p>
          <a:p>
            <a:pPr algn="just"/>
            <a:r>
              <a:rPr lang="en-US" b="1" dirty="0" smtClean="0">
                <a:solidFill>
                  <a:schemeClr val="bg1"/>
                </a:solidFill>
                <a:cs typeface="Arial" panose="020B0604020202020204" pitchFamily="34" charset="0"/>
              </a:rPr>
              <a:t>  					John 16:36-38</a:t>
            </a:r>
            <a:endParaRPr lang="en-US" b="1" dirty="0" smtClean="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74941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2800767"/>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a:p>
            <a:pPr marL="914400" lvl="1" indent="-457200">
              <a:buFont typeface="Arial" panose="020B0604020202020204" pitchFamily="34" charset="0"/>
              <a:buChar char="•"/>
            </a:pPr>
            <a:r>
              <a:rPr lang="en-US" sz="2800" b="1" dirty="0" smtClean="0">
                <a:solidFill>
                  <a:schemeClr val="bg1"/>
                </a:solidFill>
              </a:rPr>
              <a:t>“I will not let you be killed”  Matt. 16:23</a:t>
            </a:r>
            <a:endParaRPr lang="en-US" sz="2800" b="1" dirty="0">
              <a:solidFill>
                <a:schemeClr val="bg1"/>
              </a:solidFill>
            </a:endParaRPr>
          </a:p>
        </p:txBody>
      </p:sp>
    </p:spTree>
    <p:extLst>
      <p:ext uri="{BB962C8B-B14F-4D97-AF65-F5344CB8AC3E}">
        <p14:creationId xmlns:p14="http://schemas.microsoft.com/office/powerpoint/2010/main" val="72760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they forsook all 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1015589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392990"/>
            <a:ext cx="8475133" cy="5029200"/>
          </a:xfrm>
        </p:spPr>
        <p:txBody>
          <a:bodyPr anchor="t">
            <a:noAutofit/>
          </a:bodyPr>
          <a:lstStyle/>
          <a:p>
            <a:pPr algn="just">
              <a:spcBef>
                <a:spcPts val="600"/>
              </a:spcBef>
            </a:pPr>
            <a:r>
              <a:rPr lang="en-US" b="1" dirty="0" smtClean="0">
                <a:solidFill>
                  <a:schemeClr val="bg1"/>
                </a:solidFill>
              </a:rPr>
              <a:t> 21  </a:t>
            </a:r>
            <a:r>
              <a:rPr lang="en-US" b="1" dirty="0">
                <a:solidFill>
                  <a:schemeClr val="bg1"/>
                </a:solidFill>
              </a:rPr>
              <a:t>From that time Jesus began to show to His disciples that He must go to Jerusalem, and suffer many things from the elders and chief priests and scribes, and be killed, and be raised the third day. </a:t>
            </a:r>
          </a:p>
          <a:p>
            <a:pPr algn="just">
              <a:spcBef>
                <a:spcPts val="600"/>
              </a:spcBef>
            </a:pPr>
            <a:r>
              <a:rPr lang="en-US" b="1" dirty="0" smtClean="0">
                <a:solidFill>
                  <a:schemeClr val="bg1"/>
                </a:solidFill>
              </a:rPr>
              <a:t>  22  </a:t>
            </a:r>
            <a:r>
              <a:rPr lang="en-US" b="1" dirty="0">
                <a:solidFill>
                  <a:schemeClr val="bg1"/>
                </a:solidFill>
              </a:rPr>
              <a:t>Then Peter took Him aside and began to rebuke Him, saying, </a:t>
            </a:r>
            <a:r>
              <a:rPr lang="en-US" b="1" dirty="0">
                <a:solidFill>
                  <a:srgbClr val="FFFF00"/>
                </a:solidFill>
              </a:rPr>
              <a:t>"Far be it from You, Lord; this shall not happen to You!" </a:t>
            </a:r>
          </a:p>
          <a:p>
            <a:pPr algn="just">
              <a:spcBef>
                <a:spcPts val="600"/>
              </a:spcBef>
            </a:pPr>
            <a:r>
              <a:rPr lang="en-US" b="1" dirty="0" smtClean="0">
                <a:solidFill>
                  <a:schemeClr val="bg1"/>
                </a:solidFill>
              </a:rPr>
              <a:t>  23  </a:t>
            </a:r>
            <a:r>
              <a:rPr lang="en-US" b="1" dirty="0">
                <a:solidFill>
                  <a:schemeClr val="bg1"/>
                </a:solidFill>
              </a:rPr>
              <a:t>But He turned and said to Peter, "Get behind Me, Satan! You are an offense to Me, for you are not mindful of the things of God, but the things of men." </a:t>
            </a:r>
          </a:p>
          <a:p>
            <a:pPr algn="just">
              <a:spcBef>
                <a:spcPts val="600"/>
              </a:spcBef>
            </a:pPr>
            <a:r>
              <a:rPr lang="en-US" b="1" dirty="0" smtClean="0">
                <a:solidFill>
                  <a:schemeClr val="bg1"/>
                </a:solidFill>
              </a:rPr>
              <a:t>  24  </a:t>
            </a:r>
            <a:r>
              <a:rPr lang="en-US" b="1" dirty="0">
                <a:solidFill>
                  <a:schemeClr val="bg1"/>
                </a:solidFill>
              </a:rPr>
              <a:t>Then Jesus said to His disciples, "If anyone desires to come after Me, let him deny himself, and take up his cross, and follow Me. </a:t>
            </a:r>
          </a:p>
          <a:p>
            <a:pPr algn="just">
              <a:spcBef>
                <a:spcPts val="600"/>
              </a:spcBef>
            </a:pPr>
            <a:r>
              <a:rPr lang="en-US" b="1" dirty="0" smtClean="0">
                <a:solidFill>
                  <a:schemeClr val="bg1"/>
                </a:solidFill>
              </a:rPr>
              <a:t>  25  </a:t>
            </a:r>
            <a:r>
              <a:rPr lang="en-US" b="1" dirty="0">
                <a:solidFill>
                  <a:schemeClr val="bg1"/>
                </a:solidFill>
              </a:rPr>
              <a:t>For whoever desires to save his life will lose it, but whoever loses his life for My sake will find it. </a:t>
            </a:r>
            <a:r>
              <a:rPr lang="en-US" b="1" dirty="0" smtClean="0">
                <a:solidFill>
                  <a:schemeClr val="bg1"/>
                </a:solidFill>
              </a:rPr>
              <a:t>		Matt. 16:21-25</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184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3231654"/>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a:p>
            <a:pPr marL="914400" lvl="1" indent="-457200">
              <a:buFont typeface="Arial" panose="020B0604020202020204" pitchFamily="34" charset="0"/>
              <a:buChar char="•"/>
            </a:pPr>
            <a:r>
              <a:rPr lang="en-US" sz="2800" b="1" dirty="0" smtClean="0">
                <a:solidFill>
                  <a:schemeClr val="bg1"/>
                </a:solidFill>
              </a:rPr>
              <a:t>“I will not let you be killed”  Matt. 16:23</a:t>
            </a:r>
          </a:p>
          <a:p>
            <a:pPr marL="914400" lvl="1" indent="-457200">
              <a:buFont typeface="Arial" panose="020B0604020202020204" pitchFamily="34" charset="0"/>
              <a:buChar char="•"/>
            </a:pPr>
            <a:r>
              <a:rPr lang="en-US" sz="2800" b="1" dirty="0" smtClean="0">
                <a:solidFill>
                  <a:schemeClr val="bg1"/>
                </a:solidFill>
              </a:rPr>
              <a:t>“Get behind me, Satan”</a:t>
            </a:r>
            <a:endParaRPr lang="en-US" sz="2800" b="1" dirty="0">
              <a:solidFill>
                <a:schemeClr val="bg1"/>
              </a:solidFill>
            </a:endParaRPr>
          </a:p>
        </p:txBody>
      </p:sp>
    </p:spTree>
    <p:extLst>
      <p:ext uri="{BB962C8B-B14F-4D97-AF65-F5344CB8AC3E}">
        <p14:creationId xmlns:p14="http://schemas.microsoft.com/office/powerpoint/2010/main" val="850646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392990"/>
            <a:ext cx="8475133" cy="5029200"/>
          </a:xfrm>
        </p:spPr>
        <p:txBody>
          <a:bodyPr anchor="t">
            <a:noAutofit/>
          </a:bodyPr>
          <a:lstStyle/>
          <a:p>
            <a:pPr algn="just">
              <a:spcBef>
                <a:spcPts val="600"/>
              </a:spcBef>
            </a:pPr>
            <a:r>
              <a:rPr lang="en-US" b="1" dirty="0" smtClean="0">
                <a:solidFill>
                  <a:schemeClr val="bg1"/>
                </a:solidFill>
              </a:rPr>
              <a:t> 21  </a:t>
            </a:r>
            <a:r>
              <a:rPr lang="en-US" b="1" dirty="0">
                <a:solidFill>
                  <a:schemeClr val="bg1"/>
                </a:solidFill>
              </a:rPr>
              <a:t>From that time Jesus began to show to His disciples that He must go to Jerusalem, and suffer many things from the elders and chief priests and scribes, and be killed, and be raised the third day. </a:t>
            </a:r>
          </a:p>
          <a:p>
            <a:pPr algn="just">
              <a:spcBef>
                <a:spcPts val="600"/>
              </a:spcBef>
            </a:pPr>
            <a:r>
              <a:rPr lang="en-US" b="1" dirty="0" smtClean="0">
                <a:solidFill>
                  <a:schemeClr val="bg1"/>
                </a:solidFill>
              </a:rPr>
              <a:t>  22  </a:t>
            </a:r>
            <a:r>
              <a:rPr lang="en-US" b="1" dirty="0">
                <a:solidFill>
                  <a:schemeClr val="bg1"/>
                </a:solidFill>
              </a:rPr>
              <a:t>Then Peter took Him aside and began to rebuke Him, saying, "Far be it from You, Lord; this shall not happen to You!" </a:t>
            </a:r>
          </a:p>
          <a:p>
            <a:pPr algn="just">
              <a:spcBef>
                <a:spcPts val="600"/>
              </a:spcBef>
            </a:pPr>
            <a:r>
              <a:rPr lang="en-US" b="1" dirty="0" smtClean="0">
                <a:solidFill>
                  <a:schemeClr val="bg1"/>
                </a:solidFill>
              </a:rPr>
              <a:t>  23  </a:t>
            </a:r>
            <a:r>
              <a:rPr lang="en-US" b="1" dirty="0">
                <a:solidFill>
                  <a:schemeClr val="bg1"/>
                </a:solidFill>
              </a:rPr>
              <a:t>But He turned and said to Peter, "</a:t>
            </a:r>
            <a:r>
              <a:rPr lang="en-US" b="1" dirty="0">
                <a:solidFill>
                  <a:srgbClr val="FFFF00"/>
                </a:solidFill>
              </a:rPr>
              <a:t>Get behind Me, Satan! </a:t>
            </a:r>
            <a:r>
              <a:rPr lang="en-US" b="1" dirty="0">
                <a:solidFill>
                  <a:schemeClr val="bg1"/>
                </a:solidFill>
              </a:rPr>
              <a:t>You are an offense to Me, for you are not mindful of the things of God, but the things of men." </a:t>
            </a:r>
          </a:p>
          <a:p>
            <a:pPr algn="just">
              <a:spcBef>
                <a:spcPts val="600"/>
              </a:spcBef>
            </a:pPr>
            <a:r>
              <a:rPr lang="en-US" b="1" dirty="0" smtClean="0">
                <a:solidFill>
                  <a:schemeClr val="bg1"/>
                </a:solidFill>
              </a:rPr>
              <a:t>  24  </a:t>
            </a:r>
            <a:r>
              <a:rPr lang="en-US" b="1" dirty="0">
                <a:solidFill>
                  <a:schemeClr val="bg1"/>
                </a:solidFill>
              </a:rPr>
              <a:t>Then Jesus said to His disciples, "If anyone desires to come after Me, let him deny himself, and take up his cross, and follow Me. </a:t>
            </a:r>
          </a:p>
          <a:p>
            <a:pPr algn="just">
              <a:spcBef>
                <a:spcPts val="600"/>
              </a:spcBef>
            </a:pPr>
            <a:r>
              <a:rPr lang="en-US" b="1" dirty="0" smtClean="0">
                <a:solidFill>
                  <a:schemeClr val="bg1"/>
                </a:solidFill>
              </a:rPr>
              <a:t>  25  </a:t>
            </a:r>
            <a:r>
              <a:rPr lang="en-US" b="1" dirty="0">
                <a:solidFill>
                  <a:schemeClr val="bg1"/>
                </a:solidFill>
              </a:rPr>
              <a:t>For whoever desires to save his life will lose it, but whoever loses his life for My sake will find it. </a:t>
            </a:r>
            <a:r>
              <a:rPr lang="en-US" b="1" dirty="0" smtClean="0">
                <a:solidFill>
                  <a:schemeClr val="bg1"/>
                </a:solidFill>
              </a:rPr>
              <a:t>		Matt. 16:21-25</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8938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3662541"/>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a:p>
            <a:pPr marL="914400" lvl="1" indent="-457200">
              <a:buFont typeface="Arial" panose="020B0604020202020204" pitchFamily="34" charset="0"/>
              <a:buChar char="•"/>
            </a:pPr>
            <a:r>
              <a:rPr lang="en-US" sz="2800" b="1" dirty="0" smtClean="0">
                <a:solidFill>
                  <a:schemeClr val="bg1"/>
                </a:solidFill>
              </a:rPr>
              <a:t>“I will not let you be killed”  Matt. 16:23</a:t>
            </a:r>
          </a:p>
          <a:p>
            <a:pPr marL="914400" lvl="1" indent="-457200">
              <a:buFont typeface="Arial" panose="020B0604020202020204" pitchFamily="34" charset="0"/>
              <a:buChar char="•"/>
            </a:pPr>
            <a:r>
              <a:rPr lang="en-US" sz="2800" b="1" dirty="0" smtClean="0">
                <a:solidFill>
                  <a:schemeClr val="bg1"/>
                </a:solidFill>
              </a:rPr>
              <a:t>“Get behind me, Satan”</a:t>
            </a:r>
          </a:p>
          <a:p>
            <a:pPr marL="914400" lvl="1" indent="-457200">
              <a:buFont typeface="Arial" panose="020B0604020202020204" pitchFamily="34" charset="0"/>
              <a:buChar char="•"/>
            </a:pPr>
            <a:r>
              <a:rPr lang="en-US" sz="2800" b="1" dirty="0" smtClean="0">
                <a:solidFill>
                  <a:schemeClr val="bg1"/>
                </a:solidFill>
              </a:rPr>
              <a:t>“Get behind me, Peter”</a:t>
            </a:r>
            <a:endParaRPr lang="en-US" sz="2800" b="1" dirty="0">
              <a:solidFill>
                <a:schemeClr val="bg1"/>
              </a:solidFill>
            </a:endParaRPr>
          </a:p>
        </p:txBody>
      </p:sp>
    </p:spTree>
    <p:extLst>
      <p:ext uri="{BB962C8B-B14F-4D97-AF65-F5344CB8AC3E}">
        <p14:creationId xmlns:p14="http://schemas.microsoft.com/office/powerpoint/2010/main" val="1372081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392990"/>
            <a:ext cx="8475133" cy="5029200"/>
          </a:xfrm>
        </p:spPr>
        <p:txBody>
          <a:bodyPr anchor="t">
            <a:noAutofit/>
          </a:bodyPr>
          <a:lstStyle/>
          <a:p>
            <a:pPr algn="just">
              <a:spcBef>
                <a:spcPts val="600"/>
              </a:spcBef>
            </a:pPr>
            <a:r>
              <a:rPr lang="en-US" b="1" dirty="0" smtClean="0">
                <a:solidFill>
                  <a:schemeClr val="bg1"/>
                </a:solidFill>
              </a:rPr>
              <a:t> 21  </a:t>
            </a:r>
            <a:r>
              <a:rPr lang="en-US" b="1" dirty="0">
                <a:solidFill>
                  <a:schemeClr val="bg1"/>
                </a:solidFill>
              </a:rPr>
              <a:t>From that time Jesus began to show to His disciples that He must go to Jerusalem, and suffer many things from the elders and chief priests and scribes, and be killed, and be raised the third day. </a:t>
            </a:r>
          </a:p>
          <a:p>
            <a:pPr algn="just">
              <a:spcBef>
                <a:spcPts val="600"/>
              </a:spcBef>
            </a:pPr>
            <a:r>
              <a:rPr lang="en-US" b="1" dirty="0" smtClean="0">
                <a:solidFill>
                  <a:schemeClr val="bg1"/>
                </a:solidFill>
              </a:rPr>
              <a:t>  22  </a:t>
            </a:r>
            <a:r>
              <a:rPr lang="en-US" b="1" dirty="0">
                <a:solidFill>
                  <a:schemeClr val="bg1"/>
                </a:solidFill>
              </a:rPr>
              <a:t>Then Peter took Him aside and began to rebuke Him, saying, "Far be it from You, Lord; this shall not happen to You!" </a:t>
            </a:r>
          </a:p>
          <a:p>
            <a:pPr algn="just">
              <a:spcBef>
                <a:spcPts val="600"/>
              </a:spcBef>
            </a:pPr>
            <a:r>
              <a:rPr lang="en-US" b="1" dirty="0" smtClean="0">
                <a:solidFill>
                  <a:schemeClr val="bg1"/>
                </a:solidFill>
              </a:rPr>
              <a:t>  23  </a:t>
            </a:r>
            <a:r>
              <a:rPr lang="en-US" b="1" dirty="0">
                <a:solidFill>
                  <a:schemeClr val="bg1"/>
                </a:solidFill>
              </a:rPr>
              <a:t>But He turned and said to Peter, "Get behind Me, Satan! You are an offense to Me, for you are not mindful of the things of God, but the things of men." </a:t>
            </a:r>
          </a:p>
          <a:p>
            <a:pPr algn="just">
              <a:spcBef>
                <a:spcPts val="600"/>
              </a:spcBef>
            </a:pPr>
            <a:r>
              <a:rPr lang="en-US" b="1" dirty="0" smtClean="0">
                <a:solidFill>
                  <a:schemeClr val="bg1"/>
                </a:solidFill>
              </a:rPr>
              <a:t>  24  </a:t>
            </a:r>
            <a:r>
              <a:rPr lang="en-US" b="1" dirty="0">
                <a:solidFill>
                  <a:schemeClr val="bg1"/>
                </a:solidFill>
              </a:rPr>
              <a:t>Then Jesus said to His disciples, "If anyone desires </a:t>
            </a:r>
            <a:r>
              <a:rPr lang="en-US" b="1" dirty="0">
                <a:solidFill>
                  <a:srgbClr val="FFFF00"/>
                </a:solidFill>
              </a:rPr>
              <a:t>to come </a:t>
            </a:r>
            <a:r>
              <a:rPr lang="en-US" b="1" dirty="0" smtClean="0">
                <a:solidFill>
                  <a:srgbClr val="FFFF00"/>
                </a:solidFill>
              </a:rPr>
              <a:t>after Me</a:t>
            </a:r>
            <a:r>
              <a:rPr lang="en-US" b="1" dirty="0">
                <a:solidFill>
                  <a:schemeClr val="bg1"/>
                </a:solidFill>
              </a:rPr>
              <a:t>, let him deny himself, and take up his cross, and follow Me. </a:t>
            </a:r>
          </a:p>
          <a:p>
            <a:pPr algn="just">
              <a:spcBef>
                <a:spcPts val="600"/>
              </a:spcBef>
            </a:pPr>
            <a:r>
              <a:rPr lang="en-US" b="1" dirty="0" smtClean="0">
                <a:solidFill>
                  <a:schemeClr val="bg1"/>
                </a:solidFill>
              </a:rPr>
              <a:t>  25  </a:t>
            </a:r>
            <a:r>
              <a:rPr lang="en-US" b="1" dirty="0">
                <a:solidFill>
                  <a:schemeClr val="bg1"/>
                </a:solidFill>
              </a:rPr>
              <a:t>For whoever desires to save his life will lose it, but whoever loses his life for My sake will find it. </a:t>
            </a:r>
            <a:r>
              <a:rPr lang="en-US" b="1" dirty="0" smtClean="0">
                <a:solidFill>
                  <a:schemeClr val="bg1"/>
                </a:solidFill>
              </a:rPr>
              <a:t>		Matt. 16:21-25</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0690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4093428"/>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a:p>
            <a:pPr marL="914400" lvl="1" indent="-457200">
              <a:buFont typeface="Arial" panose="020B0604020202020204" pitchFamily="34" charset="0"/>
              <a:buChar char="•"/>
            </a:pPr>
            <a:r>
              <a:rPr lang="en-US" sz="2800" b="1" dirty="0" smtClean="0">
                <a:solidFill>
                  <a:schemeClr val="bg1"/>
                </a:solidFill>
              </a:rPr>
              <a:t>“I will not let you be killed”  Matt. 16:23</a:t>
            </a:r>
          </a:p>
          <a:p>
            <a:pPr marL="914400" lvl="1" indent="-457200">
              <a:buFont typeface="Arial" panose="020B0604020202020204" pitchFamily="34" charset="0"/>
              <a:buChar char="•"/>
            </a:pPr>
            <a:r>
              <a:rPr lang="en-US" sz="2800" b="1" dirty="0" smtClean="0">
                <a:solidFill>
                  <a:schemeClr val="bg1"/>
                </a:solidFill>
              </a:rPr>
              <a:t>“Get behind me, Satan”</a:t>
            </a:r>
          </a:p>
          <a:p>
            <a:pPr marL="914400" lvl="1" indent="-457200">
              <a:buFont typeface="Arial" panose="020B0604020202020204" pitchFamily="34" charset="0"/>
              <a:buChar char="•"/>
            </a:pPr>
            <a:r>
              <a:rPr lang="en-US" sz="2800" b="1" dirty="0" smtClean="0">
                <a:solidFill>
                  <a:schemeClr val="bg1"/>
                </a:solidFill>
              </a:rPr>
              <a:t>“Get behind me, Peter”</a:t>
            </a:r>
          </a:p>
          <a:p>
            <a:pPr marL="914400" lvl="1" indent="-457200">
              <a:buFont typeface="Arial" panose="020B0604020202020204" pitchFamily="34" charset="0"/>
              <a:buChar char="•"/>
            </a:pPr>
            <a:r>
              <a:rPr lang="en-US" sz="2800" b="1" dirty="0" smtClean="0">
                <a:solidFill>
                  <a:schemeClr val="bg1"/>
                </a:solidFill>
              </a:rPr>
              <a:t>Following Him demands a denial</a:t>
            </a:r>
            <a:endParaRPr lang="en-US" sz="2800" b="1" dirty="0">
              <a:solidFill>
                <a:schemeClr val="bg1"/>
              </a:solidFill>
            </a:endParaRPr>
          </a:p>
        </p:txBody>
      </p:sp>
    </p:spTree>
    <p:extLst>
      <p:ext uri="{BB962C8B-B14F-4D97-AF65-F5344CB8AC3E}">
        <p14:creationId xmlns:p14="http://schemas.microsoft.com/office/powerpoint/2010/main" val="1239835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392990"/>
            <a:ext cx="8475133" cy="5029200"/>
          </a:xfrm>
        </p:spPr>
        <p:txBody>
          <a:bodyPr anchor="t">
            <a:noAutofit/>
          </a:bodyPr>
          <a:lstStyle/>
          <a:p>
            <a:pPr algn="just">
              <a:spcBef>
                <a:spcPts val="600"/>
              </a:spcBef>
            </a:pPr>
            <a:r>
              <a:rPr lang="en-US" b="1" dirty="0" smtClean="0">
                <a:solidFill>
                  <a:schemeClr val="bg1"/>
                </a:solidFill>
              </a:rPr>
              <a:t> 21  </a:t>
            </a:r>
            <a:r>
              <a:rPr lang="en-US" b="1" dirty="0">
                <a:solidFill>
                  <a:schemeClr val="bg1"/>
                </a:solidFill>
              </a:rPr>
              <a:t>From that time Jesus began to show to His disciples that He must go to Jerusalem, and suffer many things from the elders and chief priests and scribes, and be killed, and be raised the third day. </a:t>
            </a:r>
          </a:p>
          <a:p>
            <a:pPr algn="just">
              <a:spcBef>
                <a:spcPts val="600"/>
              </a:spcBef>
            </a:pPr>
            <a:r>
              <a:rPr lang="en-US" b="1" dirty="0" smtClean="0">
                <a:solidFill>
                  <a:schemeClr val="bg1"/>
                </a:solidFill>
              </a:rPr>
              <a:t>  22  </a:t>
            </a:r>
            <a:r>
              <a:rPr lang="en-US" b="1" dirty="0">
                <a:solidFill>
                  <a:schemeClr val="bg1"/>
                </a:solidFill>
              </a:rPr>
              <a:t>Then Peter took Him aside and began to rebuke Him, saying, "Far be it from You, Lord; this shall not happen to You!" </a:t>
            </a:r>
          </a:p>
          <a:p>
            <a:pPr algn="just">
              <a:spcBef>
                <a:spcPts val="600"/>
              </a:spcBef>
            </a:pPr>
            <a:r>
              <a:rPr lang="en-US" b="1" dirty="0" smtClean="0">
                <a:solidFill>
                  <a:schemeClr val="bg1"/>
                </a:solidFill>
              </a:rPr>
              <a:t>  23  </a:t>
            </a:r>
            <a:r>
              <a:rPr lang="en-US" b="1" dirty="0">
                <a:solidFill>
                  <a:schemeClr val="bg1"/>
                </a:solidFill>
              </a:rPr>
              <a:t>But He turned and said to Peter, "Get behind Me, Satan! You are an offense to Me, for you are not mindful of the things of God, but the things of men." </a:t>
            </a:r>
          </a:p>
          <a:p>
            <a:pPr algn="just">
              <a:spcBef>
                <a:spcPts val="600"/>
              </a:spcBef>
            </a:pPr>
            <a:r>
              <a:rPr lang="en-US" b="1" dirty="0" smtClean="0">
                <a:solidFill>
                  <a:schemeClr val="bg1"/>
                </a:solidFill>
              </a:rPr>
              <a:t>  24  </a:t>
            </a:r>
            <a:r>
              <a:rPr lang="en-US" b="1" dirty="0">
                <a:solidFill>
                  <a:schemeClr val="bg1"/>
                </a:solidFill>
              </a:rPr>
              <a:t>Then Jesus said to His disciples, "If anyone desires to come after Me</a:t>
            </a:r>
            <a:r>
              <a:rPr lang="en-US" b="1" dirty="0">
                <a:solidFill>
                  <a:srgbClr val="FFFF00"/>
                </a:solidFill>
              </a:rPr>
              <a:t>, let him deny himself</a:t>
            </a:r>
            <a:r>
              <a:rPr lang="en-US" b="1" dirty="0">
                <a:solidFill>
                  <a:schemeClr val="bg1"/>
                </a:solidFill>
              </a:rPr>
              <a:t>, and take up his cross, and follow Me. </a:t>
            </a:r>
          </a:p>
          <a:p>
            <a:pPr algn="just">
              <a:spcBef>
                <a:spcPts val="600"/>
              </a:spcBef>
            </a:pPr>
            <a:r>
              <a:rPr lang="en-US" b="1" dirty="0" smtClean="0">
                <a:solidFill>
                  <a:schemeClr val="bg1"/>
                </a:solidFill>
              </a:rPr>
              <a:t>  25  </a:t>
            </a:r>
            <a:r>
              <a:rPr lang="en-US" b="1" dirty="0">
                <a:solidFill>
                  <a:schemeClr val="bg1"/>
                </a:solidFill>
              </a:rPr>
              <a:t>For whoever desires to save his life will lose it, but whoever loses his life for My sake will find it. </a:t>
            </a:r>
            <a:r>
              <a:rPr lang="en-US" b="1" dirty="0" smtClean="0">
                <a:solidFill>
                  <a:schemeClr val="bg1"/>
                </a:solidFill>
              </a:rPr>
              <a:t>		Matt. 16:21-25</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114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4524315"/>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a:p>
            <a:pPr marL="914400" lvl="1" indent="-457200">
              <a:buFont typeface="Arial" panose="020B0604020202020204" pitchFamily="34" charset="0"/>
              <a:buChar char="•"/>
            </a:pPr>
            <a:r>
              <a:rPr lang="en-US" sz="2800" b="1" dirty="0" smtClean="0">
                <a:solidFill>
                  <a:schemeClr val="bg1"/>
                </a:solidFill>
              </a:rPr>
              <a:t>“I will not let you be killed”  Matt. 16:23</a:t>
            </a:r>
          </a:p>
          <a:p>
            <a:pPr marL="914400" lvl="1" indent="-457200">
              <a:buFont typeface="Arial" panose="020B0604020202020204" pitchFamily="34" charset="0"/>
              <a:buChar char="•"/>
            </a:pPr>
            <a:r>
              <a:rPr lang="en-US" sz="2800" b="1" dirty="0" smtClean="0">
                <a:solidFill>
                  <a:schemeClr val="bg1"/>
                </a:solidFill>
              </a:rPr>
              <a:t>“Get behind me, Satan”</a:t>
            </a:r>
          </a:p>
          <a:p>
            <a:pPr marL="914400" lvl="1" indent="-457200">
              <a:buFont typeface="Arial" panose="020B0604020202020204" pitchFamily="34" charset="0"/>
              <a:buChar char="•"/>
            </a:pPr>
            <a:r>
              <a:rPr lang="en-US" sz="2800" b="1" dirty="0" smtClean="0">
                <a:solidFill>
                  <a:schemeClr val="bg1"/>
                </a:solidFill>
              </a:rPr>
              <a:t>“Get behind me, Peter”</a:t>
            </a:r>
          </a:p>
          <a:p>
            <a:pPr marL="914400" lvl="1" indent="-457200">
              <a:buFont typeface="Arial" panose="020B0604020202020204" pitchFamily="34" charset="0"/>
              <a:buChar char="•"/>
            </a:pPr>
            <a:r>
              <a:rPr lang="en-US" sz="2800" b="1" dirty="0" smtClean="0">
                <a:solidFill>
                  <a:schemeClr val="bg1"/>
                </a:solidFill>
              </a:rPr>
              <a:t>Following Him demands a denial</a:t>
            </a:r>
          </a:p>
          <a:p>
            <a:pPr marL="914400" lvl="1" indent="-457200">
              <a:buFont typeface="Arial" panose="020B0604020202020204" pitchFamily="34" charset="0"/>
              <a:buChar char="•"/>
            </a:pPr>
            <a:r>
              <a:rPr lang="en-US" sz="2800" b="1" dirty="0" smtClean="0">
                <a:solidFill>
                  <a:schemeClr val="bg1"/>
                </a:solidFill>
              </a:rPr>
              <a:t>Following Him demands a cross</a:t>
            </a:r>
            <a:endParaRPr lang="en-US" sz="2800" b="1" dirty="0">
              <a:solidFill>
                <a:schemeClr val="bg1"/>
              </a:solidFill>
            </a:endParaRPr>
          </a:p>
        </p:txBody>
      </p:sp>
    </p:spTree>
    <p:extLst>
      <p:ext uri="{BB962C8B-B14F-4D97-AF65-F5344CB8AC3E}">
        <p14:creationId xmlns:p14="http://schemas.microsoft.com/office/powerpoint/2010/main" val="202400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392990"/>
            <a:ext cx="8475133" cy="5029200"/>
          </a:xfrm>
        </p:spPr>
        <p:txBody>
          <a:bodyPr anchor="t">
            <a:noAutofit/>
          </a:bodyPr>
          <a:lstStyle/>
          <a:p>
            <a:pPr algn="just">
              <a:spcBef>
                <a:spcPts val="600"/>
              </a:spcBef>
            </a:pPr>
            <a:r>
              <a:rPr lang="en-US" b="1" dirty="0" smtClean="0">
                <a:solidFill>
                  <a:schemeClr val="bg1"/>
                </a:solidFill>
              </a:rPr>
              <a:t> 21  </a:t>
            </a:r>
            <a:r>
              <a:rPr lang="en-US" b="1" dirty="0">
                <a:solidFill>
                  <a:schemeClr val="bg1"/>
                </a:solidFill>
              </a:rPr>
              <a:t>From that time Jesus began to show to His disciples that He must go to Jerusalem, and suffer many things from the elders and chief priests and scribes, and be killed, and be raised the third day. </a:t>
            </a:r>
          </a:p>
          <a:p>
            <a:pPr algn="just">
              <a:spcBef>
                <a:spcPts val="600"/>
              </a:spcBef>
            </a:pPr>
            <a:r>
              <a:rPr lang="en-US" b="1" dirty="0" smtClean="0">
                <a:solidFill>
                  <a:schemeClr val="bg1"/>
                </a:solidFill>
              </a:rPr>
              <a:t>  22  </a:t>
            </a:r>
            <a:r>
              <a:rPr lang="en-US" b="1" dirty="0">
                <a:solidFill>
                  <a:schemeClr val="bg1"/>
                </a:solidFill>
              </a:rPr>
              <a:t>Then Peter took Him aside and began to rebuke Him, saying, "Far be it from You, Lord; this shall not happen to You!" </a:t>
            </a:r>
          </a:p>
          <a:p>
            <a:pPr algn="just">
              <a:spcBef>
                <a:spcPts val="600"/>
              </a:spcBef>
            </a:pPr>
            <a:r>
              <a:rPr lang="en-US" b="1" dirty="0" smtClean="0">
                <a:solidFill>
                  <a:schemeClr val="bg1"/>
                </a:solidFill>
              </a:rPr>
              <a:t>  23  </a:t>
            </a:r>
            <a:r>
              <a:rPr lang="en-US" b="1" dirty="0">
                <a:solidFill>
                  <a:schemeClr val="bg1"/>
                </a:solidFill>
              </a:rPr>
              <a:t>But He turned and said to Peter, "Get behind Me, Satan! You are an offense to Me, for you are not mindful of the things of God, but the things of men." </a:t>
            </a:r>
          </a:p>
          <a:p>
            <a:pPr algn="just">
              <a:spcBef>
                <a:spcPts val="600"/>
              </a:spcBef>
            </a:pPr>
            <a:r>
              <a:rPr lang="en-US" b="1" dirty="0" smtClean="0">
                <a:solidFill>
                  <a:schemeClr val="bg1"/>
                </a:solidFill>
              </a:rPr>
              <a:t>  24  </a:t>
            </a:r>
            <a:r>
              <a:rPr lang="en-US" b="1" dirty="0">
                <a:solidFill>
                  <a:schemeClr val="bg1"/>
                </a:solidFill>
              </a:rPr>
              <a:t>Then Jesus said to His disciples, "If anyone desires to come after Me, let him deny himself, and </a:t>
            </a:r>
            <a:r>
              <a:rPr lang="en-US" b="1" dirty="0">
                <a:solidFill>
                  <a:srgbClr val="FFFF00"/>
                </a:solidFill>
              </a:rPr>
              <a:t>take up his cross</a:t>
            </a:r>
            <a:r>
              <a:rPr lang="en-US" b="1" dirty="0">
                <a:solidFill>
                  <a:schemeClr val="bg1"/>
                </a:solidFill>
              </a:rPr>
              <a:t>, and follow Me. </a:t>
            </a:r>
          </a:p>
          <a:p>
            <a:pPr algn="just">
              <a:spcBef>
                <a:spcPts val="600"/>
              </a:spcBef>
            </a:pPr>
            <a:r>
              <a:rPr lang="en-US" b="1" dirty="0" smtClean="0">
                <a:solidFill>
                  <a:schemeClr val="bg1"/>
                </a:solidFill>
              </a:rPr>
              <a:t>  25  </a:t>
            </a:r>
            <a:r>
              <a:rPr lang="en-US" b="1" dirty="0">
                <a:solidFill>
                  <a:schemeClr val="bg1"/>
                </a:solidFill>
              </a:rPr>
              <a:t>For whoever desires to save his life will lose it, but whoever loses his life for My sake will find it. </a:t>
            </a:r>
            <a:r>
              <a:rPr lang="en-US" b="1" dirty="0" smtClean="0">
                <a:solidFill>
                  <a:schemeClr val="bg1"/>
                </a:solidFill>
              </a:rPr>
              <a:t>		Matt. 16:21-25</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4461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Later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4955203"/>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  </a:t>
            </a:r>
          </a:p>
          <a:p>
            <a:pPr marL="914400" lvl="1" indent="-457200">
              <a:buFont typeface="Arial" panose="020B0604020202020204" pitchFamily="34" charset="0"/>
              <a:buChar char="•"/>
            </a:pPr>
            <a:r>
              <a:rPr lang="en-US" sz="2800" b="1" dirty="0" smtClean="0">
                <a:solidFill>
                  <a:schemeClr val="bg1"/>
                </a:solidFill>
              </a:rPr>
              <a:t>Later in Peter’s life—John 13:36-37; Matt. 16:23</a:t>
            </a:r>
          </a:p>
          <a:p>
            <a:pPr marL="914400" lvl="1" indent="-457200">
              <a:buFont typeface="Arial" panose="020B0604020202020204" pitchFamily="34" charset="0"/>
              <a:buChar char="•"/>
            </a:pPr>
            <a:r>
              <a:rPr lang="en-US" sz="2800" b="1" dirty="0" smtClean="0">
                <a:solidFill>
                  <a:schemeClr val="bg1"/>
                </a:solidFill>
              </a:rPr>
              <a:t>Peter often spoke hastily</a:t>
            </a:r>
          </a:p>
          <a:p>
            <a:pPr marL="914400" lvl="1" indent="-457200">
              <a:buFont typeface="Arial" panose="020B0604020202020204" pitchFamily="34" charset="0"/>
              <a:buChar char="•"/>
            </a:pPr>
            <a:r>
              <a:rPr lang="en-US" sz="2800" b="1" dirty="0" smtClean="0">
                <a:solidFill>
                  <a:schemeClr val="bg1"/>
                </a:solidFill>
              </a:rPr>
              <a:t>“I will follow you”  or “You will deny Me” John 16</a:t>
            </a:r>
          </a:p>
          <a:p>
            <a:pPr marL="914400" lvl="1" indent="-457200">
              <a:buFont typeface="Arial" panose="020B0604020202020204" pitchFamily="34" charset="0"/>
              <a:buChar char="•"/>
            </a:pPr>
            <a:r>
              <a:rPr lang="en-US" sz="2800" b="1" dirty="0" smtClean="0">
                <a:solidFill>
                  <a:schemeClr val="bg1"/>
                </a:solidFill>
              </a:rPr>
              <a:t>“I will not let you be killed”  Matt. 16:23</a:t>
            </a:r>
          </a:p>
          <a:p>
            <a:pPr marL="914400" lvl="1" indent="-457200">
              <a:buFont typeface="Arial" panose="020B0604020202020204" pitchFamily="34" charset="0"/>
              <a:buChar char="•"/>
            </a:pPr>
            <a:r>
              <a:rPr lang="en-US" sz="2800" b="1" dirty="0" smtClean="0">
                <a:solidFill>
                  <a:schemeClr val="bg1"/>
                </a:solidFill>
              </a:rPr>
              <a:t>“Get behind me, Satan”</a:t>
            </a:r>
          </a:p>
          <a:p>
            <a:pPr marL="914400" lvl="1" indent="-457200">
              <a:buFont typeface="Arial" panose="020B0604020202020204" pitchFamily="34" charset="0"/>
              <a:buChar char="•"/>
            </a:pPr>
            <a:r>
              <a:rPr lang="en-US" sz="2800" b="1" dirty="0" smtClean="0">
                <a:solidFill>
                  <a:schemeClr val="bg1"/>
                </a:solidFill>
              </a:rPr>
              <a:t>“Get behind me, Peter”</a:t>
            </a:r>
          </a:p>
          <a:p>
            <a:pPr marL="914400" lvl="1" indent="-457200">
              <a:buFont typeface="Arial" panose="020B0604020202020204" pitchFamily="34" charset="0"/>
              <a:buChar char="•"/>
            </a:pPr>
            <a:r>
              <a:rPr lang="en-US" sz="2800" b="1" dirty="0" smtClean="0">
                <a:solidFill>
                  <a:schemeClr val="bg1"/>
                </a:solidFill>
              </a:rPr>
              <a:t>Following Him demands a denial</a:t>
            </a:r>
          </a:p>
          <a:p>
            <a:pPr marL="914400" lvl="1" indent="-457200">
              <a:buFont typeface="Arial" panose="020B0604020202020204" pitchFamily="34" charset="0"/>
              <a:buChar char="•"/>
            </a:pPr>
            <a:r>
              <a:rPr lang="en-US" sz="2800" b="1" dirty="0" smtClean="0">
                <a:solidFill>
                  <a:schemeClr val="bg1"/>
                </a:solidFill>
              </a:rPr>
              <a:t>Following Him demands a cross </a:t>
            </a:r>
          </a:p>
          <a:p>
            <a:pPr marL="914400" lvl="1" indent="-457200">
              <a:buFont typeface="Arial" panose="020B0604020202020204" pitchFamily="34" charset="0"/>
              <a:buChar char="•"/>
            </a:pPr>
            <a:r>
              <a:rPr lang="en-US" sz="2800" b="1" dirty="0" smtClean="0">
                <a:solidFill>
                  <a:schemeClr val="bg1"/>
                </a:solidFill>
              </a:rPr>
              <a:t>This is how a fisherman becomes a fisher of men</a:t>
            </a:r>
            <a:endParaRPr lang="en-US" sz="2800" b="1" dirty="0">
              <a:solidFill>
                <a:schemeClr val="bg1"/>
              </a:solidFill>
            </a:endParaRPr>
          </a:p>
        </p:txBody>
      </p:sp>
    </p:spTree>
    <p:extLst>
      <p:ext uri="{BB962C8B-B14F-4D97-AF65-F5344CB8AC3E}">
        <p14:creationId xmlns:p14="http://schemas.microsoft.com/office/powerpoint/2010/main" val="3184204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1877437"/>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endParaRPr lang="en-US" sz="2800" b="1" dirty="0">
              <a:solidFill>
                <a:schemeClr val="bg1"/>
              </a:solidFill>
            </a:endParaRPr>
          </a:p>
        </p:txBody>
      </p:sp>
    </p:spTree>
    <p:extLst>
      <p:ext uri="{BB962C8B-B14F-4D97-AF65-F5344CB8AC3E}">
        <p14:creationId xmlns:p14="http://schemas.microsoft.com/office/powerpoint/2010/main" val="18865896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At the End of Peter’s Life</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2431435"/>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a:t>
            </a:r>
          </a:p>
          <a:p>
            <a:pPr marL="457200" indent="-457200">
              <a:buFont typeface="Arial" panose="020B0604020202020204" pitchFamily="34" charset="0"/>
              <a:buChar char="•"/>
            </a:pPr>
            <a:r>
              <a:rPr lang="en-US" sz="3200" b="1" dirty="0" smtClean="0">
                <a:solidFill>
                  <a:schemeClr val="bg1"/>
                </a:solidFill>
              </a:rPr>
              <a:t>The Destiny of Those Who Follow Jesus  </a:t>
            </a:r>
            <a:endParaRPr lang="en-US" sz="2800" b="1" dirty="0" smtClean="0">
              <a:solidFill>
                <a:schemeClr val="bg1"/>
              </a:solidFill>
            </a:endParaRPr>
          </a:p>
          <a:p>
            <a:pPr marL="914400" lvl="1" indent="-457200">
              <a:buFont typeface="Arial" panose="020B0604020202020204" pitchFamily="34" charset="0"/>
              <a:buChar char="•"/>
            </a:pPr>
            <a:r>
              <a:rPr lang="en-US" sz="2800" b="1" dirty="0" smtClean="0">
                <a:solidFill>
                  <a:schemeClr val="bg1"/>
                </a:solidFill>
              </a:rPr>
              <a:t>Matt. 19:27-30</a:t>
            </a:r>
          </a:p>
          <a:p>
            <a:pPr marL="914400" lvl="1" indent="-457200">
              <a:buFont typeface="Arial" panose="020B0604020202020204" pitchFamily="34" charset="0"/>
              <a:buChar char="•"/>
            </a:pPr>
            <a:r>
              <a:rPr lang="en-US" sz="2800" b="1" dirty="0" smtClean="0">
                <a:solidFill>
                  <a:schemeClr val="bg1"/>
                </a:solidFill>
              </a:rPr>
              <a:t>“We have left all”</a:t>
            </a:r>
            <a:endParaRPr lang="en-US" sz="2800" b="1" dirty="0">
              <a:solidFill>
                <a:schemeClr val="bg1"/>
              </a:solidFill>
            </a:endParaRPr>
          </a:p>
        </p:txBody>
      </p:sp>
    </p:spTree>
    <p:extLst>
      <p:ext uri="{BB962C8B-B14F-4D97-AF65-F5344CB8AC3E}">
        <p14:creationId xmlns:p14="http://schemas.microsoft.com/office/powerpoint/2010/main" val="30047509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cs typeface="Arial" panose="020B0604020202020204" pitchFamily="34" charset="0"/>
              </a:rPr>
              <a:t>  </a:t>
            </a:r>
            <a:r>
              <a:rPr lang="en-US" b="1" dirty="0" smtClean="0">
                <a:solidFill>
                  <a:schemeClr val="bg1"/>
                </a:solidFill>
              </a:rPr>
              <a:t>27  </a:t>
            </a:r>
            <a:r>
              <a:rPr lang="en-US" b="1" dirty="0">
                <a:solidFill>
                  <a:schemeClr val="bg1"/>
                </a:solidFill>
              </a:rPr>
              <a:t>Then Peter answered and said to Him, "</a:t>
            </a:r>
            <a:r>
              <a:rPr lang="en-US" b="1" dirty="0">
                <a:solidFill>
                  <a:srgbClr val="FFFF00"/>
                </a:solidFill>
              </a:rPr>
              <a:t>See, we have left all and followed You. Therefore what shall we have?" </a:t>
            </a:r>
          </a:p>
          <a:p>
            <a:pPr algn="just"/>
            <a:r>
              <a:rPr lang="en-US" b="1" dirty="0" smtClean="0">
                <a:solidFill>
                  <a:schemeClr val="bg1"/>
                </a:solidFill>
              </a:rPr>
              <a:t>  28  </a:t>
            </a:r>
            <a:r>
              <a:rPr lang="en-US" b="1" dirty="0">
                <a:solidFill>
                  <a:schemeClr val="bg1"/>
                </a:solidFill>
              </a:rPr>
              <a:t>So Jesus said to them, "Assuredly I say to you, that in the regeneration, when the Son of Man sits on the throne of His glory, you who have followed Me will also sit on twelve thrones, judging the twelve tribes of Israel. </a:t>
            </a:r>
          </a:p>
          <a:p>
            <a:pPr algn="just"/>
            <a:r>
              <a:rPr lang="en-US" b="1" dirty="0" smtClean="0">
                <a:solidFill>
                  <a:schemeClr val="bg1"/>
                </a:solidFill>
              </a:rPr>
              <a:t>  29  </a:t>
            </a:r>
            <a:r>
              <a:rPr lang="en-US" b="1" dirty="0">
                <a:solidFill>
                  <a:schemeClr val="bg1"/>
                </a:solidFill>
              </a:rPr>
              <a:t>And everyone who has left houses or brothers or sisters or father or mother or wife or children or lands, for My name's sake, shall receive a hundredfold, and inherit eternal life. </a:t>
            </a:r>
          </a:p>
          <a:p>
            <a:pPr algn="just"/>
            <a:r>
              <a:rPr lang="en-US" b="1" dirty="0" smtClean="0">
                <a:solidFill>
                  <a:schemeClr val="bg1"/>
                </a:solidFill>
              </a:rPr>
              <a:t>  30  </a:t>
            </a:r>
            <a:r>
              <a:rPr lang="en-US" b="1" dirty="0">
                <a:solidFill>
                  <a:schemeClr val="bg1"/>
                </a:solidFill>
              </a:rPr>
              <a:t>But many who are first will be last, and the last first. </a:t>
            </a:r>
            <a:endParaRPr lang="en-US" b="1" dirty="0" smtClean="0">
              <a:solidFill>
                <a:schemeClr val="bg1"/>
              </a:solidFill>
            </a:endParaRPr>
          </a:p>
          <a:p>
            <a:pPr algn="just"/>
            <a:r>
              <a:rPr lang="en-US" b="1" dirty="0">
                <a:solidFill>
                  <a:schemeClr val="bg1"/>
                </a:solidFill>
              </a:rPr>
              <a:t>	</a:t>
            </a:r>
            <a:r>
              <a:rPr lang="en-US" b="1" dirty="0" smtClean="0">
                <a:solidFill>
                  <a:schemeClr val="bg1"/>
                </a:solidFill>
              </a:rPr>
              <a:t>				Matt. 19:27-30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5948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3293209"/>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a:t>
            </a:r>
          </a:p>
          <a:p>
            <a:pPr marL="457200" indent="-457200">
              <a:buFont typeface="Arial" panose="020B0604020202020204" pitchFamily="34" charset="0"/>
              <a:buChar char="•"/>
            </a:pPr>
            <a:r>
              <a:rPr lang="en-US" sz="3200" b="1" dirty="0" smtClean="0">
                <a:solidFill>
                  <a:schemeClr val="bg1"/>
                </a:solidFill>
              </a:rPr>
              <a:t>The Destiny of Those Who Follow Jesus  </a:t>
            </a:r>
            <a:endParaRPr lang="en-US" sz="2800" b="1" dirty="0" smtClean="0">
              <a:solidFill>
                <a:schemeClr val="bg1"/>
              </a:solidFill>
            </a:endParaRPr>
          </a:p>
          <a:p>
            <a:pPr marL="914400" lvl="1" indent="-457200">
              <a:buFont typeface="Arial" panose="020B0604020202020204" pitchFamily="34" charset="0"/>
              <a:buChar char="•"/>
            </a:pPr>
            <a:r>
              <a:rPr lang="en-US" sz="2800" b="1" dirty="0" smtClean="0">
                <a:solidFill>
                  <a:schemeClr val="bg1"/>
                </a:solidFill>
              </a:rPr>
              <a:t>Matt. 19:27-30</a:t>
            </a:r>
          </a:p>
          <a:p>
            <a:pPr marL="914400" lvl="1" indent="-457200">
              <a:buFont typeface="Arial" panose="020B0604020202020204" pitchFamily="34" charset="0"/>
              <a:buChar char="•"/>
            </a:pPr>
            <a:r>
              <a:rPr lang="en-US" sz="2800" b="1" dirty="0" smtClean="0">
                <a:solidFill>
                  <a:schemeClr val="bg1"/>
                </a:solidFill>
              </a:rPr>
              <a:t>“We have left all”</a:t>
            </a:r>
          </a:p>
          <a:p>
            <a:pPr marL="914400" lvl="1" indent="-457200">
              <a:buFont typeface="Arial" panose="020B0604020202020204" pitchFamily="34" charset="0"/>
              <a:buChar char="•"/>
            </a:pPr>
            <a:r>
              <a:rPr lang="en-US" sz="2800" b="1" dirty="0" smtClean="0">
                <a:solidFill>
                  <a:schemeClr val="bg1"/>
                </a:solidFill>
              </a:rPr>
              <a:t>“Don’t be hasty to make judgment about life”</a:t>
            </a:r>
          </a:p>
          <a:p>
            <a:pPr marL="914400" lvl="1" indent="-457200">
              <a:buFont typeface="Arial" panose="020B0604020202020204" pitchFamily="34" charset="0"/>
              <a:buChar char="•"/>
            </a:pPr>
            <a:r>
              <a:rPr lang="en-US" sz="2800" b="1" dirty="0" smtClean="0">
                <a:solidFill>
                  <a:schemeClr val="bg1"/>
                </a:solidFill>
              </a:rPr>
              <a:t>“Wait for the regeneration”</a:t>
            </a:r>
            <a:endParaRPr lang="en-US" sz="2800" b="1" dirty="0">
              <a:solidFill>
                <a:schemeClr val="bg1"/>
              </a:solidFill>
            </a:endParaRPr>
          </a:p>
        </p:txBody>
      </p:sp>
    </p:spTree>
    <p:extLst>
      <p:ext uri="{BB962C8B-B14F-4D97-AF65-F5344CB8AC3E}">
        <p14:creationId xmlns:p14="http://schemas.microsoft.com/office/powerpoint/2010/main" val="6419912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cs typeface="Arial" panose="020B0604020202020204" pitchFamily="34" charset="0"/>
              </a:rPr>
              <a:t>  </a:t>
            </a:r>
            <a:r>
              <a:rPr lang="en-US" b="1" dirty="0" smtClean="0">
                <a:solidFill>
                  <a:schemeClr val="bg1"/>
                </a:solidFill>
              </a:rPr>
              <a:t>27  </a:t>
            </a:r>
            <a:r>
              <a:rPr lang="en-US" b="1" dirty="0">
                <a:solidFill>
                  <a:schemeClr val="bg1"/>
                </a:solidFill>
              </a:rPr>
              <a:t>Then Peter answered and said to Him, "See, we have left all and followed You. Therefore what shall we have?" </a:t>
            </a:r>
          </a:p>
          <a:p>
            <a:pPr algn="just"/>
            <a:r>
              <a:rPr lang="en-US" b="1" dirty="0" smtClean="0">
                <a:solidFill>
                  <a:schemeClr val="bg1"/>
                </a:solidFill>
              </a:rPr>
              <a:t>  28  </a:t>
            </a:r>
            <a:r>
              <a:rPr lang="en-US" b="1" dirty="0">
                <a:solidFill>
                  <a:schemeClr val="bg1"/>
                </a:solidFill>
              </a:rPr>
              <a:t>So Jesus said to them, "Assuredly I say to you</a:t>
            </a:r>
            <a:r>
              <a:rPr lang="en-US" b="1" dirty="0">
                <a:solidFill>
                  <a:srgbClr val="FFFF00"/>
                </a:solidFill>
              </a:rPr>
              <a:t>, that in the regeneration, when the Son of Man sits on the throne of His glory, you who have followed Me will also sit on twelve thrones, judging the twelve tribes of Israel. </a:t>
            </a:r>
          </a:p>
          <a:p>
            <a:pPr algn="just"/>
            <a:r>
              <a:rPr lang="en-US" b="1" dirty="0" smtClean="0">
                <a:solidFill>
                  <a:schemeClr val="bg1"/>
                </a:solidFill>
              </a:rPr>
              <a:t>  29  </a:t>
            </a:r>
            <a:r>
              <a:rPr lang="en-US" b="1" dirty="0">
                <a:solidFill>
                  <a:schemeClr val="bg1"/>
                </a:solidFill>
              </a:rPr>
              <a:t>And everyone who has left houses or brothers or sisters or father or mother or wife or children or lands, for My name's sake, shall receive a hundredfold, and inherit eternal life. </a:t>
            </a:r>
          </a:p>
          <a:p>
            <a:pPr algn="just"/>
            <a:r>
              <a:rPr lang="en-US" b="1" dirty="0" smtClean="0">
                <a:solidFill>
                  <a:schemeClr val="bg1"/>
                </a:solidFill>
              </a:rPr>
              <a:t>  30  </a:t>
            </a:r>
            <a:r>
              <a:rPr lang="en-US" b="1" dirty="0">
                <a:solidFill>
                  <a:schemeClr val="bg1"/>
                </a:solidFill>
              </a:rPr>
              <a:t>But many who are first will be last, and the last first. </a:t>
            </a:r>
            <a:endParaRPr lang="en-US" b="1" dirty="0" smtClean="0">
              <a:solidFill>
                <a:schemeClr val="bg1"/>
              </a:solidFill>
            </a:endParaRPr>
          </a:p>
          <a:p>
            <a:pPr algn="just"/>
            <a:r>
              <a:rPr lang="en-US" b="1" dirty="0">
                <a:solidFill>
                  <a:schemeClr val="bg1"/>
                </a:solidFill>
              </a:rPr>
              <a:t>	</a:t>
            </a:r>
            <a:r>
              <a:rPr lang="en-US" b="1" dirty="0" smtClean="0">
                <a:solidFill>
                  <a:schemeClr val="bg1"/>
                </a:solidFill>
              </a:rPr>
              <a:t>				Matt. 19:27-30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6652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Joy “In the Regeneration”</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cs typeface="Arial" panose="020B0604020202020204" pitchFamily="34" charset="0"/>
              </a:rPr>
              <a:t> </a:t>
            </a:r>
            <a:r>
              <a:rPr lang="en-US" b="1" dirty="0" smtClean="0">
                <a:solidFill>
                  <a:schemeClr val="bg1"/>
                </a:solidFill>
              </a:rPr>
              <a:t>  11  "These things I have spoken to you</a:t>
            </a:r>
            <a:r>
              <a:rPr lang="en-US" b="1" dirty="0" smtClean="0">
                <a:solidFill>
                  <a:srgbClr val="FFFF00"/>
                </a:solidFill>
              </a:rPr>
              <a:t>, that My joy may remain in you, and that your joy may be full. </a:t>
            </a:r>
          </a:p>
          <a:p>
            <a:pPr algn="just"/>
            <a:r>
              <a:rPr lang="en-US" b="1" dirty="0" smtClean="0">
                <a:solidFill>
                  <a:schemeClr val="bg1"/>
                </a:solidFill>
              </a:rPr>
              <a:t>					John 15:11</a:t>
            </a:r>
          </a:p>
          <a:p>
            <a:pPr algn="just"/>
            <a:r>
              <a:rPr lang="en-US" b="1" dirty="0" smtClean="0">
                <a:solidFill>
                  <a:schemeClr val="bg1"/>
                </a:solidFill>
              </a:rPr>
              <a:t>  20  Most assuredly, I say to you that </a:t>
            </a:r>
            <a:r>
              <a:rPr lang="en-US" b="1" dirty="0" smtClean="0">
                <a:solidFill>
                  <a:srgbClr val="FFFF00"/>
                </a:solidFill>
              </a:rPr>
              <a:t>you will weep and lament</a:t>
            </a:r>
            <a:r>
              <a:rPr lang="en-US" b="1" dirty="0" smtClean="0">
                <a:solidFill>
                  <a:schemeClr val="bg1"/>
                </a:solidFill>
              </a:rPr>
              <a:t>, but the world will rejoice; and you will be sorrowful, but your sorrow will be turned into joy. </a:t>
            </a:r>
          </a:p>
          <a:p>
            <a:pPr algn="just"/>
            <a:r>
              <a:rPr lang="en-US" b="1" dirty="0" smtClean="0">
                <a:solidFill>
                  <a:schemeClr val="bg1"/>
                </a:solidFill>
              </a:rPr>
              <a:t>  21  </a:t>
            </a:r>
            <a:r>
              <a:rPr lang="en-US" b="1" dirty="0">
                <a:solidFill>
                  <a:schemeClr val="bg1"/>
                </a:solidFill>
              </a:rPr>
              <a:t>A woman, when she is in labor, has sorrow because her hour has come; but as soon as she has given birth to the child, she no longer remembers the anguish, for joy that a human being has been born into the world. </a:t>
            </a:r>
          </a:p>
          <a:p>
            <a:pPr algn="just"/>
            <a:r>
              <a:rPr lang="en-US" b="1" dirty="0" smtClean="0">
                <a:solidFill>
                  <a:schemeClr val="bg1"/>
                </a:solidFill>
              </a:rPr>
              <a:t>  22  </a:t>
            </a:r>
            <a:r>
              <a:rPr lang="en-US" b="1" dirty="0">
                <a:solidFill>
                  <a:schemeClr val="bg1"/>
                </a:solidFill>
              </a:rPr>
              <a:t>Therefore you now have sorrow; but I will see you </a:t>
            </a:r>
            <a:r>
              <a:rPr lang="en-US" b="1" dirty="0">
                <a:solidFill>
                  <a:srgbClr val="FFFF00"/>
                </a:solidFill>
              </a:rPr>
              <a:t>again and your heart will rejoice, and your joy no one will take from you</a:t>
            </a:r>
            <a:r>
              <a:rPr lang="en-US" b="1" dirty="0">
                <a:solidFill>
                  <a:schemeClr val="bg1"/>
                </a:solidFill>
              </a:rPr>
              <a:t>. </a:t>
            </a:r>
            <a:endParaRPr lang="en-US" b="1" dirty="0" smtClean="0">
              <a:solidFill>
                <a:schemeClr val="bg1"/>
              </a:solidFill>
            </a:endParaRPr>
          </a:p>
          <a:p>
            <a:pPr algn="just"/>
            <a:r>
              <a:rPr lang="en-US" b="1" dirty="0">
                <a:solidFill>
                  <a:schemeClr val="bg1"/>
                </a:solidFill>
              </a:rPr>
              <a:t>	</a:t>
            </a:r>
            <a:r>
              <a:rPr lang="en-US" b="1" dirty="0" smtClean="0">
                <a:solidFill>
                  <a:schemeClr val="bg1"/>
                </a:solidFill>
              </a:rPr>
              <a:t>				John 16:20-22</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8617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Joy in the Regeneration</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4154984"/>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a:t>
            </a:r>
          </a:p>
          <a:p>
            <a:pPr marL="457200" indent="-457200">
              <a:buFont typeface="Arial" panose="020B0604020202020204" pitchFamily="34" charset="0"/>
              <a:buChar char="•"/>
            </a:pPr>
            <a:r>
              <a:rPr lang="en-US" sz="3200" b="1" dirty="0" smtClean="0">
                <a:solidFill>
                  <a:schemeClr val="bg1"/>
                </a:solidFill>
              </a:rPr>
              <a:t>The Destiny of Those Who Follow Jesus  </a:t>
            </a:r>
            <a:endParaRPr lang="en-US" sz="2800" b="1" dirty="0" smtClean="0">
              <a:solidFill>
                <a:schemeClr val="bg1"/>
              </a:solidFill>
            </a:endParaRPr>
          </a:p>
          <a:p>
            <a:pPr marL="914400" lvl="1" indent="-457200">
              <a:buFont typeface="Arial" panose="020B0604020202020204" pitchFamily="34" charset="0"/>
              <a:buChar char="•"/>
            </a:pPr>
            <a:r>
              <a:rPr lang="en-US" sz="2800" b="1" dirty="0" smtClean="0">
                <a:solidFill>
                  <a:schemeClr val="bg1"/>
                </a:solidFill>
              </a:rPr>
              <a:t>Matt. 19:27-30</a:t>
            </a:r>
          </a:p>
          <a:p>
            <a:pPr marL="914400" lvl="1" indent="-457200">
              <a:buFont typeface="Arial" panose="020B0604020202020204" pitchFamily="34" charset="0"/>
              <a:buChar char="•"/>
            </a:pPr>
            <a:r>
              <a:rPr lang="en-US" sz="2800" b="1" dirty="0" smtClean="0">
                <a:solidFill>
                  <a:schemeClr val="bg1"/>
                </a:solidFill>
              </a:rPr>
              <a:t>“We have left all”</a:t>
            </a:r>
          </a:p>
          <a:p>
            <a:pPr marL="914400" lvl="1" indent="-457200">
              <a:buFont typeface="Arial" panose="020B0604020202020204" pitchFamily="34" charset="0"/>
              <a:buChar char="•"/>
            </a:pPr>
            <a:r>
              <a:rPr lang="en-US" sz="2800" b="1" dirty="0" smtClean="0">
                <a:solidFill>
                  <a:schemeClr val="bg1"/>
                </a:solidFill>
              </a:rPr>
              <a:t>“Don’t be hasty to make judgment about life”</a:t>
            </a:r>
          </a:p>
          <a:p>
            <a:pPr marL="914400" lvl="1" indent="-457200">
              <a:buFont typeface="Arial" panose="020B0604020202020204" pitchFamily="34" charset="0"/>
              <a:buChar char="•"/>
            </a:pPr>
            <a:r>
              <a:rPr lang="en-US" sz="2800" b="1" dirty="0" smtClean="0">
                <a:solidFill>
                  <a:schemeClr val="bg1"/>
                </a:solidFill>
              </a:rPr>
              <a:t>“Wait for the regeneration”</a:t>
            </a:r>
          </a:p>
          <a:p>
            <a:pPr marL="914400" lvl="1" indent="-457200">
              <a:buFont typeface="Arial" panose="020B0604020202020204" pitchFamily="34" charset="0"/>
              <a:buChar char="•"/>
            </a:pPr>
            <a:r>
              <a:rPr lang="en-US" sz="2800" b="1" dirty="0" smtClean="0">
                <a:solidFill>
                  <a:schemeClr val="bg1"/>
                </a:solidFill>
              </a:rPr>
              <a:t> We are reigning with Him—look at Pentecost</a:t>
            </a:r>
          </a:p>
          <a:p>
            <a:pPr marL="914400" lvl="1" indent="-457200">
              <a:buFont typeface="Arial" panose="020B0604020202020204" pitchFamily="34" charset="0"/>
              <a:buChar char="•"/>
            </a:pPr>
            <a:r>
              <a:rPr lang="en-US" sz="2800" b="1" dirty="0" smtClean="0">
                <a:solidFill>
                  <a:schemeClr val="bg1"/>
                </a:solidFill>
              </a:rPr>
              <a:t>We shall reign with Him</a:t>
            </a:r>
            <a:endParaRPr lang="en-US" sz="2800" b="1" dirty="0">
              <a:solidFill>
                <a:schemeClr val="bg1"/>
              </a:solidFill>
            </a:endParaRPr>
          </a:p>
        </p:txBody>
      </p:sp>
    </p:spTree>
    <p:extLst>
      <p:ext uri="{BB962C8B-B14F-4D97-AF65-F5344CB8AC3E}">
        <p14:creationId xmlns:p14="http://schemas.microsoft.com/office/powerpoint/2010/main" val="2263987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Joy in the Regeneration</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cs typeface="Arial" panose="020B0604020202020204" pitchFamily="34" charset="0"/>
              </a:rPr>
              <a:t> </a:t>
            </a:r>
            <a:r>
              <a:rPr lang="en-US" b="1" dirty="0" smtClean="0">
                <a:solidFill>
                  <a:schemeClr val="bg1"/>
                </a:solidFill>
              </a:rPr>
              <a:t>  9  </a:t>
            </a:r>
            <a:r>
              <a:rPr lang="en-US" b="1" dirty="0">
                <a:solidFill>
                  <a:schemeClr val="bg1"/>
                </a:solidFill>
              </a:rPr>
              <a:t>for which I suffer trouble as an evildoer, even to </a:t>
            </a:r>
            <a:r>
              <a:rPr lang="en-US" b="1" dirty="0">
                <a:solidFill>
                  <a:srgbClr val="FFFF00"/>
                </a:solidFill>
              </a:rPr>
              <a:t>the point of chains; </a:t>
            </a:r>
            <a:r>
              <a:rPr lang="en-US" b="1" dirty="0">
                <a:solidFill>
                  <a:schemeClr val="bg1"/>
                </a:solidFill>
              </a:rPr>
              <a:t>but the word of God is not chained. </a:t>
            </a:r>
          </a:p>
          <a:p>
            <a:pPr algn="just"/>
            <a:r>
              <a:rPr lang="en-US" b="1" dirty="0" smtClean="0">
                <a:solidFill>
                  <a:schemeClr val="bg1"/>
                </a:solidFill>
              </a:rPr>
              <a:t>  10  </a:t>
            </a:r>
            <a:r>
              <a:rPr lang="en-US" b="1" dirty="0">
                <a:solidFill>
                  <a:schemeClr val="bg1"/>
                </a:solidFill>
              </a:rPr>
              <a:t>Therefore </a:t>
            </a:r>
            <a:r>
              <a:rPr lang="en-US" b="1" dirty="0">
                <a:solidFill>
                  <a:srgbClr val="FFFF00"/>
                </a:solidFill>
              </a:rPr>
              <a:t>I endure all things </a:t>
            </a:r>
            <a:r>
              <a:rPr lang="en-US" b="1" dirty="0">
                <a:solidFill>
                  <a:schemeClr val="bg1"/>
                </a:solidFill>
              </a:rPr>
              <a:t>for the sake of the elect, that they also may obtain the salvation which is in Christ Jesus with eternal glory. </a:t>
            </a:r>
          </a:p>
          <a:p>
            <a:pPr algn="just"/>
            <a:r>
              <a:rPr lang="en-US" b="1" dirty="0" smtClean="0">
                <a:solidFill>
                  <a:schemeClr val="bg1"/>
                </a:solidFill>
              </a:rPr>
              <a:t>  11  </a:t>
            </a:r>
            <a:r>
              <a:rPr lang="en-US" b="1" dirty="0">
                <a:solidFill>
                  <a:schemeClr val="bg1"/>
                </a:solidFill>
              </a:rPr>
              <a:t>This is a faithful saying: For if we died with Him, We shall also live with Him. </a:t>
            </a:r>
          </a:p>
          <a:p>
            <a:pPr algn="just"/>
            <a:r>
              <a:rPr lang="en-US" b="1" dirty="0" smtClean="0">
                <a:solidFill>
                  <a:schemeClr val="bg1"/>
                </a:solidFill>
              </a:rPr>
              <a:t>  12  </a:t>
            </a:r>
            <a:r>
              <a:rPr lang="en-US" b="1" dirty="0">
                <a:solidFill>
                  <a:schemeClr val="bg1"/>
                </a:solidFill>
              </a:rPr>
              <a:t>If we endure, </a:t>
            </a:r>
            <a:r>
              <a:rPr lang="en-US" b="1" dirty="0">
                <a:solidFill>
                  <a:srgbClr val="FFFF00"/>
                </a:solidFill>
              </a:rPr>
              <a:t>We shall also reign with Him</a:t>
            </a:r>
            <a:r>
              <a:rPr lang="en-US" b="1" dirty="0">
                <a:solidFill>
                  <a:schemeClr val="bg1"/>
                </a:solidFill>
              </a:rPr>
              <a:t>. If we deny Him, He also will deny us.</a:t>
            </a:r>
            <a:r>
              <a:rPr lang="en-US" b="1" dirty="0" smtClean="0">
                <a:solidFill>
                  <a:schemeClr val="bg1"/>
                </a:solidFill>
                <a:cs typeface="Arial" panose="020B0604020202020204" pitchFamily="34" charset="0"/>
              </a:rPr>
              <a:t> </a:t>
            </a:r>
          </a:p>
          <a:p>
            <a:pPr algn="just"/>
            <a:r>
              <a:rPr lang="en-US" b="1" dirty="0">
                <a:solidFill>
                  <a:schemeClr val="bg1"/>
                </a:solidFill>
                <a:cs typeface="Arial" panose="020B0604020202020204" pitchFamily="34" charset="0"/>
              </a:rPr>
              <a:t>	</a:t>
            </a:r>
            <a:r>
              <a:rPr lang="en-US" b="1" dirty="0" smtClean="0">
                <a:solidFill>
                  <a:schemeClr val="bg1"/>
                </a:solidFill>
                <a:cs typeface="Arial" panose="020B0604020202020204" pitchFamily="34" charset="0"/>
              </a:rPr>
              <a:t>				2 Tim. 2:9-12</a:t>
            </a:r>
            <a:endParaRPr lang="en-US" b="1" dirty="0" smtClean="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9041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At the End of Peter’s Life</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1159" y="1374356"/>
            <a:ext cx="8407401" cy="5016758"/>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a:t>
            </a:r>
          </a:p>
          <a:p>
            <a:pPr marL="457200" indent="-457200">
              <a:buFont typeface="Arial" panose="020B0604020202020204" pitchFamily="34" charset="0"/>
              <a:buChar char="•"/>
            </a:pPr>
            <a:r>
              <a:rPr lang="en-US" sz="3200" b="1" dirty="0" smtClean="0">
                <a:solidFill>
                  <a:schemeClr val="bg1"/>
                </a:solidFill>
              </a:rPr>
              <a:t>The Definition of Following Jesus</a:t>
            </a:r>
          </a:p>
          <a:p>
            <a:pPr marL="457200" indent="-457200">
              <a:buFont typeface="Arial" panose="020B0604020202020204" pitchFamily="34" charset="0"/>
              <a:buChar char="•"/>
            </a:pPr>
            <a:r>
              <a:rPr lang="en-US" sz="3200" b="1" dirty="0" smtClean="0">
                <a:solidFill>
                  <a:schemeClr val="bg1"/>
                </a:solidFill>
              </a:rPr>
              <a:t>The Destiny of Those Who Follow Jesus  </a:t>
            </a:r>
            <a:endParaRPr lang="en-US" sz="2800" b="1" dirty="0" smtClean="0">
              <a:solidFill>
                <a:schemeClr val="bg1"/>
              </a:solidFill>
            </a:endParaRPr>
          </a:p>
          <a:p>
            <a:pPr marL="914400" lvl="1" indent="-457200">
              <a:buFont typeface="Arial" panose="020B0604020202020204" pitchFamily="34" charset="0"/>
              <a:buChar char="•"/>
            </a:pPr>
            <a:r>
              <a:rPr lang="en-US" sz="2800" b="1" dirty="0" smtClean="0">
                <a:solidFill>
                  <a:schemeClr val="bg1"/>
                </a:solidFill>
              </a:rPr>
              <a:t>Matt. 19:27-30</a:t>
            </a:r>
          </a:p>
          <a:p>
            <a:pPr marL="914400" lvl="1" indent="-457200">
              <a:buFont typeface="Arial" panose="020B0604020202020204" pitchFamily="34" charset="0"/>
              <a:buChar char="•"/>
            </a:pPr>
            <a:r>
              <a:rPr lang="en-US" sz="2800" b="1" dirty="0" smtClean="0">
                <a:solidFill>
                  <a:schemeClr val="bg1"/>
                </a:solidFill>
              </a:rPr>
              <a:t>“We have left all”</a:t>
            </a:r>
          </a:p>
          <a:p>
            <a:pPr marL="914400" lvl="1" indent="-457200">
              <a:buFont typeface="Arial" panose="020B0604020202020204" pitchFamily="34" charset="0"/>
              <a:buChar char="•"/>
            </a:pPr>
            <a:r>
              <a:rPr lang="en-US" sz="2800" b="1" dirty="0" smtClean="0">
                <a:solidFill>
                  <a:schemeClr val="bg1"/>
                </a:solidFill>
              </a:rPr>
              <a:t>“Don’t be hasty to make judgment about life”</a:t>
            </a:r>
          </a:p>
          <a:p>
            <a:pPr marL="914400" lvl="1" indent="-457200">
              <a:buFont typeface="Arial" panose="020B0604020202020204" pitchFamily="34" charset="0"/>
              <a:buChar char="•"/>
            </a:pPr>
            <a:r>
              <a:rPr lang="en-US" sz="2800" b="1" dirty="0" smtClean="0">
                <a:solidFill>
                  <a:schemeClr val="bg1"/>
                </a:solidFill>
              </a:rPr>
              <a:t>“Wait for the regeneration”</a:t>
            </a:r>
          </a:p>
          <a:p>
            <a:pPr marL="914400" lvl="1" indent="-457200">
              <a:buFont typeface="Arial" panose="020B0604020202020204" pitchFamily="34" charset="0"/>
              <a:buChar char="•"/>
            </a:pPr>
            <a:r>
              <a:rPr lang="en-US" sz="2800" b="1" dirty="0" smtClean="0">
                <a:solidFill>
                  <a:schemeClr val="bg1"/>
                </a:solidFill>
              </a:rPr>
              <a:t> We are reigning with Him—look at Pentecost</a:t>
            </a:r>
          </a:p>
          <a:p>
            <a:pPr marL="914400" lvl="1" indent="-457200">
              <a:buFont typeface="Arial" panose="020B0604020202020204" pitchFamily="34" charset="0"/>
              <a:buChar char="•"/>
            </a:pPr>
            <a:r>
              <a:rPr lang="en-US" sz="2800" b="1" dirty="0" smtClean="0">
                <a:solidFill>
                  <a:schemeClr val="bg1"/>
                </a:solidFill>
              </a:rPr>
              <a:t>We shall reign with Him</a:t>
            </a:r>
          </a:p>
          <a:p>
            <a:pPr marL="914400" lvl="1" indent="-457200">
              <a:buFont typeface="Arial" panose="020B0604020202020204" pitchFamily="34" charset="0"/>
              <a:buChar char="•"/>
            </a:pPr>
            <a:r>
              <a:rPr lang="en-US" sz="2800" b="1" dirty="0" smtClean="0">
                <a:solidFill>
                  <a:schemeClr val="bg1"/>
                </a:solidFill>
              </a:rPr>
              <a:t>The  joy of reigning with Him</a:t>
            </a:r>
            <a:endParaRPr lang="en-US" sz="2800" b="1" dirty="0">
              <a:solidFill>
                <a:schemeClr val="bg1"/>
              </a:solidFill>
            </a:endParaRPr>
          </a:p>
          <a:p>
            <a:pPr marL="914400" lvl="1" indent="-457200">
              <a:buFont typeface="Arial" panose="020B0604020202020204" pitchFamily="34" charset="0"/>
              <a:buChar char="•"/>
            </a:pPr>
            <a:r>
              <a:rPr lang="en-US" sz="2800" b="1" dirty="0">
                <a:solidFill>
                  <a:schemeClr val="bg1"/>
                </a:solidFill>
              </a:rPr>
              <a:t>Change in Peter, look at the end of His </a:t>
            </a:r>
            <a:r>
              <a:rPr lang="en-US" sz="2800" b="1" dirty="0" smtClean="0">
                <a:solidFill>
                  <a:schemeClr val="bg1"/>
                </a:solidFill>
              </a:rPr>
              <a:t>life</a:t>
            </a:r>
            <a:endParaRPr lang="en-US" sz="2800" b="1" dirty="0">
              <a:solidFill>
                <a:schemeClr val="bg1"/>
              </a:solidFill>
            </a:endParaRPr>
          </a:p>
        </p:txBody>
      </p:sp>
    </p:spTree>
    <p:extLst>
      <p:ext uri="{BB962C8B-B14F-4D97-AF65-F5344CB8AC3E}">
        <p14:creationId xmlns:p14="http://schemas.microsoft.com/office/powerpoint/2010/main" val="8085907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Expect Suffering and Joy</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cs typeface="Arial" panose="020B0604020202020204" pitchFamily="34" charset="0"/>
              </a:rPr>
              <a:t>  </a:t>
            </a:r>
            <a:r>
              <a:rPr lang="en-US" b="1" dirty="0" smtClean="0">
                <a:solidFill>
                  <a:schemeClr val="bg1"/>
                </a:solidFill>
              </a:rPr>
              <a:t>20  </a:t>
            </a:r>
            <a:r>
              <a:rPr lang="en-US" b="1" dirty="0">
                <a:solidFill>
                  <a:schemeClr val="bg1"/>
                </a:solidFill>
              </a:rPr>
              <a:t>For what credit is it if, when you are beaten for your faults, you take it patiently? But when you do good and suffer, if you take it patiently, this is commendable before God. </a:t>
            </a:r>
          </a:p>
          <a:p>
            <a:pPr algn="just"/>
            <a:r>
              <a:rPr lang="en-US" b="1" dirty="0" smtClean="0">
                <a:solidFill>
                  <a:schemeClr val="bg1"/>
                </a:solidFill>
              </a:rPr>
              <a:t>  21  </a:t>
            </a:r>
            <a:r>
              <a:rPr lang="en-US" b="1" dirty="0">
                <a:solidFill>
                  <a:schemeClr val="bg1"/>
                </a:solidFill>
              </a:rPr>
              <a:t>For to this you were called, because Christ also suffered for us, leaving us an example, that you should follow His steps: </a:t>
            </a:r>
            <a:endParaRPr lang="en-US" b="1" dirty="0" smtClean="0">
              <a:solidFill>
                <a:schemeClr val="bg1"/>
              </a:solidFill>
            </a:endParaRPr>
          </a:p>
          <a:p>
            <a:pPr algn="just"/>
            <a:r>
              <a:rPr lang="en-US" b="1" dirty="0">
                <a:solidFill>
                  <a:schemeClr val="bg1"/>
                </a:solidFill>
              </a:rPr>
              <a:t>	</a:t>
            </a:r>
            <a:r>
              <a:rPr lang="en-US" b="1" dirty="0" smtClean="0">
                <a:solidFill>
                  <a:schemeClr val="bg1"/>
                </a:solidFill>
              </a:rPr>
              <a:t>				1 Pet. 2:20-21</a:t>
            </a:r>
          </a:p>
          <a:p>
            <a:pPr algn="just"/>
            <a:endParaRPr lang="en-US" b="1" dirty="0">
              <a:solidFill>
                <a:schemeClr val="bg1"/>
              </a:solidFill>
            </a:endParaRPr>
          </a:p>
          <a:p>
            <a:pPr algn="l"/>
            <a:r>
              <a:rPr lang="en-US" b="1" dirty="0">
                <a:solidFill>
                  <a:schemeClr val="bg1"/>
                </a:solidFill>
              </a:rPr>
              <a:t> </a:t>
            </a:r>
            <a:r>
              <a:rPr lang="en-US" b="1" dirty="0" smtClean="0">
                <a:solidFill>
                  <a:schemeClr val="bg1"/>
                </a:solidFill>
              </a:rPr>
              <a:t> 13  </a:t>
            </a:r>
            <a:r>
              <a:rPr lang="en-US" b="1" dirty="0">
                <a:solidFill>
                  <a:schemeClr val="bg1"/>
                </a:solidFill>
              </a:rPr>
              <a:t>but rejoice to the extent that you partake of Christ's sufferings, </a:t>
            </a:r>
            <a:r>
              <a:rPr lang="en-US" b="1" dirty="0">
                <a:solidFill>
                  <a:srgbClr val="FFFF00"/>
                </a:solidFill>
              </a:rPr>
              <a:t>that when His glory is revealed, you may also be glad with exceeding joy. </a:t>
            </a:r>
            <a:endParaRPr lang="en-US" b="1" dirty="0" smtClean="0">
              <a:solidFill>
                <a:srgbClr val="FFFF00"/>
              </a:solidFill>
            </a:endParaRPr>
          </a:p>
          <a:p>
            <a:pPr algn="just"/>
            <a:r>
              <a:rPr lang="en-US" b="1" dirty="0">
                <a:solidFill>
                  <a:schemeClr val="bg1"/>
                </a:solidFill>
              </a:rPr>
              <a:t>	</a:t>
            </a:r>
            <a:r>
              <a:rPr lang="en-US" b="1" dirty="0" smtClean="0">
                <a:solidFill>
                  <a:schemeClr val="bg1"/>
                </a:solidFill>
              </a:rPr>
              <a:t>				1 Pet. 4:13</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1199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Becoming a Follower of Jesus</a:t>
            </a:r>
            <a:endParaRPr lang="en-US" sz="3400" b="1" dirty="0">
              <a:solidFill>
                <a:srgbClr val="019FC4"/>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algn="l">
              <a:lnSpc>
                <a:spcPct val="150000"/>
              </a:lnSpc>
              <a:spcBef>
                <a:spcPts val="200"/>
              </a:spcBef>
              <a:buFont typeface="Arial" panose="020B0604020202020204" pitchFamily="34" charset="0"/>
              <a:buChar char="•"/>
            </a:pPr>
            <a:r>
              <a:rPr lang="en-US" altLang="en-US" sz="3000" b="1" dirty="0" smtClean="0">
                <a:solidFill>
                  <a:schemeClr val="bg1"/>
                </a:solidFill>
              </a:rPr>
              <a:t>  Believe</a:t>
            </a:r>
            <a:r>
              <a:rPr lang="en-US" altLang="en-US" sz="3000" b="1" dirty="0">
                <a:solidFill>
                  <a:schemeClr val="bg1"/>
                </a:solidFill>
              </a:rPr>
              <a:t>				</a:t>
            </a:r>
            <a:r>
              <a:rPr lang="en-US" altLang="en-US" sz="3000" b="1" dirty="0" smtClean="0">
                <a:solidFill>
                  <a:schemeClr val="bg1"/>
                </a:solidFill>
              </a:rPr>
              <a:t>Mark 16:16</a:t>
            </a:r>
          </a:p>
          <a:p>
            <a:pPr lvl="1" algn="l">
              <a:lnSpc>
                <a:spcPct val="150000"/>
              </a:lnSpc>
              <a:spcBef>
                <a:spcPts val="200"/>
              </a:spcBef>
              <a:buFontTx/>
              <a:buChar char="•"/>
            </a:pPr>
            <a:r>
              <a:rPr lang="en-US" altLang="en-US" sz="3000" b="1" dirty="0" smtClean="0">
                <a:solidFill>
                  <a:schemeClr val="bg1"/>
                </a:solidFill>
              </a:rPr>
              <a:t>  Repent</a:t>
            </a:r>
            <a:r>
              <a:rPr lang="en-US" altLang="en-US" sz="3000" b="1" dirty="0">
                <a:solidFill>
                  <a:schemeClr val="bg1"/>
                </a:solidFill>
              </a:rPr>
              <a:t>				</a:t>
            </a:r>
            <a:r>
              <a:rPr lang="en-US" altLang="en-US" sz="3000" b="1" dirty="0" smtClean="0">
                <a:solidFill>
                  <a:schemeClr val="bg1"/>
                </a:solidFill>
              </a:rPr>
              <a:t>Luke 13:3</a:t>
            </a:r>
            <a:endParaRPr lang="en-US" altLang="en-US" sz="3000" b="1" dirty="0">
              <a:solidFill>
                <a:schemeClr val="bg1"/>
              </a:solidFill>
            </a:endParaRPr>
          </a:p>
          <a:p>
            <a:pPr lvl="1" algn="l">
              <a:lnSpc>
                <a:spcPct val="150000"/>
              </a:lnSpc>
              <a:spcBef>
                <a:spcPts val="200"/>
              </a:spcBef>
              <a:buFontTx/>
              <a:buChar char="•"/>
            </a:pPr>
            <a:r>
              <a:rPr lang="en-US" altLang="en-US" sz="3000" b="1" dirty="0">
                <a:solidFill>
                  <a:schemeClr val="bg1"/>
                </a:solidFill>
              </a:rPr>
              <a:t>  Confess Faith			Rom. </a:t>
            </a:r>
            <a:r>
              <a:rPr lang="en-US" altLang="en-US" sz="3000" b="1" dirty="0" smtClean="0">
                <a:solidFill>
                  <a:schemeClr val="bg1"/>
                </a:solidFill>
              </a:rPr>
              <a:t>10:9, 10</a:t>
            </a:r>
          </a:p>
          <a:p>
            <a:pPr lvl="1" algn="l">
              <a:lnSpc>
                <a:spcPct val="150000"/>
              </a:lnSpc>
              <a:spcBef>
                <a:spcPts val="200"/>
              </a:spcBef>
              <a:buFontTx/>
              <a:buChar char="•"/>
            </a:pPr>
            <a:r>
              <a:rPr lang="en-US" altLang="en-US" sz="3000" b="1" dirty="0" smtClean="0">
                <a:solidFill>
                  <a:schemeClr val="bg1"/>
                </a:solidFill>
              </a:rPr>
              <a:t>  Be </a:t>
            </a:r>
            <a:r>
              <a:rPr lang="en-US" altLang="en-US" sz="3000" b="1" dirty="0">
                <a:solidFill>
                  <a:schemeClr val="bg1"/>
                </a:solidFill>
              </a:rPr>
              <a:t>Baptized </a:t>
            </a:r>
            <a:r>
              <a:rPr lang="en-US" altLang="en-US" sz="3000" b="1" dirty="0" smtClean="0">
                <a:solidFill>
                  <a:schemeClr val="bg1"/>
                </a:solidFill>
              </a:rPr>
              <a:t>Into </a:t>
            </a:r>
            <a:r>
              <a:rPr lang="en-US" altLang="en-US" sz="3000" b="1" dirty="0">
                <a:solidFill>
                  <a:schemeClr val="bg1"/>
                </a:solidFill>
              </a:rPr>
              <a:t>Him	</a:t>
            </a:r>
            <a:r>
              <a:rPr lang="en-US" altLang="en-US" sz="3000" b="1" dirty="0" smtClean="0">
                <a:solidFill>
                  <a:schemeClr val="bg1"/>
                </a:solidFill>
              </a:rPr>
              <a:t>	Gal</a:t>
            </a:r>
            <a:r>
              <a:rPr lang="en-US" altLang="en-US" sz="3000" b="1" dirty="0">
                <a:solidFill>
                  <a:schemeClr val="bg1"/>
                </a:solidFill>
              </a:rPr>
              <a:t>. </a:t>
            </a:r>
            <a:r>
              <a:rPr lang="en-US" altLang="en-US" sz="3000" b="1" dirty="0" smtClean="0">
                <a:solidFill>
                  <a:schemeClr val="bg1"/>
                </a:solidFill>
              </a:rPr>
              <a:t>3:27</a:t>
            </a:r>
          </a:p>
          <a:p>
            <a:pPr lvl="1" indent="-457200">
              <a:lnSpc>
                <a:spcPct val="150000"/>
              </a:lnSpc>
              <a:spcBef>
                <a:spcPts val="200"/>
              </a:spcBef>
            </a:pPr>
            <a:r>
              <a:rPr lang="en-US" altLang="en-US" sz="3200" b="1" dirty="0" smtClean="0">
                <a:solidFill>
                  <a:srgbClr val="019FC4"/>
                </a:solidFill>
              </a:rPr>
              <a:t>Added </a:t>
            </a:r>
            <a:r>
              <a:rPr lang="en-US" altLang="en-US" sz="3200" b="1" dirty="0">
                <a:solidFill>
                  <a:srgbClr val="019FC4"/>
                </a:solidFill>
              </a:rPr>
              <a:t>to His church, His body, His kingdom</a:t>
            </a:r>
          </a:p>
          <a:p>
            <a:pPr lvl="1" algn="l">
              <a:lnSpc>
                <a:spcPct val="150000"/>
              </a:lnSpc>
              <a:spcBef>
                <a:spcPts val="200"/>
              </a:spcBef>
              <a:buFontTx/>
              <a:buChar char="•"/>
            </a:pPr>
            <a:r>
              <a:rPr lang="en-US" altLang="en-US" sz="3000" b="1" dirty="0">
                <a:solidFill>
                  <a:schemeClr val="bg1"/>
                </a:solidFill>
              </a:rPr>
              <a:t>  Be Faithful			</a:t>
            </a:r>
            <a:r>
              <a:rPr lang="en-US" altLang="en-US" sz="3000" b="1" dirty="0" smtClean="0">
                <a:solidFill>
                  <a:schemeClr val="bg1"/>
                </a:solidFill>
              </a:rPr>
              <a:t>	Rev</a:t>
            </a:r>
            <a:r>
              <a:rPr lang="en-US" altLang="en-US" sz="3000" b="1" dirty="0">
                <a:solidFill>
                  <a:schemeClr val="bg1"/>
                </a:solidFill>
              </a:rPr>
              <a:t>. 2:10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0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rgbClr val="FFFF00"/>
                </a:solidFill>
              </a:rPr>
              <a:t>When He had stopped speaking</a:t>
            </a:r>
            <a:r>
              <a:rPr lang="en-US" sz="2200" b="1" dirty="0">
                <a:solidFill>
                  <a:schemeClr val="bg1"/>
                </a:solidFill>
              </a:rPr>
              <a:t>,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they forsook all 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3791512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2308324"/>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p>
          <a:p>
            <a:pPr marL="914400" lvl="1" indent="-457200">
              <a:buFont typeface="Arial" panose="020B0604020202020204" pitchFamily="34" charset="0"/>
              <a:buChar char="•"/>
            </a:pPr>
            <a:r>
              <a:rPr lang="en-US" sz="2800" b="1" dirty="0" smtClean="0">
                <a:solidFill>
                  <a:schemeClr val="bg1"/>
                </a:solidFill>
              </a:rPr>
              <a:t>Peter followed His command</a:t>
            </a:r>
            <a:endParaRPr lang="en-US" sz="2800" b="1" dirty="0">
              <a:solidFill>
                <a:schemeClr val="bg1"/>
              </a:solidFill>
            </a:endParaRPr>
          </a:p>
        </p:txBody>
      </p:sp>
    </p:spTree>
    <p:extLst>
      <p:ext uri="{BB962C8B-B14F-4D97-AF65-F5344CB8AC3E}">
        <p14:creationId xmlns:p14="http://schemas.microsoft.com/office/powerpoint/2010/main" val="2782554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a:t>
            </a:r>
            <a:r>
              <a:rPr lang="en-US" sz="2200" b="1" dirty="0">
                <a:solidFill>
                  <a:srgbClr val="FFFF00"/>
                </a:solidFill>
              </a:rPr>
              <a:t>"Launch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they forsook all 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1189751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2739211"/>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p>
          <a:p>
            <a:pPr marL="914400" lvl="1" indent="-457200">
              <a:buFont typeface="Arial" panose="020B0604020202020204" pitchFamily="34" charset="0"/>
              <a:buChar char="•"/>
            </a:pPr>
            <a:r>
              <a:rPr lang="en-US" sz="2800" b="1" dirty="0" smtClean="0">
                <a:solidFill>
                  <a:schemeClr val="bg1"/>
                </a:solidFill>
              </a:rPr>
              <a:t>Peter followed His command</a:t>
            </a:r>
          </a:p>
          <a:p>
            <a:pPr marL="914400" lvl="1" indent="-457200">
              <a:buFont typeface="Arial" panose="020B0604020202020204" pitchFamily="34" charset="0"/>
              <a:buChar char="•"/>
            </a:pPr>
            <a:r>
              <a:rPr lang="en-US" sz="2800" b="1" dirty="0" smtClean="0">
                <a:solidFill>
                  <a:schemeClr val="bg1"/>
                </a:solidFill>
              </a:rPr>
              <a:t>Peter followed His command because He said it</a:t>
            </a:r>
            <a:endParaRPr lang="en-US" sz="2800" b="1" dirty="0">
              <a:solidFill>
                <a:schemeClr val="bg1"/>
              </a:solidFill>
            </a:endParaRPr>
          </a:p>
        </p:txBody>
      </p:sp>
    </p:spTree>
    <p:extLst>
      <p:ext uri="{BB962C8B-B14F-4D97-AF65-F5344CB8AC3E}">
        <p14:creationId xmlns:p14="http://schemas.microsoft.com/office/powerpoint/2010/main" val="1500929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286092"/>
            <a:ext cx="8475133" cy="5029200"/>
          </a:xfrm>
        </p:spPr>
        <p:txBody>
          <a:bodyPr anchor="t">
            <a:noAutofit/>
          </a:bodyPr>
          <a:lstStyle/>
          <a:p>
            <a:pPr algn="just">
              <a:spcBef>
                <a:spcPts val="600"/>
              </a:spcBef>
            </a:pPr>
            <a:r>
              <a:rPr lang="en-US" sz="2200" b="1" dirty="0" smtClean="0">
                <a:solidFill>
                  <a:schemeClr val="bg1"/>
                </a:solidFill>
                <a:cs typeface="Arial" panose="020B0604020202020204" pitchFamily="34" charset="0"/>
              </a:rPr>
              <a:t>  </a:t>
            </a:r>
            <a:r>
              <a:rPr lang="en-US" sz="2200" b="1" dirty="0" smtClean="0">
                <a:solidFill>
                  <a:schemeClr val="bg1"/>
                </a:solidFill>
              </a:rPr>
              <a:t>  4  </a:t>
            </a:r>
            <a:r>
              <a:rPr lang="en-US" sz="2200" b="1" dirty="0">
                <a:solidFill>
                  <a:schemeClr val="bg1"/>
                </a:solidFill>
              </a:rPr>
              <a:t>When He had stopped speaking, He said to Simon, "Launch out into the deep and let down your nets for a catch." </a:t>
            </a:r>
          </a:p>
          <a:p>
            <a:pPr algn="just">
              <a:spcBef>
                <a:spcPts val="600"/>
              </a:spcBef>
            </a:pPr>
            <a:r>
              <a:rPr lang="en-US" sz="2200" b="1" dirty="0" smtClean="0">
                <a:solidFill>
                  <a:schemeClr val="bg1"/>
                </a:solidFill>
              </a:rPr>
              <a:t>  5  </a:t>
            </a:r>
            <a:r>
              <a:rPr lang="en-US" sz="2200" b="1" dirty="0">
                <a:solidFill>
                  <a:schemeClr val="bg1"/>
                </a:solidFill>
              </a:rPr>
              <a:t>But Simon answered and said to Him, "Master, we have toiled all night and caught nothing; </a:t>
            </a:r>
            <a:r>
              <a:rPr lang="en-US" sz="2200" b="1" dirty="0">
                <a:solidFill>
                  <a:srgbClr val="FFFF00"/>
                </a:solidFill>
              </a:rPr>
              <a:t>nevertheless at Your word I will let down the net." </a:t>
            </a:r>
          </a:p>
          <a:p>
            <a:pPr algn="just">
              <a:spcBef>
                <a:spcPts val="600"/>
              </a:spcBef>
            </a:pPr>
            <a:r>
              <a:rPr lang="en-US" sz="2200" b="1" dirty="0" smtClean="0">
                <a:solidFill>
                  <a:schemeClr val="bg1"/>
                </a:solidFill>
              </a:rPr>
              <a:t>  6  </a:t>
            </a:r>
            <a:r>
              <a:rPr lang="en-US" sz="2200" b="1" dirty="0">
                <a:solidFill>
                  <a:schemeClr val="bg1"/>
                </a:solidFill>
              </a:rPr>
              <a:t>And when they had done this, they caught a great number of fish, and their net was breaking. </a:t>
            </a:r>
          </a:p>
          <a:p>
            <a:pPr algn="just">
              <a:spcBef>
                <a:spcPts val="600"/>
              </a:spcBef>
            </a:pPr>
            <a:r>
              <a:rPr lang="en-US" sz="2200" b="1" dirty="0" smtClean="0">
                <a:solidFill>
                  <a:schemeClr val="bg1"/>
                </a:solidFill>
              </a:rPr>
              <a:t>  7  </a:t>
            </a:r>
            <a:r>
              <a:rPr lang="en-US" sz="2200" b="1" dirty="0">
                <a:solidFill>
                  <a:schemeClr val="bg1"/>
                </a:solidFill>
              </a:rPr>
              <a:t>So they signaled to their partners in the other boat to come and help them. And they came and filled both the boats, so that they began to sink. </a:t>
            </a:r>
          </a:p>
          <a:p>
            <a:pPr algn="just">
              <a:spcBef>
                <a:spcPts val="600"/>
              </a:spcBef>
            </a:pPr>
            <a:r>
              <a:rPr lang="en-US" sz="2200" b="1" dirty="0" smtClean="0">
                <a:solidFill>
                  <a:schemeClr val="bg1"/>
                </a:solidFill>
              </a:rPr>
              <a:t>  8  </a:t>
            </a:r>
            <a:r>
              <a:rPr lang="en-US" sz="2200" b="1" dirty="0">
                <a:solidFill>
                  <a:schemeClr val="bg1"/>
                </a:solidFill>
              </a:rPr>
              <a:t>When Simon Peter saw it, he fell down at Jesus' knees, saying, "Depart from me, for I am a sinful man, O Lord!" </a:t>
            </a:r>
          </a:p>
          <a:p>
            <a:pPr algn="just">
              <a:spcBef>
                <a:spcPts val="600"/>
              </a:spcBef>
            </a:pPr>
            <a:r>
              <a:rPr lang="en-US" sz="2200" b="1" dirty="0" smtClean="0">
                <a:solidFill>
                  <a:schemeClr val="bg1"/>
                </a:solidFill>
              </a:rPr>
              <a:t>  9  </a:t>
            </a:r>
            <a:r>
              <a:rPr lang="en-US" sz="2200" b="1" dirty="0">
                <a:solidFill>
                  <a:schemeClr val="bg1"/>
                </a:solidFill>
              </a:rPr>
              <a:t>For he and all who were with him were astonished at the catch of fish which they had taken; </a:t>
            </a:r>
          </a:p>
          <a:p>
            <a:pPr algn="just">
              <a:spcBef>
                <a:spcPts val="600"/>
              </a:spcBef>
            </a:pPr>
            <a:r>
              <a:rPr lang="en-US" sz="2200" b="1" dirty="0" smtClean="0">
                <a:solidFill>
                  <a:schemeClr val="bg1"/>
                </a:solidFill>
              </a:rPr>
              <a:t>  10  </a:t>
            </a:r>
            <a:r>
              <a:rPr lang="en-US" sz="2200" b="1" dirty="0">
                <a:solidFill>
                  <a:schemeClr val="bg1"/>
                </a:solidFill>
              </a:rPr>
              <a:t>and so also were James and John, the sons of Zebedee, who were partners with Simon. And Jesus said to Simon, "Do not be afraid. From now on you will catch men." </a:t>
            </a:r>
          </a:p>
          <a:p>
            <a:pPr algn="just">
              <a:spcBef>
                <a:spcPts val="600"/>
              </a:spcBef>
            </a:pPr>
            <a:r>
              <a:rPr lang="en-US" sz="2200" b="1" dirty="0" smtClean="0">
                <a:solidFill>
                  <a:schemeClr val="bg1"/>
                </a:solidFill>
              </a:rPr>
              <a:t>  11  </a:t>
            </a:r>
            <a:r>
              <a:rPr lang="en-US" sz="2200" b="1" dirty="0">
                <a:solidFill>
                  <a:schemeClr val="bg1"/>
                </a:solidFill>
              </a:rPr>
              <a:t>So when they had brought their boats to land, they forsook all and followed Him. 	</a:t>
            </a:r>
            <a:r>
              <a:rPr lang="en-US" sz="2200" b="1" dirty="0" smtClean="0">
                <a:solidFill>
                  <a:schemeClr val="bg1"/>
                </a:solidFill>
              </a:rPr>
              <a:t>				Luke 5:4-11</a:t>
            </a:r>
            <a:endParaRPr lang="en-US" sz="2200" b="1" dirty="0">
              <a:solidFill>
                <a:schemeClr val="bg1"/>
              </a:solidFill>
            </a:endParaRPr>
          </a:p>
          <a:p>
            <a:pPr algn="just">
              <a:spcBef>
                <a:spcPts val="600"/>
              </a:spcBef>
            </a:pPr>
            <a:endParaRPr lang="en-US" sz="2200" b="1" dirty="0">
              <a:solidFill>
                <a:schemeClr val="bg1"/>
              </a:solidFill>
            </a:endParaRPr>
          </a:p>
        </p:txBody>
      </p:sp>
    </p:spTree>
    <p:extLst>
      <p:ext uri="{BB962C8B-B14F-4D97-AF65-F5344CB8AC3E}">
        <p14:creationId xmlns:p14="http://schemas.microsoft.com/office/powerpoint/2010/main" val="1200400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019FC4"/>
                </a:solidFill>
                <a:latin typeface="Lucida Calligraphy" panose="03010101010101010101" pitchFamily="66" charset="0"/>
              </a:rPr>
              <a:t>Early in the Life of Peter</a:t>
            </a:r>
            <a:endParaRPr lang="en-US" sz="3400" b="1" dirty="0">
              <a:solidFill>
                <a:srgbClr val="019FC4"/>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94367" y="1374356"/>
            <a:ext cx="8407401" cy="3170099"/>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The Decision to Follow Jesus  </a:t>
            </a:r>
          </a:p>
          <a:p>
            <a:pPr marL="914400" lvl="1" indent="-457200">
              <a:buFont typeface="Arial" panose="020B0604020202020204" pitchFamily="34" charset="0"/>
              <a:buChar char="•"/>
            </a:pPr>
            <a:r>
              <a:rPr lang="en-US" sz="2800" b="1" dirty="0" smtClean="0">
                <a:solidFill>
                  <a:schemeClr val="bg1"/>
                </a:solidFill>
              </a:rPr>
              <a:t>Peter met Jesus several times</a:t>
            </a:r>
          </a:p>
          <a:p>
            <a:pPr marL="914400" lvl="1" indent="-457200">
              <a:buFont typeface="Arial" panose="020B0604020202020204" pitchFamily="34" charset="0"/>
              <a:buChar char="•"/>
            </a:pPr>
            <a:r>
              <a:rPr lang="en-US" sz="2800" b="1" dirty="0" smtClean="0">
                <a:solidFill>
                  <a:schemeClr val="bg1"/>
                </a:solidFill>
              </a:rPr>
              <a:t>Peter arrived at the day of his decision—Luke 5</a:t>
            </a:r>
          </a:p>
          <a:p>
            <a:pPr marL="914400" lvl="1" indent="-457200">
              <a:buFont typeface="Arial" panose="020B0604020202020204" pitchFamily="34" charset="0"/>
              <a:buChar char="•"/>
            </a:pPr>
            <a:r>
              <a:rPr lang="en-US" sz="2800" b="1" dirty="0" smtClean="0">
                <a:solidFill>
                  <a:schemeClr val="bg1"/>
                </a:solidFill>
              </a:rPr>
              <a:t>Peter heard Jesus speak</a:t>
            </a:r>
          </a:p>
          <a:p>
            <a:pPr marL="914400" lvl="1" indent="-457200">
              <a:buFont typeface="Arial" panose="020B0604020202020204" pitchFamily="34" charset="0"/>
              <a:buChar char="•"/>
            </a:pPr>
            <a:r>
              <a:rPr lang="en-US" sz="2800" b="1" dirty="0" smtClean="0">
                <a:solidFill>
                  <a:schemeClr val="bg1"/>
                </a:solidFill>
              </a:rPr>
              <a:t>Peter followed His command</a:t>
            </a:r>
          </a:p>
          <a:p>
            <a:pPr marL="914400" lvl="1" indent="-457200">
              <a:buFont typeface="Arial" panose="020B0604020202020204" pitchFamily="34" charset="0"/>
              <a:buChar char="•"/>
            </a:pPr>
            <a:r>
              <a:rPr lang="en-US" sz="2800" b="1" dirty="0" smtClean="0">
                <a:solidFill>
                  <a:schemeClr val="bg1"/>
                </a:solidFill>
              </a:rPr>
              <a:t>Peter followed His command because He said it</a:t>
            </a:r>
          </a:p>
          <a:p>
            <a:pPr marL="914400" lvl="1" indent="-457200">
              <a:buFont typeface="Arial" panose="020B0604020202020204" pitchFamily="34" charset="0"/>
              <a:buChar char="•"/>
            </a:pPr>
            <a:r>
              <a:rPr lang="en-US" sz="2800" b="1" dirty="0" smtClean="0">
                <a:solidFill>
                  <a:schemeClr val="bg1"/>
                </a:solidFill>
              </a:rPr>
              <a:t>Peter became conscious of His sinfulness</a:t>
            </a:r>
            <a:endParaRPr lang="en-US" sz="2800" b="1" dirty="0">
              <a:solidFill>
                <a:schemeClr val="bg1"/>
              </a:solidFill>
            </a:endParaRPr>
          </a:p>
        </p:txBody>
      </p:sp>
    </p:spTree>
    <p:extLst>
      <p:ext uri="{BB962C8B-B14F-4D97-AF65-F5344CB8AC3E}">
        <p14:creationId xmlns:p14="http://schemas.microsoft.com/office/powerpoint/2010/main" val="3034460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TotalTime>
  <Words>4383</Words>
  <Application>Microsoft Office PowerPoint</Application>
  <PresentationFormat>On-screen Show (4:3)</PresentationFormat>
  <Paragraphs>295</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Lucida Calligraphy</vt:lpstr>
      <vt:lpstr>Office Theme</vt:lpstr>
      <vt:lpstr>A Fisherman Becomes a Fisher of Men</vt:lpstr>
      <vt:lpstr>PowerPoint Presentation</vt:lpstr>
      <vt:lpstr>Early in the Life of Peter</vt:lpstr>
      <vt:lpstr>PowerPoint Presentation</vt:lpstr>
      <vt:lpstr>Early in the Life of Peter</vt:lpstr>
      <vt:lpstr>PowerPoint Presentation</vt:lpstr>
      <vt:lpstr>Early in the Life of Peter</vt:lpstr>
      <vt:lpstr>PowerPoint Presentation</vt:lpstr>
      <vt:lpstr>Early in the Life of Peter</vt:lpstr>
      <vt:lpstr>PowerPoint Presentation</vt:lpstr>
      <vt:lpstr>Early in the Life of Peter</vt:lpstr>
      <vt:lpstr>PowerPoint Presentation</vt:lpstr>
      <vt:lpstr>Early in the Life of Peter</vt:lpstr>
      <vt:lpstr>PowerPoint Presentation</vt:lpstr>
      <vt:lpstr>Early in the Life of Peter</vt:lpstr>
      <vt:lpstr>PowerPoint Presentation</vt:lpstr>
      <vt:lpstr>Later in the Life of Peter</vt:lpstr>
      <vt:lpstr>Expect Suffering and Joy</vt:lpstr>
      <vt:lpstr>Later in the Life of Peter</vt:lpstr>
      <vt:lpstr>Expect Suffering and Joy</vt:lpstr>
      <vt:lpstr>Later in the Life of Peter</vt:lpstr>
      <vt:lpstr>Expect Suffering and Joy</vt:lpstr>
      <vt:lpstr>Later in the Life of Peter</vt:lpstr>
      <vt:lpstr>Expect Suffering and Joy</vt:lpstr>
      <vt:lpstr>Later in the Life of Peter</vt:lpstr>
      <vt:lpstr>Expect Suffering and Joy</vt:lpstr>
      <vt:lpstr>Later in the Life of Peter</vt:lpstr>
      <vt:lpstr>Expect Suffering and Joy</vt:lpstr>
      <vt:lpstr>Later in the Life of Peter</vt:lpstr>
      <vt:lpstr>At the End of Peter’s Life</vt:lpstr>
      <vt:lpstr>Expect Suffering and Joy</vt:lpstr>
      <vt:lpstr>Expect Suffering and Joy</vt:lpstr>
      <vt:lpstr>Expect Suffering and Joy</vt:lpstr>
      <vt:lpstr>Joy “In the Regeneration”</vt:lpstr>
      <vt:lpstr>Joy in the Regeneration</vt:lpstr>
      <vt:lpstr>Joy in the Regeneration</vt:lpstr>
      <vt:lpstr>At the End of Peter’s Life</vt:lpstr>
      <vt:lpstr>Expect Suffering and Joy</vt:lpstr>
      <vt:lpstr>Becoming a Follower of Jesus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Cindy Nelson</cp:lastModifiedBy>
  <cp:revision>46</cp:revision>
  <cp:lastPrinted>2016-07-24T12:36:11Z</cp:lastPrinted>
  <dcterms:created xsi:type="dcterms:W3CDTF">2016-02-01T19:51:25Z</dcterms:created>
  <dcterms:modified xsi:type="dcterms:W3CDTF">2016-07-25T13:58:08Z</dcterms:modified>
</cp:coreProperties>
</file>