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6"/>
  </p:handoutMasterIdLst>
  <p:sldIdLst>
    <p:sldId id="256" r:id="rId2"/>
    <p:sldId id="290" r:id="rId3"/>
    <p:sldId id="382" r:id="rId4"/>
    <p:sldId id="386" r:id="rId5"/>
    <p:sldId id="416" r:id="rId6"/>
    <p:sldId id="394" r:id="rId7"/>
    <p:sldId id="395" r:id="rId8"/>
    <p:sldId id="392" r:id="rId9"/>
    <p:sldId id="398" r:id="rId10"/>
    <p:sldId id="403" r:id="rId11"/>
    <p:sldId id="415" r:id="rId12"/>
    <p:sldId id="417" r:id="rId13"/>
    <p:sldId id="412" r:id="rId14"/>
    <p:sldId id="361" r:id="rId15"/>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2293A"/>
    <a:srgbClr val="019F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426" autoAdjust="0"/>
    <p:restoredTop sz="94660"/>
  </p:normalViewPr>
  <p:slideViewPr>
    <p:cSldViewPr snapToGrid="0" showGuides="1">
      <p:cViewPr varScale="1">
        <p:scale>
          <a:sx n="106" d="100"/>
          <a:sy n="106" d="100"/>
        </p:scale>
        <p:origin x="1308" y="114"/>
      </p:cViewPr>
      <p:guideLst>
        <p:guide orient="horz" pos="2160"/>
        <p:guide pos="2880"/>
      </p:guideLst>
    </p:cSldViewPr>
  </p:slideViewPr>
  <p:notesTextViewPr>
    <p:cViewPr>
      <p:scale>
        <a:sx n="3" d="2"/>
        <a:sy n="3" d="2"/>
      </p:scale>
      <p:origin x="0" y="0"/>
    </p:cViewPr>
  </p:notesTextViewPr>
  <p:sorterViewPr>
    <p:cViewPr>
      <p:scale>
        <a:sx n="100" d="100"/>
        <a:sy n="100" d="100"/>
      </p:scale>
      <p:origin x="0" y="-773"/>
    </p:cViewPr>
  </p:sorterViewPr>
  <p:notesViewPr>
    <p:cSldViewPr snapToGrid="0" showGuides="1">
      <p:cViewPr varScale="1">
        <p:scale>
          <a:sx n="86" d="100"/>
          <a:sy n="86" d="100"/>
        </p:scale>
        <p:origin x="2928"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77739" cy="471055"/>
          </a:xfrm>
          <a:prstGeom prst="rect">
            <a:avLst/>
          </a:prstGeom>
        </p:spPr>
        <p:txBody>
          <a:bodyPr vert="horz" lIns="94220" tIns="47111" rIns="94220" bIns="47111" rtlCol="0"/>
          <a:lstStyle>
            <a:lvl1pPr algn="l">
              <a:defRPr sz="1200"/>
            </a:lvl1pPr>
          </a:lstStyle>
          <a:p>
            <a:endParaRPr lang="en-US"/>
          </a:p>
        </p:txBody>
      </p:sp>
      <p:sp>
        <p:nvSpPr>
          <p:cNvPr id="3" name="Date Placeholder 2"/>
          <p:cNvSpPr>
            <a:spLocks noGrp="1"/>
          </p:cNvSpPr>
          <p:nvPr>
            <p:ph type="dt" sz="quarter" idx="1"/>
          </p:nvPr>
        </p:nvSpPr>
        <p:spPr>
          <a:xfrm>
            <a:off x="4023094" y="1"/>
            <a:ext cx="3077739" cy="471055"/>
          </a:xfrm>
          <a:prstGeom prst="rect">
            <a:avLst/>
          </a:prstGeom>
        </p:spPr>
        <p:txBody>
          <a:bodyPr vert="horz" lIns="94220" tIns="47111" rIns="94220" bIns="47111" rtlCol="0"/>
          <a:lstStyle>
            <a:lvl1pPr algn="r">
              <a:defRPr sz="1200"/>
            </a:lvl1pPr>
          </a:lstStyle>
          <a:p>
            <a:fld id="{9E134A58-ECA1-4E7C-8010-A6B5A1E88A70}" type="datetimeFigureOut">
              <a:rPr lang="en-US" smtClean="0"/>
              <a:t>7/18/2016</a:t>
            </a:fld>
            <a:endParaRPr lang="en-US"/>
          </a:p>
        </p:txBody>
      </p:sp>
      <p:sp>
        <p:nvSpPr>
          <p:cNvPr id="4" name="Footer Placeholder 3"/>
          <p:cNvSpPr>
            <a:spLocks noGrp="1"/>
          </p:cNvSpPr>
          <p:nvPr>
            <p:ph type="ftr" sz="quarter" idx="2"/>
          </p:nvPr>
        </p:nvSpPr>
        <p:spPr>
          <a:xfrm>
            <a:off x="1" y="8917424"/>
            <a:ext cx="3077739" cy="471054"/>
          </a:xfrm>
          <a:prstGeom prst="rect">
            <a:avLst/>
          </a:prstGeom>
        </p:spPr>
        <p:txBody>
          <a:bodyPr vert="horz" lIns="94220" tIns="47111" rIns="94220" bIns="47111" rtlCol="0" anchor="b"/>
          <a:lstStyle>
            <a:lvl1pPr algn="l">
              <a:defRPr sz="1200"/>
            </a:lvl1pPr>
          </a:lstStyle>
          <a:p>
            <a:endParaRPr lang="en-US"/>
          </a:p>
        </p:txBody>
      </p:sp>
      <p:sp>
        <p:nvSpPr>
          <p:cNvPr id="5" name="Slide Number Placeholder 4"/>
          <p:cNvSpPr>
            <a:spLocks noGrp="1"/>
          </p:cNvSpPr>
          <p:nvPr>
            <p:ph type="sldNum" sz="quarter" idx="3"/>
          </p:nvPr>
        </p:nvSpPr>
        <p:spPr>
          <a:xfrm>
            <a:off x="4023094" y="8917424"/>
            <a:ext cx="3077739" cy="471054"/>
          </a:xfrm>
          <a:prstGeom prst="rect">
            <a:avLst/>
          </a:prstGeom>
        </p:spPr>
        <p:txBody>
          <a:bodyPr vert="horz" lIns="94220" tIns="47111" rIns="94220" bIns="47111" rtlCol="0" anchor="b"/>
          <a:lstStyle>
            <a:lvl1pPr algn="r">
              <a:defRPr sz="1200"/>
            </a:lvl1pPr>
          </a:lstStyle>
          <a:p>
            <a:fld id="{84291F81-960C-4E6D-8DB4-C6425D6613BE}" type="slidenum">
              <a:rPr lang="en-US" smtClean="0"/>
              <a:t>‹#›</a:t>
            </a:fld>
            <a:endParaRPr lang="en-US"/>
          </a:p>
        </p:txBody>
      </p:sp>
    </p:spTree>
    <p:extLst>
      <p:ext uri="{BB962C8B-B14F-4D97-AF65-F5344CB8AC3E}">
        <p14:creationId xmlns:p14="http://schemas.microsoft.com/office/powerpoint/2010/main" val="288574283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02B947D-3D4B-4A87-9995-54639703B3B8}" type="datetimeFigureOut">
              <a:rPr lang="en-US" smtClean="0"/>
              <a:t>7/18/2016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888F1F-5AD9-435B-BED9-B105C4404579}" type="slidenum">
              <a:rPr lang="en-US" smtClean="0"/>
              <a:t>‹#›</a:t>
            </a:fld>
            <a:endParaRPr lang="en-US"/>
          </a:p>
        </p:txBody>
      </p:sp>
      <p:sp>
        <p:nvSpPr>
          <p:cNvPr id="8" name="Rectangle 7"/>
          <p:cNvSpPr/>
          <p:nvPr userDrawn="1"/>
        </p:nvSpPr>
        <p:spPr>
          <a:xfrm>
            <a:off x="211667" y="228600"/>
            <a:ext cx="8720666" cy="6417733"/>
          </a:xfrm>
          <a:prstGeom prst="rect">
            <a:avLst/>
          </a:prstGeom>
          <a:solidFill>
            <a:srgbClr val="02293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1822392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02B947D-3D4B-4A87-9995-54639703B3B8}" type="datetimeFigureOut">
              <a:rPr lang="en-US" smtClean="0"/>
              <a:t>7/18/2016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888F1F-5AD9-435B-BED9-B105C4404579}" type="slidenum">
              <a:rPr lang="en-US" smtClean="0"/>
              <a:t>‹#›</a:t>
            </a:fld>
            <a:endParaRPr lang="en-US"/>
          </a:p>
        </p:txBody>
      </p:sp>
    </p:spTree>
    <p:extLst>
      <p:ext uri="{BB962C8B-B14F-4D97-AF65-F5344CB8AC3E}">
        <p14:creationId xmlns:p14="http://schemas.microsoft.com/office/powerpoint/2010/main" val="6069475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02B947D-3D4B-4A87-9995-54639703B3B8}" type="datetimeFigureOut">
              <a:rPr lang="en-US" smtClean="0"/>
              <a:t>7/18/2016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888F1F-5AD9-435B-BED9-B105C4404579}" type="slidenum">
              <a:rPr lang="en-US" smtClean="0"/>
              <a:t>‹#›</a:t>
            </a:fld>
            <a:endParaRPr lang="en-US"/>
          </a:p>
        </p:txBody>
      </p:sp>
    </p:spTree>
    <p:extLst>
      <p:ext uri="{BB962C8B-B14F-4D97-AF65-F5344CB8AC3E}">
        <p14:creationId xmlns:p14="http://schemas.microsoft.com/office/powerpoint/2010/main" val="37728455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02B947D-3D4B-4A87-9995-54639703B3B8}" type="datetimeFigureOut">
              <a:rPr lang="en-US" smtClean="0"/>
              <a:t>7/18/2016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888F1F-5AD9-435B-BED9-B105C4404579}" type="slidenum">
              <a:rPr lang="en-US" smtClean="0"/>
              <a:t>‹#›</a:t>
            </a:fld>
            <a:endParaRPr lang="en-US"/>
          </a:p>
        </p:txBody>
      </p:sp>
    </p:spTree>
    <p:extLst>
      <p:ext uri="{BB962C8B-B14F-4D97-AF65-F5344CB8AC3E}">
        <p14:creationId xmlns:p14="http://schemas.microsoft.com/office/powerpoint/2010/main" val="36038281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02B947D-3D4B-4A87-9995-54639703B3B8}" type="datetimeFigureOut">
              <a:rPr lang="en-US" smtClean="0"/>
              <a:t>7/18/2016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888F1F-5AD9-435B-BED9-B105C4404579}" type="slidenum">
              <a:rPr lang="en-US" smtClean="0"/>
              <a:t>‹#›</a:t>
            </a:fld>
            <a:endParaRPr lang="en-US"/>
          </a:p>
        </p:txBody>
      </p:sp>
    </p:spTree>
    <p:extLst>
      <p:ext uri="{BB962C8B-B14F-4D97-AF65-F5344CB8AC3E}">
        <p14:creationId xmlns:p14="http://schemas.microsoft.com/office/powerpoint/2010/main" val="559505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02B947D-3D4B-4A87-9995-54639703B3B8}" type="datetimeFigureOut">
              <a:rPr lang="en-US" smtClean="0"/>
              <a:t>7/18/2016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888F1F-5AD9-435B-BED9-B105C4404579}" type="slidenum">
              <a:rPr lang="en-US" smtClean="0"/>
              <a:t>‹#›</a:t>
            </a:fld>
            <a:endParaRPr lang="en-US"/>
          </a:p>
        </p:txBody>
      </p:sp>
    </p:spTree>
    <p:extLst>
      <p:ext uri="{BB962C8B-B14F-4D97-AF65-F5344CB8AC3E}">
        <p14:creationId xmlns:p14="http://schemas.microsoft.com/office/powerpoint/2010/main" val="28048166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02B947D-3D4B-4A87-9995-54639703B3B8}" type="datetimeFigureOut">
              <a:rPr lang="en-US" smtClean="0"/>
              <a:t>7/18/2016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2888F1F-5AD9-435B-BED9-B105C4404579}" type="slidenum">
              <a:rPr lang="en-US" smtClean="0"/>
              <a:t>‹#›</a:t>
            </a:fld>
            <a:endParaRPr lang="en-US"/>
          </a:p>
        </p:txBody>
      </p:sp>
    </p:spTree>
    <p:extLst>
      <p:ext uri="{BB962C8B-B14F-4D97-AF65-F5344CB8AC3E}">
        <p14:creationId xmlns:p14="http://schemas.microsoft.com/office/powerpoint/2010/main" val="3863067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02B947D-3D4B-4A87-9995-54639703B3B8}" type="datetimeFigureOut">
              <a:rPr lang="en-US" smtClean="0"/>
              <a:t>7/18/2016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2888F1F-5AD9-435B-BED9-B105C4404579}" type="slidenum">
              <a:rPr lang="en-US" smtClean="0"/>
              <a:t>‹#›</a:t>
            </a:fld>
            <a:endParaRPr lang="en-US"/>
          </a:p>
        </p:txBody>
      </p:sp>
    </p:spTree>
    <p:extLst>
      <p:ext uri="{BB962C8B-B14F-4D97-AF65-F5344CB8AC3E}">
        <p14:creationId xmlns:p14="http://schemas.microsoft.com/office/powerpoint/2010/main" val="6836944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2B947D-3D4B-4A87-9995-54639703B3B8}" type="datetimeFigureOut">
              <a:rPr lang="en-US" smtClean="0"/>
              <a:t>7/18/2016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2888F1F-5AD9-435B-BED9-B105C4404579}" type="slidenum">
              <a:rPr lang="en-US" smtClean="0"/>
              <a:t>‹#›</a:t>
            </a:fld>
            <a:endParaRPr lang="en-US"/>
          </a:p>
        </p:txBody>
      </p:sp>
    </p:spTree>
    <p:extLst>
      <p:ext uri="{BB962C8B-B14F-4D97-AF65-F5344CB8AC3E}">
        <p14:creationId xmlns:p14="http://schemas.microsoft.com/office/powerpoint/2010/main" val="38588885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2B947D-3D4B-4A87-9995-54639703B3B8}" type="datetimeFigureOut">
              <a:rPr lang="en-US" smtClean="0"/>
              <a:t>7/18/2016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888F1F-5AD9-435B-BED9-B105C4404579}" type="slidenum">
              <a:rPr lang="en-US" smtClean="0"/>
              <a:t>‹#›</a:t>
            </a:fld>
            <a:endParaRPr lang="en-US"/>
          </a:p>
        </p:txBody>
      </p:sp>
    </p:spTree>
    <p:extLst>
      <p:ext uri="{BB962C8B-B14F-4D97-AF65-F5344CB8AC3E}">
        <p14:creationId xmlns:p14="http://schemas.microsoft.com/office/powerpoint/2010/main" val="3551114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2B947D-3D4B-4A87-9995-54639703B3B8}" type="datetimeFigureOut">
              <a:rPr lang="en-US" smtClean="0"/>
              <a:t>7/18/2016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888F1F-5AD9-435B-BED9-B105C4404579}" type="slidenum">
              <a:rPr lang="en-US" smtClean="0"/>
              <a:t>‹#›</a:t>
            </a:fld>
            <a:endParaRPr lang="en-US"/>
          </a:p>
        </p:txBody>
      </p:sp>
    </p:spTree>
    <p:extLst>
      <p:ext uri="{BB962C8B-B14F-4D97-AF65-F5344CB8AC3E}">
        <p14:creationId xmlns:p14="http://schemas.microsoft.com/office/powerpoint/2010/main" val="33240505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2B947D-3D4B-4A87-9995-54639703B3B8}" type="datetimeFigureOut">
              <a:rPr lang="en-US" smtClean="0"/>
              <a:t>7/18/2016</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888F1F-5AD9-435B-BED9-B105C4404579}" type="slidenum">
              <a:rPr lang="en-US" smtClean="0"/>
              <a:t>‹#›</a:t>
            </a:fld>
            <a:endParaRPr lang="en-US"/>
          </a:p>
        </p:txBody>
      </p:sp>
    </p:spTree>
    <p:extLst>
      <p:ext uri="{BB962C8B-B14F-4D97-AF65-F5344CB8AC3E}">
        <p14:creationId xmlns:p14="http://schemas.microsoft.com/office/powerpoint/2010/main" val="25468792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62600" y="2137410"/>
            <a:ext cx="8638331" cy="871643"/>
          </a:xfrm>
        </p:spPr>
        <p:txBody>
          <a:bodyPr anchor="b">
            <a:normAutofit fontScale="90000"/>
          </a:bodyPr>
          <a:lstStyle/>
          <a:p>
            <a:r>
              <a:rPr lang="en-US" sz="5400" b="1" dirty="0" smtClean="0">
                <a:solidFill>
                  <a:schemeClr val="bg1"/>
                </a:solidFill>
                <a:latin typeface="Lucida Calligraphy" panose="03010101010101010101" pitchFamily="66" charset="0"/>
              </a:rPr>
              <a:t>I Am Not Ashamed </a:t>
            </a:r>
            <a:br>
              <a:rPr lang="en-US" sz="5400" b="1" dirty="0" smtClean="0">
                <a:solidFill>
                  <a:schemeClr val="bg1"/>
                </a:solidFill>
                <a:latin typeface="Lucida Calligraphy" panose="03010101010101010101" pitchFamily="66" charset="0"/>
              </a:rPr>
            </a:br>
            <a:r>
              <a:rPr lang="en-US" sz="5400" b="1" dirty="0" smtClean="0">
                <a:solidFill>
                  <a:schemeClr val="bg1"/>
                </a:solidFill>
                <a:latin typeface="Lucida Calligraphy" panose="03010101010101010101" pitchFamily="66" charset="0"/>
              </a:rPr>
              <a:t>To Talk About Jesus</a:t>
            </a:r>
            <a:endParaRPr lang="en-US" sz="5400" b="1" dirty="0">
              <a:solidFill>
                <a:schemeClr val="bg1"/>
              </a:solidFill>
              <a:latin typeface="Lucida Calligraphy" panose="03010101010101010101" pitchFamily="66" charset="0"/>
            </a:endParaRPr>
          </a:p>
        </p:txBody>
      </p:sp>
      <p:sp>
        <p:nvSpPr>
          <p:cNvPr id="3" name="Subtitle 2"/>
          <p:cNvSpPr>
            <a:spLocks noGrp="1"/>
          </p:cNvSpPr>
          <p:nvPr>
            <p:ph type="subTitle" idx="1"/>
          </p:nvPr>
        </p:nvSpPr>
        <p:spPr>
          <a:xfrm>
            <a:off x="334433" y="4072468"/>
            <a:ext cx="8475133" cy="2429932"/>
          </a:xfrm>
        </p:spPr>
        <p:txBody>
          <a:bodyPr anchor="t">
            <a:normAutofit/>
          </a:bodyPr>
          <a:lstStyle/>
          <a:p>
            <a:endParaRPr lang="en-US" sz="3600" b="1" dirty="0" smtClean="0">
              <a:solidFill>
                <a:schemeClr val="bg1"/>
              </a:solidFill>
            </a:endParaRPr>
          </a:p>
          <a:p>
            <a:r>
              <a:rPr lang="en-US" sz="3600" b="1" dirty="0" smtClean="0">
                <a:solidFill>
                  <a:schemeClr val="bg1"/>
                </a:solidFill>
              </a:rPr>
              <a:t>Acts 4:13-20</a:t>
            </a:r>
            <a:endParaRPr lang="en-US" sz="3600" b="1" dirty="0">
              <a:solidFill>
                <a:schemeClr val="bg1"/>
              </a:solidFill>
            </a:endParaRPr>
          </a:p>
        </p:txBody>
      </p:sp>
      <p:cxnSp>
        <p:nvCxnSpPr>
          <p:cNvPr id="6" name="Straight Connector 5"/>
          <p:cNvCxnSpPr/>
          <p:nvPr/>
        </p:nvCxnSpPr>
        <p:spPr>
          <a:xfrm>
            <a:off x="410633" y="3606800"/>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213221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4433" y="374316"/>
            <a:ext cx="8475133" cy="804333"/>
          </a:xfrm>
        </p:spPr>
        <p:txBody>
          <a:bodyPr anchor="ctr">
            <a:normAutofit/>
          </a:bodyPr>
          <a:lstStyle/>
          <a:p>
            <a:r>
              <a:rPr lang="en-US" sz="3600" b="1" dirty="0" smtClean="0">
                <a:solidFill>
                  <a:srgbClr val="FFFF00"/>
                </a:solidFill>
                <a:latin typeface="Lucida Calligraphy" panose="03010101010101010101" pitchFamily="66" charset="0"/>
              </a:rPr>
              <a:t>Why Were Others Not Ashamed?</a:t>
            </a:r>
            <a:endParaRPr lang="en-US" sz="3600" b="1" dirty="0">
              <a:solidFill>
                <a:srgbClr val="FFFF00"/>
              </a:solidFill>
              <a:latin typeface="Lucida Calligraphy" panose="03010101010101010101" pitchFamily="66" charset="0"/>
            </a:endParaRPr>
          </a:p>
        </p:txBody>
      </p:sp>
      <p:cxnSp>
        <p:nvCxnSpPr>
          <p:cNvPr id="5" name="Straight Connector 4"/>
          <p:cNvCxnSpPr/>
          <p:nvPr/>
        </p:nvCxnSpPr>
        <p:spPr>
          <a:xfrm>
            <a:off x="414867" y="129094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229602" y="1371520"/>
            <a:ext cx="8729133" cy="2431435"/>
          </a:xfrm>
          <a:prstGeom prst="rect">
            <a:avLst/>
          </a:prstGeom>
          <a:noFill/>
        </p:spPr>
        <p:txBody>
          <a:bodyPr wrap="square" rtlCol="0">
            <a:spAutoFit/>
          </a:bodyPr>
          <a:lstStyle/>
          <a:p>
            <a:pPr marL="457200" indent="-457200">
              <a:buFont typeface="Arial" panose="020B0604020202020204" pitchFamily="34" charset="0"/>
              <a:buChar char="•"/>
            </a:pPr>
            <a:r>
              <a:rPr lang="en-US" sz="3200" b="1" dirty="0" smtClean="0">
                <a:solidFill>
                  <a:schemeClr val="bg1"/>
                </a:solidFill>
              </a:rPr>
              <a:t>Why did Jeremiah speak about the Lord?</a:t>
            </a:r>
          </a:p>
          <a:p>
            <a:pPr marL="457200" indent="-457200">
              <a:buFont typeface="Arial" panose="020B0604020202020204" pitchFamily="34" charset="0"/>
              <a:buChar char="•"/>
            </a:pPr>
            <a:r>
              <a:rPr lang="en-US" sz="3200" b="1" dirty="0" smtClean="0">
                <a:solidFill>
                  <a:schemeClr val="bg1"/>
                </a:solidFill>
              </a:rPr>
              <a:t>Why did Ezekiel speak about the Lord?</a:t>
            </a:r>
          </a:p>
          <a:p>
            <a:pPr marL="457200" indent="-457200">
              <a:buFont typeface="Arial" panose="020B0604020202020204" pitchFamily="34" charset="0"/>
              <a:buChar char="•"/>
            </a:pPr>
            <a:r>
              <a:rPr lang="en-US" sz="3200" b="1" dirty="0" smtClean="0">
                <a:solidFill>
                  <a:schemeClr val="bg1"/>
                </a:solidFill>
              </a:rPr>
              <a:t>Why did the apostles speak about the Lord?</a:t>
            </a:r>
          </a:p>
          <a:p>
            <a:pPr marL="914400" lvl="1" indent="-457200">
              <a:buFont typeface="Arial" panose="020B0604020202020204" pitchFamily="34" charset="0"/>
              <a:buChar char="•"/>
            </a:pPr>
            <a:r>
              <a:rPr lang="en-US" sz="2800" b="1" dirty="0" smtClean="0">
                <a:solidFill>
                  <a:schemeClr val="bg1"/>
                </a:solidFill>
              </a:rPr>
              <a:t>They left all and then “lost all” at Golgotha</a:t>
            </a:r>
            <a:endParaRPr lang="en-US" sz="2800" b="1" dirty="0">
              <a:solidFill>
                <a:schemeClr val="bg1"/>
              </a:solidFill>
            </a:endParaRPr>
          </a:p>
          <a:p>
            <a:pPr marL="914400" lvl="1" indent="-457200">
              <a:buFont typeface="Arial" panose="020B0604020202020204" pitchFamily="34" charset="0"/>
              <a:buChar char="•"/>
            </a:pPr>
            <a:r>
              <a:rPr lang="en-US" sz="2800" b="1" dirty="0" smtClean="0">
                <a:solidFill>
                  <a:schemeClr val="bg1"/>
                </a:solidFill>
              </a:rPr>
              <a:t>One event changed them— ? ? ? ? ?</a:t>
            </a:r>
            <a:endParaRPr lang="en-US" sz="2800" b="1" dirty="0">
              <a:solidFill>
                <a:schemeClr val="bg1"/>
              </a:solidFill>
            </a:endParaRPr>
          </a:p>
        </p:txBody>
      </p:sp>
    </p:spTree>
    <p:extLst>
      <p:ext uri="{BB962C8B-B14F-4D97-AF65-F5344CB8AC3E}">
        <p14:creationId xmlns:p14="http://schemas.microsoft.com/office/powerpoint/2010/main" val="21932342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34433" y="323893"/>
            <a:ext cx="8475133" cy="5029200"/>
          </a:xfrm>
        </p:spPr>
        <p:txBody>
          <a:bodyPr anchor="t">
            <a:noAutofit/>
          </a:bodyPr>
          <a:lstStyle/>
          <a:p>
            <a:pPr algn="just">
              <a:spcBef>
                <a:spcPts val="500"/>
              </a:spcBef>
            </a:pPr>
            <a:r>
              <a:rPr lang="en-US" sz="2200" b="1" dirty="0" smtClean="0">
                <a:solidFill>
                  <a:schemeClr val="bg1"/>
                </a:solidFill>
              </a:rPr>
              <a:t>  13  </a:t>
            </a:r>
            <a:r>
              <a:rPr lang="en-US" sz="2200" b="1" dirty="0">
                <a:solidFill>
                  <a:schemeClr val="bg1"/>
                </a:solidFill>
              </a:rPr>
              <a:t>Now when they saw the boldness of Peter and John, and perceived that they were uneducated and untrained men, they marveled. And they realized that they had been with Jesus. </a:t>
            </a:r>
          </a:p>
          <a:p>
            <a:pPr algn="just">
              <a:spcBef>
                <a:spcPts val="500"/>
              </a:spcBef>
            </a:pPr>
            <a:r>
              <a:rPr lang="en-US" sz="2200" b="1" dirty="0" smtClean="0">
                <a:solidFill>
                  <a:schemeClr val="bg1"/>
                </a:solidFill>
              </a:rPr>
              <a:t>  14  </a:t>
            </a:r>
            <a:r>
              <a:rPr lang="en-US" sz="2200" b="1" dirty="0">
                <a:solidFill>
                  <a:schemeClr val="bg1"/>
                </a:solidFill>
              </a:rPr>
              <a:t>And seeing the man who had been healed standing with them, they could say nothing against it. </a:t>
            </a:r>
          </a:p>
          <a:p>
            <a:pPr algn="just">
              <a:spcBef>
                <a:spcPts val="500"/>
              </a:spcBef>
            </a:pPr>
            <a:r>
              <a:rPr lang="en-US" sz="2200" b="1" dirty="0" smtClean="0">
                <a:solidFill>
                  <a:schemeClr val="bg1"/>
                </a:solidFill>
              </a:rPr>
              <a:t>  15  </a:t>
            </a:r>
            <a:r>
              <a:rPr lang="en-US" sz="2200" b="1" dirty="0">
                <a:solidFill>
                  <a:schemeClr val="bg1"/>
                </a:solidFill>
              </a:rPr>
              <a:t>But when they had commanded them to go aside out of the council, they conferred among themselves, </a:t>
            </a:r>
          </a:p>
          <a:p>
            <a:pPr algn="just">
              <a:spcBef>
                <a:spcPts val="500"/>
              </a:spcBef>
            </a:pPr>
            <a:r>
              <a:rPr lang="en-US" sz="2200" b="1" dirty="0" smtClean="0">
                <a:solidFill>
                  <a:schemeClr val="bg1"/>
                </a:solidFill>
              </a:rPr>
              <a:t>  16  </a:t>
            </a:r>
            <a:r>
              <a:rPr lang="en-US" sz="2200" b="1" dirty="0">
                <a:solidFill>
                  <a:schemeClr val="bg1"/>
                </a:solidFill>
              </a:rPr>
              <a:t>saying, "What shall we do to these men? For, indeed, that a notable miracle has been done through them is evident to all who dwell in Jerusalem, and we cannot deny it. </a:t>
            </a:r>
          </a:p>
          <a:p>
            <a:pPr algn="just">
              <a:spcBef>
                <a:spcPts val="500"/>
              </a:spcBef>
            </a:pPr>
            <a:r>
              <a:rPr lang="en-US" sz="2200" b="1" dirty="0" smtClean="0">
                <a:solidFill>
                  <a:schemeClr val="bg1"/>
                </a:solidFill>
              </a:rPr>
              <a:t>  17  </a:t>
            </a:r>
            <a:r>
              <a:rPr lang="en-US" sz="2200" b="1" dirty="0">
                <a:solidFill>
                  <a:schemeClr val="bg1"/>
                </a:solidFill>
              </a:rPr>
              <a:t>But so that it spreads no further among the people, let us severely threaten them, that from now on they speak to no man in this name." </a:t>
            </a:r>
          </a:p>
          <a:p>
            <a:pPr algn="just">
              <a:spcBef>
                <a:spcPts val="500"/>
              </a:spcBef>
            </a:pPr>
            <a:r>
              <a:rPr lang="en-US" sz="2200" b="1" dirty="0" smtClean="0">
                <a:solidFill>
                  <a:schemeClr val="bg1"/>
                </a:solidFill>
              </a:rPr>
              <a:t>  18  </a:t>
            </a:r>
            <a:r>
              <a:rPr lang="en-US" sz="2200" b="1" dirty="0">
                <a:solidFill>
                  <a:schemeClr val="bg1"/>
                </a:solidFill>
              </a:rPr>
              <a:t>So they called them and commanded them not to speak at all nor teach in the name of Jesus. </a:t>
            </a:r>
          </a:p>
          <a:p>
            <a:pPr algn="just">
              <a:spcBef>
                <a:spcPts val="500"/>
              </a:spcBef>
            </a:pPr>
            <a:r>
              <a:rPr lang="en-US" sz="2200" b="1" dirty="0" smtClean="0">
                <a:solidFill>
                  <a:schemeClr val="bg1"/>
                </a:solidFill>
              </a:rPr>
              <a:t>  19  </a:t>
            </a:r>
            <a:r>
              <a:rPr lang="en-US" sz="2200" b="1" dirty="0">
                <a:solidFill>
                  <a:schemeClr val="bg1"/>
                </a:solidFill>
              </a:rPr>
              <a:t>But Peter and John answered and said to them, "Whether it is right in the sight of God to listen to you more than to God, you judge. </a:t>
            </a:r>
          </a:p>
          <a:p>
            <a:pPr algn="just">
              <a:spcBef>
                <a:spcPts val="500"/>
              </a:spcBef>
            </a:pPr>
            <a:r>
              <a:rPr lang="en-US" sz="2200" b="1" dirty="0" smtClean="0">
                <a:solidFill>
                  <a:schemeClr val="bg1"/>
                </a:solidFill>
              </a:rPr>
              <a:t>  20  </a:t>
            </a:r>
            <a:r>
              <a:rPr lang="en-US" sz="2200" b="1" dirty="0">
                <a:solidFill>
                  <a:schemeClr val="bg1"/>
                </a:solidFill>
              </a:rPr>
              <a:t>For we cannot but speak the things which we have seen and heard</a:t>
            </a:r>
            <a:r>
              <a:rPr lang="en-US" sz="2200" b="1" dirty="0" smtClean="0">
                <a:solidFill>
                  <a:schemeClr val="bg1"/>
                </a:solidFill>
              </a:rPr>
              <a:t>.“</a:t>
            </a:r>
            <a:r>
              <a:rPr lang="en-US" sz="2200" b="1" dirty="0">
                <a:solidFill>
                  <a:schemeClr val="bg1"/>
                </a:solidFill>
              </a:rPr>
              <a:t>	</a:t>
            </a:r>
            <a:endParaRPr lang="en-US" sz="2200" b="1" dirty="0" smtClean="0">
              <a:solidFill>
                <a:schemeClr val="bg1"/>
              </a:solidFill>
            </a:endParaRPr>
          </a:p>
          <a:p>
            <a:pPr algn="just">
              <a:spcBef>
                <a:spcPts val="500"/>
              </a:spcBef>
            </a:pPr>
            <a:r>
              <a:rPr lang="en-US" sz="2200" b="1" dirty="0">
                <a:solidFill>
                  <a:schemeClr val="bg1"/>
                </a:solidFill>
              </a:rPr>
              <a:t>	</a:t>
            </a:r>
            <a:r>
              <a:rPr lang="en-US" sz="2200" b="1" dirty="0" smtClean="0">
                <a:solidFill>
                  <a:schemeClr val="bg1"/>
                </a:solidFill>
              </a:rPr>
              <a:t>				Acts 4:13-20</a:t>
            </a:r>
            <a:endParaRPr lang="en-US" sz="2200" b="1" dirty="0">
              <a:solidFill>
                <a:schemeClr val="bg1"/>
              </a:solidFill>
            </a:endParaRPr>
          </a:p>
        </p:txBody>
      </p:sp>
    </p:spTree>
    <p:extLst>
      <p:ext uri="{BB962C8B-B14F-4D97-AF65-F5344CB8AC3E}">
        <p14:creationId xmlns:p14="http://schemas.microsoft.com/office/powerpoint/2010/main" val="5070484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4433" y="374316"/>
            <a:ext cx="8475133" cy="804333"/>
          </a:xfrm>
        </p:spPr>
        <p:txBody>
          <a:bodyPr anchor="ctr">
            <a:normAutofit/>
          </a:bodyPr>
          <a:lstStyle/>
          <a:p>
            <a:r>
              <a:rPr lang="en-US" sz="3600" b="1" dirty="0" smtClean="0">
                <a:solidFill>
                  <a:srgbClr val="FFFF00"/>
                </a:solidFill>
                <a:latin typeface="Lucida Calligraphy" panose="03010101010101010101" pitchFamily="66" charset="0"/>
              </a:rPr>
              <a:t>Why Were Others Not Ashamed?</a:t>
            </a:r>
            <a:endParaRPr lang="en-US" sz="3600" b="1" dirty="0">
              <a:solidFill>
                <a:srgbClr val="FFFF00"/>
              </a:solidFill>
              <a:latin typeface="Lucida Calligraphy" panose="03010101010101010101" pitchFamily="66" charset="0"/>
            </a:endParaRPr>
          </a:p>
        </p:txBody>
      </p:sp>
      <p:cxnSp>
        <p:nvCxnSpPr>
          <p:cNvPr id="5" name="Straight Connector 4"/>
          <p:cNvCxnSpPr/>
          <p:nvPr/>
        </p:nvCxnSpPr>
        <p:spPr>
          <a:xfrm>
            <a:off x="414867" y="129094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229602" y="1371520"/>
            <a:ext cx="8729133" cy="2431435"/>
          </a:xfrm>
          <a:prstGeom prst="rect">
            <a:avLst/>
          </a:prstGeom>
          <a:noFill/>
        </p:spPr>
        <p:txBody>
          <a:bodyPr wrap="square" rtlCol="0">
            <a:spAutoFit/>
          </a:bodyPr>
          <a:lstStyle/>
          <a:p>
            <a:pPr marL="457200" indent="-457200">
              <a:buFont typeface="Arial" panose="020B0604020202020204" pitchFamily="34" charset="0"/>
              <a:buChar char="•"/>
            </a:pPr>
            <a:r>
              <a:rPr lang="en-US" sz="3200" b="1" dirty="0" smtClean="0">
                <a:solidFill>
                  <a:schemeClr val="bg1"/>
                </a:solidFill>
              </a:rPr>
              <a:t>Why did Jeremiah speak about the Lord?</a:t>
            </a:r>
          </a:p>
          <a:p>
            <a:pPr marL="457200" indent="-457200">
              <a:buFont typeface="Arial" panose="020B0604020202020204" pitchFamily="34" charset="0"/>
              <a:buChar char="•"/>
            </a:pPr>
            <a:r>
              <a:rPr lang="en-US" sz="3200" b="1" dirty="0" smtClean="0">
                <a:solidFill>
                  <a:schemeClr val="bg1"/>
                </a:solidFill>
              </a:rPr>
              <a:t>Why did Ezekiel speak about the Lord?</a:t>
            </a:r>
          </a:p>
          <a:p>
            <a:pPr marL="457200" indent="-457200">
              <a:buFont typeface="Arial" panose="020B0604020202020204" pitchFamily="34" charset="0"/>
              <a:buChar char="•"/>
            </a:pPr>
            <a:r>
              <a:rPr lang="en-US" sz="3200" b="1" dirty="0" smtClean="0">
                <a:solidFill>
                  <a:schemeClr val="bg1"/>
                </a:solidFill>
              </a:rPr>
              <a:t>Why did the apostles speak about the Lord?</a:t>
            </a:r>
          </a:p>
          <a:p>
            <a:pPr marL="914400" lvl="1" indent="-457200">
              <a:buFont typeface="Arial" panose="020B0604020202020204" pitchFamily="34" charset="0"/>
              <a:buChar char="•"/>
            </a:pPr>
            <a:r>
              <a:rPr lang="en-US" sz="2800" b="1" dirty="0" smtClean="0">
                <a:solidFill>
                  <a:schemeClr val="bg1"/>
                </a:solidFill>
              </a:rPr>
              <a:t>They left all and then “lost all” at Golgotha</a:t>
            </a:r>
            <a:endParaRPr lang="en-US" sz="2800" b="1" dirty="0">
              <a:solidFill>
                <a:schemeClr val="bg1"/>
              </a:solidFill>
            </a:endParaRPr>
          </a:p>
          <a:p>
            <a:pPr marL="914400" lvl="1" indent="-457200">
              <a:buFont typeface="Arial" panose="020B0604020202020204" pitchFamily="34" charset="0"/>
              <a:buChar char="•"/>
            </a:pPr>
            <a:r>
              <a:rPr lang="en-US" sz="2800" b="1" dirty="0" smtClean="0">
                <a:solidFill>
                  <a:schemeClr val="bg1"/>
                </a:solidFill>
              </a:rPr>
              <a:t>One event changed them—His resurrection</a:t>
            </a:r>
            <a:endParaRPr lang="en-US" sz="2800" b="1" dirty="0">
              <a:solidFill>
                <a:schemeClr val="bg1"/>
              </a:solidFill>
            </a:endParaRPr>
          </a:p>
        </p:txBody>
      </p:sp>
    </p:spTree>
    <p:extLst>
      <p:ext uri="{BB962C8B-B14F-4D97-AF65-F5344CB8AC3E}">
        <p14:creationId xmlns:p14="http://schemas.microsoft.com/office/powerpoint/2010/main" val="35267177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4433" y="374316"/>
            <a:ext cx="8475133" cy="804333"/>
          </a:xfrm>
        </p:spPr>
        <p:txBody>
          <a:bodyPr anchor="ctr">
            <a:normAutofit/>
          </a:bodyPr>
          <a:lstStyle/>
          <a:p>
            <a:r>
              <a:rPr lang="en-US" sz="3600" b="1" dirty="0" smtClean="0">
                <a:solidFill>
                  <a:srgbClr val="FFFF00"/>
                </a:solidFill>
                <a:latin typeface="Lucida Calligraphy" panose="03010101010101010101" pitchFamily="66" charset="0"/>
              </a:rPr>
              <a:t>Ways to Talk About Him</a:t>
            </a:r>
            <a:endParaRPr lang="en-US" sz="3600" b="1" dirty="0">
              <a:solidFill>
                <a:srgbClr val="FFFF00"/>
              </a:solidFill>
              <a:latin typeface="Lucida Calligraphy" panose="03010101010101010101" pitchFamily="66" charset="0"/>
            </a:endParaRPr>
          </a:p>
        </p:txBody>
      </p:sp>
      <p:cxnSp>
        <p:nvCxnSpPr>
          <p:cNvPr id="5" name="Straight Connector 4"/>
          <p:cNvCxnSpPr/>
          <p:nvPr/>
        </p:nvCxnSpPr>
        <p:spPr>
          <a:xfrm>
            <a:off x="414867" y="129094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229602" y="1316727"/>
            <a:ext cx="8729133" cy="5755422"/>
          </a:xfrm>
          <a:prstGeom prst="rect">
            <a:avLst/>
          </a:prstGeom>
          <a:noFill/>
        </p:spPr>
        <p:txBody>
          <a:bodyPr wrap="square" rtlCol="0">
            <a:spAutoFit/>
          </a:bodyPr>
          <a:lstStyle/>
          <a:p>
            <a:pPr marL="914400" lvl="1" indent="-457200">
              <a:buFont typeface="Arial" panose="020B0604020202020204" pitchFamily="34" charset="0"/>
              <a:buChar char="•"/>
            </a:pPr>
            <a:r>
              <a:rPr lang="en-US" sz="3200" b="1" dirty="0" smtClean="0">
                <a:solidFill>
                  <a:schemeClr val="bg1"/>
                </a:solidFill>
              </a:rPr>
              <a:t>Who cannot say, “Come and see”</a:t>
            </a:r>
          </a:p>
          <a:p>
            <a:pPr marL="1371600" lvl="2" indent="-457200">
              <a:buFont typeface="Arial" panose="020B0604020202020204" pitchFamily="34" charset="0"/>
              <a:buChar char="•"/>
            </a:pPr>
            <a:r>
              <a:rPr lang="en-US" sz="2800" b="1" dirty="0" smtClean="0">
                <a:solidFill>
                  <a:schemeClr val="bg1"/>
                </a:solidFill>
              </a:rPr>
              <a:t>To an opinionated brother name Peter</a:t>
            </a:r>
          </a:p>
          <a:p>
            <a:pPr marL="1371600" lvl="2" indent="-457200">
              <a:buFont typeface="Arial" panose="020B0604020202020204" pitchFamily="34" charset="0"/>
              <a:buChar char="•"/>
            </a:pPr>
            <a:r>
              <a:rPr lang="en-US" sz="2800" b="1" dirty="0" smtClean="0">
                <a:solidFill>
                  <a:schemeClr val="bg1"/>
                </a:solidFill>
              </a:rPr>
              <a:t>To a friend who is strongly prejudiced</a:t>
            </a:r>
          </a:p>
          <a:p>
            <a:pPr marL="1371600" lvl="2" indent="-457200">
              <a:buFont typeface="Arial" panose="020B0604020202020204" pitchFamily="34" charset="0"/>
              <a:buChar char="•"/>
            </a:pPr>
            <a:r>
              <a:rPr lang="en-US" sz="2800" b="1" dirty="0" smtClean="0">
                <a:solidFill>
                  <a:schemeClr val="bg1"/>
                </a:solidFill>
              </a:rPr>
              <a:t>To people judgmental about your past life</a:t>
            </a:r>
          </a:p>
          <a:p>
            <a:pPr marL="914400" lvl="1" indent="-457200">
              <a:buFont typeface="Arial" panose="020B0604020202020204" pitchFamily="34" charset="0"/>
              <a:buChar char="•"/>
            </a:pPr>
            <a:r>
              <a:rPr lang="en-US" sz="3200" b="1" dirty="0" smtClean="0">
                <a:solidFill>
                  <a:schemeClr val="bg1"/>
                </a:solidFill>
              </a:rPr>
              <a:t>Can you say, “Tell me your salvation story”?</a:t>
            </a:r>
          </a:p>
          <a:p>
            <a:pPr marL="914400" lvl="1" indent="-457200">
              <a:buFont typeface="Arial" panose="020B0604020202020204" pitchFamily="34" charset="0"/>
              <a:buChar char="•"/>
            </a:pPr>
            <a:r>
              <a:rPr lang="en-US" sz="3200" b="1" dirty="0" smtClean="0">
                <a:solidFill>
                  <a:schemeClr val="bg1"/>
                </a:solidFill>
              </a:rPr>
              <a:t>Can you say, “If you died right now…saved?”</a:t>
            </a:r>
          </a:p>
          <a:p>
            <a:pPr marL="914400" lvl="1" indent="-457200">
              <a:buFont typeface="Arial" panose="020B0604020202020204" pitchFamily="34" charset="0"/>
              <a:buChar char="•"/>
            </a:pPr>
            <a:r>
              <a:rPr lang="en-US" sz="3200" b="1" dirty="0" smtClean="0">
                <a:solidFill>
                  <a:schemeClr val="bg1"/>
                </a:solidFill>
              </a:rPr>
              <a:t>Can you say, “Let me tell you about a great church”?</a:t>
            </a:r>
          </a:p>
          <a:p>
            <a:pPr marL="914400" lvl="1" indent="-457200">
              <a:buFont typeface="Arial" panose="020B0604020202020204" pitchFamily="34" charset="0"/>
              <a:buChar char="•"/>
            </a:pPr>
            <a:r>
              <a:rPr lang="en-US" sz="3200" b="1" dirty="0" smtClean="0">
                <a:solidFill>
                  <a:schemeClr val="bg1"/>
                </a:solidFill>
              </a:rPr>
              <a:t>Non-confrontational, confrontations style</a:t>
            </a:r>
          </a:p>
          <a:p>
            <a:pPr marL="914400" lvl="1" indent="-457200">
              <a:buFont typeface="Arial" panose="020B0604020202020204" pitchFamily="34" charset="0"/>
              <a:buChar char="•"/>
            </a:pPr>
            <a:r>
              <a:rPr lang="en-US" sz="3200" b="1" dirty="0" smtClean="0">
                <a:solidFill>
                  <a:schemeClr val="bg1"/>
                </a:solidFill>
              </a:rPr>
              <a:t>Figure out your own approach</a:t>
            </a:r>
          </a:p>
          <a:p>
            <a:pPr marL="914400" lvl="1" indent="-457200">
              <a:buFont typeface="Arial" panose="020B0604020202020204" pitchFamily="34" charset="0"/>
              <a:buChar char="•"/>
            </a:pPr>
            <a:r>
              <a:rPr lang="en-US" sz="3200" b="1" dirty="0" smtClean="0">
                <a:solidFill>
                  <a:schemeClr val="bg1"/>
                </a:solidFill>
              </a:rPr>
              <a:t>Prayer: “Back me into a corner . . . </a:t>
            </a:r>
            <a:r>
              <a:rPr lang="en-US" sz="3200" b="1" dirty="0">
                <a:solidFill>
                  <a:schemeClr val="bg1"/>
                </a:solidFill>
              </a:rPr>
              <a:t>u</a:t>
            </a:r>
            <a:r>
              <a:rPr lang="en-US" sz="3200" b="1" dirty="0" smtClean="0">
                <a:solidFill>
                  <a:schemeClr val="bg1"/>
                </a:solidFill>
              </a:rPr>
              <a:t>se me” </a:t>
            </a:r>
          </a:p>
          <a:p>
            <a:pPr marL="914400" lvl="1" indent="-457200">
              <a:buFont typeface="Arial" panose="020B0604020202020204" pitchFamily="34" charset="0"/>
              <a:buChar char="•"/>
            </a:pPr>
            <a:endParaRPr lang="en-US" sz="2800" b="1" dirty="0">
              <a:solidFill>
                <a:schemeClr val="bg1"/>
              </a:solidFill>
            </a:endParaRPr>
          </a:p>
        </p:txBody>
      </p:sp>
    </p:spTree>
    <p:extLst>
      <p:ext uri="{BB962C8B-B14F-4D97-AF65-F5344CB8AC3E}">
        <p14:creationId xmlns:p14="http://schemas.microsoft.com/office/powerpoint/2010/main" val="28610748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800" b="1" dirty="0" smtClean="0">
                <a:solidFill>
                  <a:srgbClr val="FFFF00"/>
                </a:solidFill>
                <a:latin typeface="Lucida Calligraphy" panose="03010101010101010101" pitchFamily="66" charset="0"/>
              </a:rPr>
              <a:t>Tell Others About His Plan</a:t>
            </a:r>
            <a:endParaRPr lang="en-US" sz="3800" b="1" dirty="0">
              <a:solidFill>
                <a:srgbClr val="FFFF00"/>
              </a:solidFill>
              <a:latin typeface="Lucida Calligraphy" panose="03010101010101010101" pitchFamily="66" charset="0"/>
            </a:endParaRPr>
          </a:p>
        </p:txBody>
      </p:sp>
      <p:cxnSp>
        <p:nvCxnSpPr>
          <p:cNvPr id="6" name="Straight Connector 5"/>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298115" y="1331496"/>
            <a:ext cx="8637338" cy="5206554"/>
          </a:xfrm>
          <a:prstGeom prst="rect">
            <a:avLst/>
          </a:prstGeom>
          <a:noFill/>
        </p:spPr>
        <p:txBody>
          <a:bodyPr wrap="square" rtlCol="0">
            <a:spAutoFit/>
          </a:bodyPr>
          <a:lstStyle/>
          <a:p>
            <a:pPr marL="223838" lvl="1">
              <a:lnSpc>
                <a:spcPct val="150000"/>
              </a:lnSpc>
              <a:spcBef>
                <a:spcPts val="200"/>
              </a:spcBef>
              <a:buFontTx/>
              <a:buChar char="•"/>
              <a:tabLst>
                <a:tab pos="176213" algn="l"/>
              </a:tabLst>
            </a:pPr>
            <a:r>
              <a:rPr lang="en-US" altLang="en-US" sz="3600" b="1" dirty="0" smtClean="0">
                <a:solidFill>
                  <a:schemeClr val="bg1"/>
                </a:solidFill>
              </a:rPr>
              <a:t>   Believe				John 3:16</a:t>
            </a:r>
          </a:p>
          <a:p>
            <a:pPr marL="223838" lvl="1">
              <a:lnSpc>
                <a:spcPct val="150000"/>
              </a:lnSpc>
              <a:spcBef>
                <a:spcPts val="200"/>
              </a:spcBef>
              <a:buFontTx/>
              <a:buChar char="•"/>
              <a:tabLst>
                <a:tab pos="176213" algn="l"/>
              </a:tabLst>
            </a:pPr>
            <a:r>
              <a:rPr lang="en-US" altLang="en-US" sz="3600" b="1" dirty="0" smtClean="0">
                <a:solidFill>
                  <a:schemeClr val="bg1"/>
                </a:solidFill>
              </a:rPr>
              <a:t>   Repent				2 Pet. 3:9</a:t>
            </a:r>
          </a:p>
          <a:p>
            <a:pPr marL="223838" lvl="1">
              <a:lnSpc>
                <a:spcPct val="150000"/>
              </a:lnSpc>
              <a:spcBef>
                <a:spcPts val="200"/>
              </a:spcBef>
              <a:buFontTx/>
              <a:buChar char="•"/>
              <a:tabLst>
                <a:tab pos="176213" algn="l"/>
              </a:tabLst>
            </a:pPr>
            <a:r>
              <a:rPr lang="en-US" altLang="en-US" sz="3600" b="1" dirty="0" smtClean="0">
                <a:solidFill>
                  <a:schemeClr val="bg1"/>
                </a:solidFill>
              </a:rPr>
              <a:t>   Confess Faith			Rom. 10:10</a:t>
            </a:r>
          </a:p>
          <a:p>
            <a:pPr marL="223838" lvl="1">
              <a:lnSpc>
                <a:spcPct val="150000"/>
              </a:lnSpc>
              <a:spcBef>
                <a:spcPts val="200"/>
              </a:spcBef>
              <a:buFontTx/>
              <a:buChar char="•"/>
              <a:tabLst>
                <a:tab pos="176213" algn="l"/>
              </a:tabLst>
            </a:pPr>
            <a:r>
              <a:rPr lang="en-US" altLang="en-US" sz="3600" b="1" dirty="0" smtClean="0">
                <a:solidFill>
                  <a:schemeClr val="bg1"/>
                </a:solidFill>
              </a:rPr>
              <a:t>   Be Baptized Into Him	Rom. 6:3</a:t>
            </a:r>
          </a:p>
          <a:p>
            <a:pPr marL="112713" lvl="1">
              <a:lnSpc>
                <a:spcPct val="150000"/>
              </a:lnSpc>
              <a:spcBef>
                <a:spcPts val="200"/>
              </a:spcBef>
              <a:tabLst>
                <a:tab pos="112713" algn="l"/>
              </a:tabLst>
            </a:pPr>
            <a:r>
              <a:rPr lang="en-US" altLang="en-US" sz="3600" b="1" dirty="0">
                <a:solidFill>
                  <a:srgbClr val="FFFF00"/>
                </a:solidFill>
              </a:rPr>
              <a:t>Added to His church, His body, His </a:t>
            </a:r>
            <a:r>
              <a:rPr lang="en-US" altLang="en-US" sz="3600" b="1" dirty="0" smtClean="0">
                <a:solidFill>
                  <a:srgbClr val="FFFF00"/>
                </a:solidFill>
              </a:rPr>
              <a:t>family</a:t>
            </a:r>
          </a:p>
          <a:p>
            <a:pPr marL="223838" lvl="1">
              <a:lnSpc>
                <a:spcPct val="150000"/>
              </a:lnSpc>
              <a:spcBef>
                <a:spcPts val="200"/>
              </a:spcBef>
              <a:buFontTx/>
              <a:buChar char="•"/>
              <a:tabLst>
                <a:tab pos="176213" algn="l"/>
              </a:tabLst>
            </a:pPr>
            <a:r>
              <a:rPr lang="en-US" altLang="en-US" sz="3600" b="1" dirty="0" smtClean="0">
                <a:solidFill>
                  <a:schemeClr val="bg1"/>
                </a:solidFill>
              </a:rPr>
              <a:t>   Be faithful until death	Rev. 2:10</a:t>
            </a:r>
            <a:endParaRPr lang="en-US" sz="1800" kern="1200" dirty="0">
              <a:solidFill>
                <a:schemeClr val="bg1"/>
              </a:solidFill>
              <a:latin typeface="+mn-lt"/>
              <a:ea typeface="+mn-ea"/>
              <a:cs typeface="+mn-cs"/>
            </a:endParaRPr>
          </a:p>
        </p:txBody>
      </p:sp>
    </p:spTree>
    <p:extLst>
      <p:ext uri="{BB962C8B-B14F-4D97-AF65-F5344CB8AC3E}">
        <p14:creationId xmlns:p14="http://schemas.microsoft.com/office/powerpoint/2010/main" val="14859710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34433" y="323893"/>
            <a:ext cx="8475133" cy="5029200"/>
          </a:xfrm>
        </p:spPr>
        <p:txBody>
          <a:bodyPr anchor="t">
            <a:noAutofit/>
          </a:bodyPr>
          <a:lstStyle/>
          <a:p>
            <a:pPr algn="just">
              <a:spcBef>
                <a:spcPts val="500"/>
              </a:spcBef>
            </a:pPr>
            <a:r>
              <a:rPr lang="en-US" sz="2200" b="1" dirty="0" smtClean="0">
                <a:solidFill>
                  <a:schemeClr val="bg1"/>
                </a:solidFill>
              </a:rPr>
              <a:t>  13  </a:t>
            </a:r>
            <a:r>
              <a:rPr lang="en-US" sz="2200" b="1" dirty="0">
                <a:solidFill>
                  <a:schemeClr val="bg1"/>
                </a:solidFill>
              </a:rPr>
              <a:t>Now when they saw the boldness of Peter and John, and perceived that they were uneducated and untrained men, they marveled. And they realized that they had been with Jesus. </a:t>
            </a:r>
          </a:p>
          <a:p>
            <a:pPr algn="just">
              <a:spcBef>
                <a:spcPts val="500"/>
              </a:spcBef>
            </a:pPr>
            <a:r>
              <a:rPr lang="en-US" sz="2200" b="1" dirty="0" smtClean="0">
                <a:solidFill>
                  <a:schemeClr val="bg1"/>
                </a:solidFill>
              </a:rPr>
              <a:t>  14  </a:t>
            </a:r>
            <a:r>
              <a:rPr lang="en-US" sz="2200" b="1" dirty="0">
                <a:solidFill>
                  <a:schemeClr val="bg1"/>
                </a:solidFill>
              </a:rPr>
              <a:t>And seeing the man who had been healed standing with them, they could say nothing against it. </a:t>
            </a:r>
          </a:p>
          <a:p>
            <a:pPr algn="just">
              <a:spcBef>
                <a:spcPts val="500"/>
              </a:spcBef>
            </a:pPr>
            <a:r>
              <a:rPr lang="en-US" sz="2200" b="1" dirty="0" smtClean="0">
                <a:solidFill>
                  <a:schemeClr val="bg1"/>
                </a:solidFill>
              </a:rPr>
              <a:t>  15  </a:t>
            </a:r>
            <a:r>
              <a:rPr lang="en-US" sz="2200" b="1" dirty="0">
                <a:solidFill>
                  <a:schemeClr val="bg1"/>
                </a:solidFill>
              </a:rPr>
              <a:t>But when they had commanded them to go aside out of the council, they conferred among themselves, </a:t>
            </a:r>
          </a:p>
          <a:p>
            <a:pPr algn="just">
              <a:spcBef>
                <a:spcPts val="500"/>
              </a:spcBef>
            </a:pPr>
            <a:r>
              <a:rPr lang="en-US" sz="2200" b="1" dirty="0" smtClean="0">
                <a:solidFill>
                  <a:schemeClr val="bg1"/>
                </a:solidFill>
              </a:rPr>
              <a:t>  16  </a:t>
            </a:r>
            <a:r>
              <a:rPr lang="en-US" sz="2200" b="1" dirty="0">
                <a:solidFill>
                  <a:schemeClr val="bg1"/>
                </a:solidFill>
              </a:rPr>
              <a:t>saying, "What shall we do to these men? For, indeed, that a notable miracle has been done through them is evident to all who dwell in Jerusalem, and we cannot deny it. </a:t>
            </a:r>
          </a:p>
          <a:p>
            <a:pPr algn="just">
              <a:spcBef>
                <a:spcPts val="500"/>
              </a:spcBef>
            </a:pPr>
            <a:r>
              <a:rPr lang="en-US" sz="2200" b="1" dirty="0" smtClean="0">
                <a:solidFill>
                  <a:schemeClr val="bg1"/>
                </a:solidFill>
              </a:rPr>
              <a:t>  17  </a:t>
            </a:r>
            <a:r>
              <a:rPr lang="en-US" sz="2200" b="1" dirty="0">
                <a:solidFill>
                  <a:schemeClr val="bg1"/>
                </a:solidFill>
              </a:rPr>
              <a:t>But so that it spreads no further among the people, let us severely threaten them, that from now on they speak to no man in this name." </a:t>
            </a:r>
          </a:p>
          <a:p>
            <a:pPr algn="just">
              <a:spcBef>
                <a:spcPts val="500"/>
              </a:spcBef>
            </a:pPr>
            <a:r>
              <a:rPr lang="en-US" sz="2200" b="1" dirty="0" smtClean="0">
                <a:solidFill>
                  <a:schemeClr val="bg1"/>
                </a:solidFill>
              </a:rPr>
              <a:t>  18  </a:t>
            </a:r>
            <a:r>
              <a:rPr lang="en-US" sz="2200" b="1" dirty="0">
                <a:solidFill>
                  <a:schemeClr val="bg1"/>
                </a:solidFill>
              </a:rPr>
              <a:t>So they called them and commanded them not to speak at all nor teach in the name of Jesus. </a:t>
            </a:r>
          </a:p>
          <a:p>
            <a:pPr algn="just">
              <a:spcBef>
                <a:spcPts val="500"/>
              </a:spcBef>
            </a:pPr>
            <a:r>
              <a:rPr lang="en-US" sz="2200" b="1" dirty="0" smtClean="0">
                <a:solidFill>
                  <a:schemeClr val="bg1"/>
                </a:solidFill>
              </a:rPr>
              <a:t>  19  </a:t>
            </a:r>
            <a:r>
              <a:rPr lang="en-US" sz="2200" b="1" dirty="0">
                <a:solidFill>
                  <a:schemeClr val="bg1"/>
                </a:solidFill>
              </a:rPr>
              <a:t>But Peter and John answered and said to them, "Whether it is right in the sight of God to listen to you more than to God, you judge. </a:t>
            </a:r>
          </a:p>
          <a:p>
            <a:pPr algn="just">
              <a:spcBef>
                <a:spcPts val="500"/>
              </a:spcBef>
            </a:pPr>
            <a:r>
              <a:rPr lang="en-US" sz="2200" b="1" dirty="0" smtClean="0">
                <a:solidFill>
                  <a:schemeClr val="bg1"/>
                </a:solidFill>
              </a:rPr>
              <a:t>  20  </a:t>
            </a:r>
            <a:r>
              <a:rPr lang="en-US" sz="2200" b="1" dirty="0">
                <a:solidFill>
                  <a:schemeClr val="bg1"/>
                </a:solidFill>
              </a:rPr>
              <a:t>For we cannot but speak the things which we have seen and heard</a:t>
            </a:r>
            <a:r>
              <a:rPr lang="en-US" sz="2200" b="1" dirty="0" smtClean="0">
                <a:solidFill>
                  <a:schemeClr val="bg1"/>
                </a:solidFill>
              </a:rPr>
              <a:t>.“</a:t>
            </a:r>
            <a:r>
              <a:rPr lang="en-US" sz="2200" b="1" dirty="0">
                <a:solidFill>
                  <a:schemeClr val="bg1"/>
                </a:solidFill>
              </a:rPr>
              <a:t>	</a:t>
            </a:r>
            <a:endParaRPr lang="en-US" sz="2200" b="1" dirty="0" smtClean="0">
              <a:solidFill>
                <a:schemeClr val="bg1"/>
              </a:solidFill>
            </a:endParaRPr>
          </a:p>
          <a:p>
            <a:pPr algn="just">
              <a:spcBef>
                <a:spcPts val="500"/>
              </a:spcBef>
            </a:pPr>
            <a:r>
              <a:rPr lang="en-US" sz="2200" b="1" dirty="0">
                <a:solidFill>
                  <a:schemeClr val="bg1"/>
                </a:solidFill>
              </a:rPr>
              <a:t>	</a:t>
            </a:r>
            <a:r>
              <a:rPr lang="en-US" sz="2200" b="1" dirty="0" smtClean="0">
                <a:solidFill>
                  <a:schemeClr val="bg1"/>
                </a:solidFill>
              </a:rPr>
              <a:t>				Acts 4:13-20</a:t>
            </a:r>
            <a:endParaRPr lang="en-US" sz="2200" b="1" dirty="0">
              <a:solidFill>
                <a:schemeClr val="bg1"/>
              </a:solidFill>
            </a:endParaRPr>
          </a:p>
        </p:txBody>
      </p:sp>
    </p:spTree>
    <p:extLst>
      <p:ext uri="{BB962C8B-B14F-4D97-AF65-F5344CB8AC3E}">
        <p14:creationId xmlns:p14="http://schemas.microsoft.com/office/powerpoint/2010/main" val="3699249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4433" y="374316"/>
            <a:ext cx="8475133" cy="804333"/>
          </a:xfrm>
        </p:spPr>
        <p:txBody>
          <a:bodyPr anchor="ctr">
            <a:normAutofit fontScale="90000"/>
          </a:bodyPr>
          <a:lstStyle/>
          <a:p>
            <a:pPr marL="571500" indent="-571500">
              <a:buFont typeface="Arial" panose="020B0604020202020204" pitchFamily="34" charset="0"/>
              <a:buChar char="•"/>
            </a:pPr>
            <a:r>
              <a:rPr lang="en-US" sz="4000" b="1" dirty="0" smtClean="0">
                <a:solidFill>
                  <a:srgbClr val="FFFF00"/>
                </a:solidFill>
                <a:latin typeface="Lucida Calligraphy" panose="03010101010101010101" pitchFamily="66" charset="0"/>
              </a:rPr>
              <a:t>Monthly Themes: 2016</a:t>
            </a:r>
            <a:br>
              <a:rPr lang="en-US" sz="4000" b="1" dirty="0" smtClean="0">
                <a:solidFill>
                  <a:srgbClr val="FFFF00"/>
                </a:solidFill>
                <a:latin typeface="Lucida Calligraphy" panose="03010101010101010101" pitchFamily="66" charset="0"/>
              </a:rPr>
            </a:br>
            <a:r>
              <a:rPr lang="en-US" sz="4000" b="1" dirty="0" smtClean="0">
                <a:solidFill>
                  <a:srgbClr val="FFFF00"/>
                </a:solidFill>
                <a:latin typeface="Lucida Calligraphy" panose="03010101010101010101" pitchFamily="66" charset="0"/>
              </a:rPr>
              <a:t>I Am Not Ashamed:</a:t>
            </a:r>
            <a:endParaRPr lang="en-US" sz="4000" b="1" dirty="0">
              <a:solidFill>
                <a:srgbClr val="FFFF00"/>
              </a:solidFill>
              <a:latin typeface="Lucida Calligraphy" panose="03010101010101010101" pitchFamily="66" charset="0"/>
            </a:endParaRPr>
          </a:p>
        </p:txBody>
      </p:sp>
      <p:cxnSp>
        <p:nvCxnSpPr>
          <p:cNvPr id="5" name="Straight Connector 4"/>
          <p:cNvCxnSpPr/>
          <p:nvPr/>
        </p:nvCxnSpPr>
        <p:spPr>
          <a:xfrm>
            <a:off x="414867" y="129094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229602" y="1384967"/>
            <a:ext cx="8729133" cy="5262979"/>
          </a:xfrm>
          <a:prstGeom prst="rect">
            <a:avLst/>
          </a:prstGeom>
          <a:noFill/>
        </p:spPr>
        <p:txBody>
          <a:bodyPr wrap="square" rtlCol="0">
            <a:spAutoFit/>
          </a:bodyPr>
          <a:lstStyle/>
          <a:p>
            <a:pPr marL="457200" indent="-457200">
              <a:buFont typeface="Arial" panose="020B0604020202020204" pitchFamily="34" charset="0"/>
              <a:buChar char="•"/>
            </a:pPr>
            <a:r>
              <a:rPr lang="en-US" sz="2800" b="1" dirty="0">
                <a:solidFill>
                  <a:schemeClr val="bg1"/>
                </a:solidFill>
              </a:rPr>
              <a:t>January: </a:t>
            </a:r>
            <a:r>
              <a:rPr lang="en-US" sz="2800" b="1" dirty="0" smtClean="0">
                <a:solidFill>
                  <a:schemeClr val="bg1"/>
                </a:solidFill>
              </a:rPr>
              <a:t>		To </a:t>
            </a:r>
            <a:r>
              <a:rPr lang="en-US" sz="2800" b="1" dirty="0">
                <a:solidFill>
                  <a:schemeClr val="bg1"/>
                </a:solidFill>
              </a:rPr>
              <a:t>Spread the Gospel</a:t>
            </a:r>
          </a:p>
          <a:p>
            <a:pPr marL="457200" indent="-457200">
              <a:buFont typeface="Arial" panose="020B0604020202020204" pitchFamily="34" charset="0"/>
              <a:buChar char="•"/>
            </a:pPr>
            <a:r>
              <a:rPr lang="en-US" sz="2800" b="1" dirty="0">
                <a:solidFill>
                  <a:schemeClr val="bg1"/>
                </a:solidFill>
              </a:rPr>
              <a:t>February:  </a:t>
            </a:r>
            <a:r>
              <a:rPr lang="en-US" sz="2800" b="1" dirty="0" smtClean="0">
                <a:solidFill>
                  <a:schemeClr val="bg1"/>
                </a:solidFill>
              </a:rPr>
              <a:t>	To </a:t>
            </a:r>
            <a:r>
              <a:rPr lang="en-US" sz="2800" b="1" dirty="0">
                <a:solidFill>
                  <a:schemeClr val="bg1"/>
                </a:solidFill>
              </a:rPr>
              <a:t>Follow Jesus</a:t>
            </a:r>
          </a:p>
          <a:p>
            <a:pPr marL="457200" indent="-457200">
              <a:buFont typeface="Arial" panose="020B0604020202020204" pitchFamily="34" charset="0"/>
              <a:buChar char="•"/>
            </a:pPr>
            <a:r>
              <a:rPr lang="en-US" sz="2800" b="1" dirty="0">
                <a:solidFill>
                  <a:schemeClr val="bg1"/>
                </a:solidFill>
              </a:rPr>
              <a:t>March:  </a:t>
            </a:r>
            <a:r>
              <a:rPr lang="en-US" sz="2800" b="1" dirty="0" smtClean="0">
                <a:solidFill>
                  <a:schemeClr val="bg1"/>
                </a:solidFill>
              </a:rPr>
              <a:t>		To </a:t>
            </a:r>
            <a:r>
              <a:rPr lang="en-US" sz="2800" b="1" dirty="0">
                <a:solidFill>
                  <a:schemeClr val="bg1"/>
                </a:solidFill>
              </a:rPr>
              <a:t>Be Called a Christian</a:t>
            </a:r>
          </a:p>
          <a:p>
            <a:pPr marL="457200" indent="-457200">
              <a:buFont typeface="Arial" panose="020B0604020202020204" pitchFamily="34" charset="0"/>
              <a:buChar char="•"/>
            </a:pPr>
            <a:r>
              <a:rPr lang="en-US" sz="2800" b="1" dirty="0">
                <a:solidFill>
                  <a:schemeClr val="bg1"/>
                </a:solidFill>
              </a:rPr>
              <a:t>April:  </a:t>
            </a:r>
            <a:r>
              <a:rPr lang="en-US" sz="2800" b="1" dirty="0" smtClean="0">
                <a:solidFill>
                  <a:schemeClr val="bg1"/>
                </a:solidFill>
              </a:rPr>
              <a:t>		To </a:t>
            </a:r>
            <a:r>
              <a:rPr lang="en-US" sz="2800" b="1" dirty="0">
                <a:solidFill>
                  <a:schemeClr val="bg1"/>
                </a:solidFill>
              </a:rPr>
              <a:t>Wash Feet</a:t>
            </a:r>
          </a:p>
          <a:p>
            <a:pPr marL="457200" indent="-457200">
              <a:buFont typeface="Arial" panose="020B0604020202020204" pitchFamily="34" charset="0"/>
              <a:buChar char="•"/>
            </a:pPr>
            <a:r>
              <a:rPr lang="en-US" sz="2800" b="1" dirty="0">
                <a:solidFill>
                  <a:schemeClr val="bg1"/>
                </a:solidFill>
              </a:rPr>
              <a:t>May:  </a:t>
            </a:r>
            <a:r>
              <a:rPr lang="en-US" sz="2800" b="1" dirty="0" smtClean="0">
                <a:solidFill>
                  <a:schemeClr val="bg1"/>
                </a:solidFill>
              </a:rPr>
              <a:t>		To </a:t>
            </a:r>
            <a:r>
              <a:rPr lang="en-US" sz="2800" b="1" dirty="0">
                <a:solidFill>
                  <a:schemeClr val="bg1"/>
                </a:solidFill>
              </a:rPr>
              <a:t>Stand for Truth</a:t>
            </a:r>
          </a:p>
          <a:p>
            <a:pPr marL="457200" indent="-457200">
              <a:buFont typeface="Arial" panose="020B0604020202020204" pitchFamily="34" charset="0"/>
              <a:buChar char="•"/>
            </a:pPr>
            <a:r>
              <a:rPr lang="en-US" sz="2800" b="1" dirty="0">
                <a:solidFill>
                  <a:schemeClr val="bg1"/>
                </a:solidFill>
              </a:rPr>
              <a:t>June:  </a:t>
            </a:r>
            <a:r>
              <a:rPr lang="en-US" sz="2800" b="1" dirty="0" smtClean="0">
                <a:solidFill>
                  <a:schemeClr val="bg1"/>
                </a:solidFill>
              </a:rPr>
              <a:t>		To </a:t>
            </a:r>
            <a:r>
              <a:rPr lang="en-US" sz="2800" b="1" dirty="0">
                <a:solidFill>
                  <a:schemeClr val="bg1"/>
                </a:solidFill>
              </a:rPr>
              <a:t>Defend Godly Marriages</a:t>
            </a:r>
          </a:p>
          <a:p>
            <a:pPr marL="457200" indent="-457200">
              <a:buFont typeface="Arial" panose="020B0604020202020204" pitchFamily="34" charset="0"/>
              <a:buChar char="•"/>
            </a:pPr>
            <a:r>
              <a:rPr lang="en-US" sz="2800" b="1" dirty="0">
                <a:solidFill>
                  <a:schemeClr val="bg1"/>
                </a:solidFill>
              </a:rPr>
              <a:t>July:  </a:t>
            </a:r>
            <a:r>
              <a:rPr lang="en-US" sz="2800" b="1" dirty="0" smtClean="0">
                <a:solidFill>
                  <a:schemeClr val="bg1"/>
                </a:solidFill>
              </a:rPr>
              <a:t>		To </a:t>
            </a:r>
            <a:r>
              <a:rPr lang="en-US" sz="2800" b="1" dirty="0">
                <a:solidFill>
                  <a:schemeClr val="bg1"/>
                </a:solidFill>
              </a:rPr>
              <a:t>Talk About Jesus</a:t>
            </a:r>
          </a:p>
          <a:p>
            <a:pPr marL="457200" indent="-457200">
              <a:buFont typeface="Arial" panose="020B0604020202020204" pitchFamily="34" charset="0"/>
              <a:buChar char="•"/>
            </a:pPr>
            <a:r>
              <a:rPr lang="en-US" sz="2800" b="1" dirty="0">
                <a:solidFill>
                  <a:schemeClr val="bg1"/>
                </a:solidFill>
              </a:rPr>
              <a:t>August:  </a:t>
            </a:r>
            <a:r>
              <a:rPr lang="en-US" sz="2800" b="1" dirty="0" smtClean="0">
                <a:solidFill>
                  <a:schemeClr val="bg1"/>
                </a:solidFill>
              </a:rPr>
              <a:t>		To </a:t>
            </a:r>
            <a:r>
              <a:rPr lang="en-US" sz="2800" b="1" dirty="0">
                <a:solidFill>
                  <a:schemeClr val="bg1"/>
                </a:solidFill>
              </a:rPr>
              <a:t>Live a Holy Life</a:t>
            </a:r>
          </a:p>
          <a:p>
            <a:pPr marL="457200" indent="-457200">
              <a:buFont typeface="Arial" panose="020B0604020202020204" pitchFamily="34" charset="0"/>
              <a:buChar char="•"/>
            </a:pPr>
            <a:r>
              <a:rPr lang="en-US" sz="2800" b="1" dirty="0">
                <a:solidFill>
                  <a:schemeClr val="bg1"/>
                </a:solidFill>
              </a:rPr>
              <a:t>September:  </a:t>
            </a:r>
            <a:r>
              <a:rPr lang="en-US" sz="2800" b="1" dirty="0" smtClean="0">
                <a:solidFill>
                  <a:schemeClr val="bg1"/>
                </a:solidFill>
              </a:rPr>
              <a:t>	To </a:t>
            </a:r>
            <a:r>
              <a:rPr lang="en-US" sz="2800" b="1" dirty="0">
                <a:solidFill>
                  <a:schemeClr val="bg1"/>
                </a:solidFill>
              </a:rPr>
              <a:t>Belong to His Church</a:t>
            </a:r>
          </a:p>
          <a:p>
            <a:pPr marL="457200" indent="-457200">
              <a:buFont typeface="Arial" panose="020B0604020202020204" pitchFamily="34" charset="0"/>
              <a:buChar char="•"/>
            </a:pPr>
            <a:r>
              <a:rPr lang="en-US" sz="2800" b="1" dirty="0">
                <a:solidFill>
                  <a:schemeClr val="bg1"/>
                </a:solidFill>
              </a:rPr>
              <a:t>October:  </a:t>
            </a:r>
            <a:r>
              <a:rPr lang="en-US" sz="2800" b="1" dirty="0" smtClean="0">
                <a:solidFill>
                  <a:schemeClr val="bg1"/>
                </a:solidFill>
              </a:rPr>
              <a:t>	To </a:t>
            </a:r>
            <a:r>
              <a:rPr lang="en-US" sz="2800" b="1" dirty="0">
                <a:solidFill>
                  <a:schemeClr val="bg1"/>
                </a:solidFill>
              </a:rPr>
              <a:t>Enjoy Worship</a:t>
            </a:r>
          </a:p>
          <a:p>
            <a:pPr marL="457200" indent="-457200">
              <a:buFont typeface="Arial" panose="020B0604020202020204" pitchFamily="34" charset="0"/>
              <a:buChar char="•"/>
            </a:pPr>
            <a:r>
              <a:rPr lang="en-US" sz="2800" b="1" dirty="0">
                <a:solidFill>
                  <a:schemeClr val="bg1"/>
                </a:solidFill>
              </a:rPr>
              <a:t>November:  </a:t>
            </a:r>
            <a:r>
              <a:rPr lang="en-US" sz="2800" b="1" dirty="0" smtClean="0">
                <a:solidFill>
                  <a:schemeClr val="bg1"/>
                </a:solidFill>
              </a:rPr>
              <a:t>	To </a:t>
            </a:r>
            <a:r>
              <a:rPr lang="en-US" sz="2800" b="1" dirty="0">
                <a:solidFill>
                  <a:schemeClr val="bg1"/>
                </a:solidFill>
              </a:rPr>
              <a:t>Rely on God</a:t>
            </a:r>
          </a:p>
          <a:p>
            <a:pPr marL="457200" indent="-457200">
              <a:buFont typeface="Arial" panose="020B0604020202020204" pitchFamily="34" charset="0"/>
              <a:buChar char="•"/>
            </a:pPr>
            <a:r>
              <a:rPr lang="en-US" sz="2800" b="1" dirty="0">
                <a:solidFill>
                  <a:schemeClr val="bg1"/>
                </a:solidFill>
              </a:rPr>
              <a:t>December:  </a:t>
            </a:r>
            <a:r>
              <a:rPr lang="en-US" sz="2800" b="1" dirty="0" smtClean="0">
                <a:solidFill>
                  <a:schemeClr val="bg1"/>
                </a:solidFill>
              </a:rPr>
              <a:t>	To </a:t>
            </a:r>
            <a:r>
              <a:rPr lang="en-US" sz="2800" b="1" dirty="0">
                <a:solidFill>
                  <a:schemeClr val="bg1"/>
                </a:solidFill>
              </a:rPr>
              <a:t>Ask for </a:t>
            </a:r>
            <a:r>
              <a:rPr lang="en-US" sz="2800" b="1" dirty="0" smtClean="0">
                <a:solidFill>
                  <a:schemeClr val="bg1"/>
                </a:solidFill>
              </a:rPr>
              <a:t>Forgiveness</a:t>
            </a:r>
            <a:endParaRPr lang="en-US" sz="2800" b="1" dirty="0">
              <a:solidFill>
                <a:schemeClr val="bg1"/>
              </a:solidFill>
            </a:endParaRPr>
          </a:p>
        </p:txBody>
      </p:sp>
    </p:spTree>
    <p:extLst>
      <p:ext uri="{BB962C8B-B14F-4D97-AF65-F5344CB8AC3E}">
        <p14:creationId xmlns:p14="http://schemas.microsoft.com/office/powerpoint/2010/main" val="38347992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4433" y="133685"/>
            <a:ext cx="8475133" cy="804333"/>
          </a:xfrm>
        </p:spPr>
        <p:txBody>
          <a:bodyPr anchor="ctr">
            <a:normAutofit fontScale="90000"/>
          </a:bodyPr>
          <a:lstStyle/>
          <a:p>
            <a:r>
              <a:rPr lang="en-US" sz="4000" b="1" dirty="0">
                <a:solidFill>
                  <a:srgbClr val="FFFF00"/>
                </a:solidFill>
                <a:latin typeface="Lucida Calligraphy" panose="03010101010101010101" pitchFamily="66" charset="0"/>
              </a:rPr>
              <a:t/>
            </a:r>
            <a:br>
              <a:rPr lang="en-US" sz="4000" b="1" dirty="0">
                <a:solidFill>
                  <a:srgbClr val="FFFF00"/>
                </a:solidFill>
                <a:latin typeface="Lucida Calligraphy" panose="03010101010101010101" pitchFamily="66" charset="0"/>
              </a:rPr>
            </a:br>
            <a:r>
              <a:rPr lang="en-US" sz="4000" b="1" dirty="0" smtClean="0">
                <a:solidFill>
                  <a:srgbClr val="FFFF00"/>
                </a:solidFill>
                <a:latin typeface="Lucida Calligraphy" panose="03010101010101010101" pitchFamily="66" charset="0"/>
              </a:rPr>
              <a:t>Why Are We Hesitant to Talk? </a:t>
            </a:r>
            <a:endParaRPr lang="en-US" sz="4000" b="1" dirty="0">
              <a:solidFill>
                <a:srgbClr val="FFFF00"/>
              </a:solidFill>
              <a:latin typeface="Lucida Calligraphy" panose="03010101010101010101" pitchFamily="66" charset="0"/>
            </a:endParaRPr>
          </a:p>
        </p:txBody>
      </p:sp>
      <p:cxnSp>
        <p:nvCxnSpPr>
          <p:cNvPr id="5" name="Straight Connector 4"/>
          <p:cNvCxnSpPr/>
          <p:nvPr/>
        </p:nvCxnSpPr>
        <p:spPr>
          <a:xfrm>
            <a:off x="414867" y="129094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252462" y="1384967"/>
            <a:ext cx="8729133" cy="2923877"/>
          </a:xfrm>
          <a:prstGeom prst="rect">
            <a:avLst/>
          </a:prstGeom>
          <a:noFill/>
        </p:spPr>
        <p:txBody>
          <a:bodyPr wrap="square" rtlCol="0">
            <a:spAutoFit/>
          </a:bodyPr>
          <a:lstStyle/>
          <a:p>
            <a:pPr marL="914400" lvl="1" indent="-457200">
              <a:buFont typeface="Arial" panose="020B0604020202020204" pitchFamily="34" charset="0"/>
              <a:buChar char="•"/>
            </a:pPr>
            <a:r>
              <a:rPr lang="en-US" sz="3200" b="1" dirty="0" smtClean="0">
                <a:solidFill>
                  <a:schemeClr val="bg1"/>
                </a:solidFill>
              </a:rPr>
              <a:t>Political correctness  </a:t>
            </a:r>
          </a:p>
          <a:p>
            <a:pPr marL="1371600" lvl="2" indent="-457200">
              <a:buFont typeface="Arial" panose="020B0604020202020204" pitchFamily="34" charset="0"/>
              <a:buChar char="•"/>
            </a:pPr>
            <a:r>
              <a:rPr lang="en-US" sz="2800" b="1" dirty="0" smtClean="0">
                <a:solidFill>
                  <a:schemeClr val="bg1"/>
                </a:solidFill>
              </a:rPr>
              <a:t>We can talk about anything but Jesus &amp; religion</a:t>
            </a:r>
          </a:p>
          <a:p>
            <a:pPr marL="1371600" lvl="2" indent="-457200">
              <a:buFont typeface="Arial" panose="020B0604020202020204" pitchFamily="34" charset="0"/>
              <a:buChar char="•"/>
            </a:pPr>
            <a:r>
              <a:rPr lang="en-US" sz="2800" b="1" dirty="0" smtClean="0">
                <a:solidFill>
                  <a:schemeClr val="bg1"/>
                </a:solidFill>
              </a:rPr>
              <a:t>Spirit of compromise &amp; non-</a:t>
            </a:r>
            <a:r>
              <a:rPr lang="en-US" sz="2800" b="1" dirty="0" err="1" smtClean="0">
                <a:solidFill>
                  <a:schemeClr val="bg1"/>
                </a:solidFill>
              </a:rPr>
              <a:t>confrontationalism</a:t>
            </a:r>
            <a:endParaRPr lang="en-US" sz="2800" b="1" dirty="0" smtClean="0">
              <a:solidFill>
                <a:schemeClr val="bg1"/>
              </a:solidFill>
            </a:endParaRPr>
          </a:p>
          <a:p>
            <a:pPr marL="914400" lvl="1" indent="-457200">
              <a:buFont typeface="Arial" panose="020B0604020202020204" pitchFamily="34" charset="0"/>
              <a:buChar char="•"/>
            </a:pPr>
            <a:r>
              <a:rPr lang="en-US" sz="3200" b="1" dirty="0" smtClean="0">
                <a:solidFill>
                  <a:schemeClr val="bg1"/>
                </a:solidFill>
              </a:rPr>
              <a:t>Fear of discussing moral issues—fornication </a:t>
            </a:r>
          </a:p>
          <a:p>
            <a:pPr marL="914400" lvl="1" indent="-457200">
              <a:buFont typeface="Arial" panose="020B0604020202020204" pitchFamily="34" charset="0"/>
              <a:buChar char="•"/>
            </a:pPr>
            <a:r>
              <a:rPr lang="en-US" sz="3200" b="1" dirty="0" smtClean="0">
                <a:solidFill>
                  <a:schemeClr val="bg1"/>
                </a:solidFill>
              </a:rPr>
              <a:t>Fear of destroying relationships</a:t>
            </a:r>
          </a:p>
          <a:p>
            <a:pPr marL="914400" lvl="1" indent="-457200">
              <a:buFont typeface="Arial" panose="020B0604020202020204" pitchFamily="34" charset="0"/>
              <a:buChar char="•"/>
            </a:pPr>
            <a:r>
              <a:rPr lang="en-US" sz="3200" b="1" dirty="0" smtClean="0">
                <a:solidFill>
                  <a:schemeClr val="bg1"/>
                </a:solidFill>
              </a:rPr>
              <a:t>Fear of not knowing the answer</a:t>
            </a:r>
            <a:endParaRPr lang="en-US" sz="3200" b="1" dirty="0">
              <a:solidFill>
                <a:schemeClr val="bg1"/>
              </a:solidFill>
            </a:endParaRPr>
          </a:p>
        </p:txBody>
      </p:sp>
    </p:spTree>
    <p:extLst>
      <p:ext uri="{BB962C8B-B14F-4D97-AF65-F5344CB8AC3E}">
        <p14:creationId xmlns:p14="http://schemas.microsoft.com/office/powerpoint/2010/main" val="494643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4433" y="374316"/>
            <a:ext cx="8475133" cy="804333"/>
          </a:xfrm>
        </p:spPr>
        <p:txBody>
          <a:bodyPr anchor="ctr">
            <a:normAutofit/>
          </a:bodyPr>
          <a:lstStyle/>
          <a:p>
            <a:r>
              <a:rPr lang="en-US" sz="3600" b="1" dirty="0" smtClean="0">
                <a:solidFill>
                  <a:srgbClr val="FFFF00"/>
                </a:solidFill>
                <a:latin typeface="Lucida Calligraphy" panose="03010101010101010101" pitchFamily="66" charset="0"/>
              </a:rPr>
              <a:t>Why Were Others Not Ashamed?</a:t>
            </a:r>
            <a:endParaRPr lang="en-US" sz="3600" b="1" dirty="0">
              <a:solidFill>
                <a:srgbClr val="FFFF00"/>
              </a:solidFill>
              <a:latin typeface="Lucida Calligraphy" panose="03010101010101010101" pitchFamily="66" charset="0"/>
            </a:endParaRPr>
          </a:p>
        </p:txBody>
      </p:sp>
      <p:cxnSp>
        <p:nvCxnSpPr>
          <p:cNvPr id="5" name="Straight Connector 4"/>
          <p:cNvCxnSpPr/>
          <p:nvPr/>
        </p:nvCxnSpPr>
        <p:spPr>
          <a:xfrm>
            <a:off x="414867" y="129094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229602" y="1371520"/>
            <a:ext cx="8729133" cy="1015663"/>
          </a:xfrm>
          <a:prstGeom prst="rect">
            <a:avLst/>
          </a:prstGeom>
          <a:noFill/>
        </p:spPr>
        <p:txBody>
          <a:bodyPr wrap="square" rtlCol="0">
            <a:spAutoFit/>
          </a:bodyPr>
          <a:lstStyle/>
          <a:p>
            <a:pPr marL="457200" indent="-457200">
              <a:buFont typeface="Arial" panose="020B0604020202020204" pitchFamily="34" charset="0"/>
              <a:buChar char="•"/>
            </a:pPr>
            <a:r>
              <a:rPr lang="en-US" sz="3200" b="1" dirty="0" smtClean="0">
                <a:solidFill>
                  <a:srgbClr val="FFFF00"/>
                </a:solidFill>
              </a:rPr>
              <a:t>Why did Jeremiah speak about the Lord?</a:t>
            </a:r>
          </a:p>
          <a:p>
            <a:pPr marL="914400" lvl="1" indent="-457200">
              <a:buFont typeface="Arial" panose="020B0604020202020204" pitchFamily="34" charset="0"/>
              <a:buChar char="•"/>
            </a:pPr>
            <a:r>
              <a:rPr lang="en-US" sz="2800" b="1" dirty="0" smtClean="0">
                <a:solidFill>
                  <a:srgbClr val="FFFF00"/>
                </a:solidFill>
              </a:rPr>
              <a:t>Chosen by God, could he ever forget this</a:t>
            </a:r>
            <a:endParaRPr lang="en-US" sz="2800" b="1" dirty="0">
              <a:solidFill>
                <a:schemeClr val="bg1"/>
              </a:solidFill>
            </a:endParaRPr>
          </a:p>
        </p:txBody>
      </p:sp>
      <p:sp>
        <p:nvSpPr>
          <p:cNvPr id="3" name="TextBox 2"/>
          <p:cNvSpPr txBox="1"/>
          <p:nvPr/>
        </p:nvSpPr>
        <p:spPr>
          <a:xfrm>
            <a:off x="414867" y="2662177"/>
            <a:ext cx="8208272" cy="2954655"/>
          </a:xfrm>
          <a:prstGeom prst="rect">
            <a:avLst/>
          </a:prstGeom>
          <a:noFill/>
        </p:spPr>
        <p:txBody>
          <a:bodyPr wrap="square" rtlCol="0">
            <a:spAutoFit/>
          </a:bodyPr>
          <a:lstStyle/>
          <a:p>
            <a:pPr algn="just"/>
            <a:r>
              <a:rPr lang="en-US" sz="2400" b="1" dirty="0">
                <a:solidFill>
                  <a:schemeClr val="bg1"/>
                </a:solidFill>
              </a:rPr>
              <a:t> </a:t>
            </a:r>
            <a:r>
              <a:rPr lang="en-US" sz="2400" b="1" dirty="0" smtClean="0">
                <a:solidFill>
                  <a:schemeClr val="bg1"/>
                </a:solidFill>
              </a:rPr>
              <a:t> 4  </a:t>
            </a:r>
            <a:r>
              <a:rPr lang="en-US" sz="2400" b="1" dirty="0">
                <a:solidFill>
                  <a:schemeClr val="bg1"/>
                </a:solidFill>
              </a:rPr>
              <a:t>Then the word of the LORD came to me, saying: </a:t>
            </a:r>
          </a:p>
          <a:p>
            <a:pPr algn="just"/>
            <a:r>
              <a:rPr lang="en-US" sz="2400" b="1" dirty="0" smtClean="0">
                <a:solidFill>
                  <a:schemeClr val="bg1"/>
                </a:solidFill>
              </a:rPr>
              <a:t>  5  </a:t>
            </a:r>
            <a:r>
              <a:rPr lang="en-US" sz="2400" b="1" dirty="0">
                <a:solidFill>
                  <a:schemeClr val="bg1"/>
                </a:solidFill>
              </a:rPr>
              <a:t>"Before I formed you in the womb I knew you; Before you were born I sanctified you; I ordained you a prophet to the nations." </a:t>
            </a:r>
          </a:p>
          <a:p>
            <a:pPr algn="just"/>
            <a:r>
              <a:rPr lang="en-US" sz="2400" b="1" dirty="0" smtClean="0">
                <a:solidFill>
                  <a:schemeClr val="bg1"/>
                </a:solidFill>
              </a:rPr>
              <a:t>  6  </a:t>
            </a:r>
            <a:r>
              <a:rPr lang="en-US" sz="2400" b="1" dirty="0">
                <a:solidFill>
                  <a:schemeClr val="bg1"/>
                </a:solidFill>
              </a:rPr>
              <a:t>Then said I: "Ah, Lord GOD! Behold, I cannot speak, for I am a youth." </a:t>
            </a:r>
            <a:endParaRPr lang="en-US" sz="2400" b="1" dirty="0" smtClean="0">
              <a:solidFill>
                <a:schemeClr val="bg1"/>
              </a:solidFill>
            </a:endParaRPr>
          </a:p>
          <a:p>
            <a:pPr algn="just"/>
            <a:r>
              <a:rPr lang="en-US" sz="2400" b="1" dirty="0">
                <a:solidFill>
                  <a:schemeClr val="bg1"/>
                </a:solidFill>
              </a:rPr>
              <a:t>	</a:t>
            </a:r>
            <a:r>
              <a:rPr lang="en-US" sz="2400" b="1" dirty="0" smtClean="0">
                <a:solidFill>
                  <a:schemeClr val="bg1"/>
                </a:solidFill>
              </a:rPr>
              <a:t>				Jer. 1:4-6</a:t>
            </a:r>
            <a:endParaRPr lang="en-US" sz="2400" b="1" dirty="0">
              <a:solidFill>
                <a:schemeClr val="bg1"/>
              </a:solidFill>
            </a:endParaRPr>
          </a:p>
          <a:p>
            <a:r>
              <a:rPr lang="en-US" dirty="0" smtClean="0"/>
              <a:t> </a:t>
            </a:r>
            <a:endParaRPr lang="en-US" dirty="0"/>
          </a:p>
        </p:txBody>
      </p:sp>
    </p:spTree>
    <p:extLst>
      <p:ext uri="{BB962C8B-B14F-4D97-AF65-F5344CB8AC3E}">
        <p14:creationId xmlns:p14="http://schemas.microsoft.com/office/powerpoint/2010/main" val="23666393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4433" y="374316"/>
            <a:ext cx="8475133" cy="804333"/>
          </a:xfrm>
        </p:spPr>
        <p:txBody>
          <a:bodyPr anchor="ctr">
            <a:normAutofit/>
          </a:bodyPr>
          <a:lstStyle/>
          <a:p>
            <a:r>
              <a:rPr lang="en-US" sz="3600" b="1" dirty="0" smtClean="0">
                <a:solidFill>
                  <a:srgbClr val="FFFF00"/>
                </a:solidFill>
                <a:latin typeface="Lucida Calligraphy" panose="03010101010101010101" pitchFamily="66" charset="0"/>
              </a:rPr>
              <a:t>Why Were Others Not Ashamed?</a:t>
            </a:r>
            <a:endParaRPr lang="en-US" sz="3600" b="1" dirty="0">
              <a:solidFill>
                <a:srgbClr val="FFFF00"/>
              </a:solidFill>
              <a:latin typeface="Lucida Calligraphy" panose="03010101010101010101" pitchFamily="66" charset="0"/>
            </a:endParaRPr>
          </a:p>
        </p:txBody>
      </p:sp>
      <p:cxnSp>
        <p:nvCxnSpPr>
          <p:cNvPr id="5" name="Straight Connector 4"/>
          <p:cNvCxnSpPr/>
          <p:nvPr/>
        </p:nvCxnSpPr>
        <p:spPr>
          <a:xfrm>
            <a:off x="414867" y="129094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229602" y="1371520"/>
            <a:ext cx="8729133" cy="1446550"/>
          </a:xfrm>
          <a:prstGeom prst="rect">
            <a:avLst/>
          </a:prstGeom>
          <a:noFill/>
        </p:spPr>
        <p:txBody>
          <a:bodyPr wrap="square" rtlCol="0">
            <a:spAutoFit/>
          </a:bodyPr>
          <a:lstStyle/>
          <a:p>
            <a:pPr marL="457200" indent="-457200">
              <a:buFont typeface="Arial" panose="020B0604020202020204" pitchFamily="34" charset="0"/>
              <a:buChar char="•"/>
            </a:pPr>
            <a:r>
              <a:rPr lang="en-US" sz="3200" b="1" dirty="0" smtClean="0">
                <a:solidFill>
                  <a:srgbClr val="FFFF00"/>
                </a:solidFill>
              </a:rPr>
              <a:t>Why did Jeremiah speak about the Lord?</a:t>
            </a:r>
          </a:p>
          <a:p>
            <a:pPr marL="914400" lvl="1" indent="-457200">
              <a:buFont typeface="Arial" panose="020B0604020202020204" pitchFamily="34" charset="0"/>
              <a:buChar char="•"/>
            </a:pPr>
            <a:r>
              <a:rPr lang="en-US" sz="2800" b="1" dirty="0" smtClean="0">
                <a:solidFill>
                  <a:schemeClr val="bg1"/>
                </a:solidFill>
              </a:rPr>
              <a:t>Chosen by God, could he ever forget this </a:t>
            </a:r>
            <a:endParaRPr lang="en-US" sz="2800" b="1" dirty="0" smtClean="0">
              <a:solidFill>
                <a:srgbClr val="FFFF00"/>
              </a:solidFill>
            </a:endParaRPr>
          </a:p>
          <a:p>
            <a:pPr marL="914400" lvl="1" indent="-457200">
              <a:buFont typeface="Arial" panose="020B0604020202020204" pitchFamily="34" charset="0"/>
              <a:buChar char="•"/>
            </a:pPr>
            <a:r>
              <a:rPr lang="en-US" sz="2800" b="1" dirty="0" smtClean="0">
                <a:solidFill>
                  <a:srgbClr val="FFFF00"/>
                </a:solidFill>
              </a:rPr>
              <a:t>Burning fire and had to speak</a:t>
            </a:r>
            <a:endParaRPr lang="en-US" sz="2800" b="1" dirty="0">
              <a:solidFill>
                <a:schemeClr val="bg1"/>
              </a:solidFill>
            </a:endParaRPr>
          </a:p>
        </p:txBody>
      </p:sp>
      <p:sp>
        <p:nvSpPr>
          <p:cNvPr id="6" name="TextBox 5"/>
          <p:cNvSpPr txBox="1"/>
          <p:nvPr/>
        </p:nvSpPr>
        <p:spPr>
          <a:xfrm>
            <a:off x="414867" y="2870723"/>
            <a:ext cx="8208272" cy="3785652"/>
          </a:xfrm>
          <a:prstGeom prst="rect">
            <a:avLst/>
          </a:prstGeom>
          <a:noFill/>
        </p:spPr>
        <p:txBody>
          <a:bodyPr wrap="square" rtlCol="0">
            <a:spAutoFit/>
          </a:bodyPr>
          <a:lstStyle/>
          <a:p>
            <a:pPr algn="just"/>
            <a:r>
              <a:rPr lang="en-US" sz="2400" b="1" dirty="0" smtClean="0">
                <a:solidFill>
                  <a:schemeClr val="bg1"/>
                </a:solidFill>
              </a:rPr>
              <a:t>  7  </a:t>
            </a:r>
            <a:r>
              <a:rPr lang="en-US" sz="2400" b="1" dirty="0">
                <a:solidFill>
                  <a:schemeClr val="bg1"/>
                </a:solidFill>
              </a:rPr>
              <a:t>O LORD, You induced me, and I was persuaded; You are stronger than I, and have prevailed. I am in derision daily; Everyone mocks me. </a:t>
            </a:r>
          </a:p>
          <a:p>
            <a:pPr algn="just"/>
            <a:r>
              <a:rPr lang="en-US" sz="2400" b="1" dirty="0" smtClean="0">
                <a:solidFill>
                  <a:schemeClr val="bg1"/>
                </a:solidFill>
              </a:rPr>
              <a:t>  8  </a:t>
            </a:r>
            <a:r>
              <a:rPr lang="en-US" sz="2400" b="1" dirty="0">
                <a:solidFill>
                  <a:schemeClr val="bg1"/>
                </a:solidFill>
              </a:rPr>
              <a:t>For when I spoke, I cried out; I shouted, "Violence and plunder!" Because the word of the LORD was made to me A reproach and a derision daily. </a:t>
            </a:r>
          </a:p>
          <a:p>
            <a:pPr algn="just"/>
            <a:r>
              <a:rPr lang="en-US" sz="2400" b="1" dirty="0" smtClean="0">
                <a:solidFill>
                  <a:schemeClr val="bg1"/>
                </a:solidFill>
              </a:rPr>
              <a:t>  9  Then </a:t>
            </a:r>
            <a:r>
              <a:rPr lang="en-US" sz="2400" b="1" dirty="0">
                <a:solidFill>
                  <a:schemeClr val="bg1"/>
                </a:solidFill>
              </a:rPr>
              <a:t>I said, "I will not make mention of Him, Nor speak anymore in His name." But His word was in my heart like a burning fire </a:t>
            </a:r>
            <a:r>
              <a:rPr lang="en-US" sz="2400" b="1" dirty="0" smtClean="0">
                <a:solidFill>
                  <a:schemeClr val="bg1"/>
                </a:solidFill>
              </a:rPr>
              <a:t>shut </a:t>
            </a:r>
            <a:r>
              <a:rPr lang="en-US" sz="2400" b="1" dirty="0">
                <a:solidFill>
                  <a:schemeClr val="bg1"/>
                </a:solidFill>
              </a:rPr>
              <a:t>up in my bones; I was weary of holding it </a:t>
            </a:r>
            <a:r>
              <a:rPr lang="en-US" sz="2400" b="1" dirty="0" smtClean="0">
                <a:solidFill>
                  <a:schemeClr val="bg1"/>
                </a:solidFill>
              </a:rPr>
              <a:t>back.					Jer. 20:7-9</a:t>
            </a:r>
            <a:endParaRPr lang="en-US" dirty="0"/>
          </a:p>
        </p:txBody>
      </p:sp>
    </p:spTree>
    <p:extLst>
      <p:ext uri="{BB962C8B-B14F-4D97-AF65-F5344CB8AC3E}">
        <p14:creationId xmlns:p14="http://schemas.microsoft.com/office/powerpoint/2010/main" val="12990715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4433" y="374316"/>
            <a:ext cx="8475133" cy="804333"/>
          </a:xfrm>
        </p:spPr>
        <p:txBody>
          <a:bodyPr anchor="ctr">
            <a:normAutofit/>
          </a:bodyPr>
          <a:lstStyle/>
          <a:p>
            <a:r>
              <a:rPr lang="en-US" sz="3600" b="1" dirty="0" smtClean="0">
                <a:solidFill>
                  <a:srgbClr val="FFFF00"/>
                </a:solidFill>
                <a:latin typeface="Lucida Calligraphy" panose="03010101010101010101" pitchFamily="66" charset="0"/>
              </a:rPr>
              <a:t>Why Were Others Not Ashamed?</a:t>
            </a:r>
            <a:endParaRPr lang="en-US" sz="3600" b="1" dirty="0">
              <a:solidFill>
                <a:srgbClr val="FFFF00"/>
              </a:solidFill>
              <a:latin typeface="Lucida Calligraphy" panose="03010101010101010101" pitchFamily="66" charset="0"/>
            </a:endParaRPr>
          </a:p>
        </p:txBody>
      </p:sp>
      <p:cxnSp>
        <p:nvCxnSpPr>
          <p:cNvPr id="5" name="Straight Connector 4"/>
          <p:cNvCxnSpPr/>
          <p:nvPr/>
        </p:nvCxnSpPr>
        <p:spPr>
          <a:xfrm>
            <a:off x="414867" y="129094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229602" y="1371520"/>
            <a:ext cx="8729133" cy="1877437"/>
          </a:xfrm>
          <a:prstGeom prst="rect">
            <a:avLst/>
          </a:prstGeom>
          <a:noFill/>
        </p:spPr>
        <p:txBody>
          <a:bodyPr wrap="square" rtlCol="0">
            <a:spAutoFit/>
          </a:bodyPr>
          <a:lstStyle/>
          <a:p>
            <a:pPr marL="457200" indent="-457200">
              <a:buFont typeface="Arial" panose="020B0604020202020204" pitchFamily="34" charset="0"/>
              <a:buChar char="•"/>
            </a:pPr>
            <a:r>
              <a:rPr lang="en-US" sz="3200" b="1" dirty="0" smtClean="0">
                <a:solidFill>
                  <a:srgbClr val="FFFF00"/>
                </a:solidFill>
              </a:rPr>
              <a:t>Why did Jeremiah speak about the Lord?</a:t>
            </a:r>
          </a:p>
          <a:p>
            <a:pPr marL="914400" lvl="1" indent="-457200">
              <a:buFont typeface="Arial" panose="020B0604020202020204" pitchFamily="34" charset="0"/>
              <a:buChar char="•"/>
            </a:pPr>
            <a:r>
              <a:rPr lang="en-US" sz="2800" b="1" dirty="0" smtClean="0">
                <a:solidFill>
                  <a:schemeClr val="bg1"/>
                </a:solidFill>
              </a:rPr>
              <a:t>Chosen by God, could he ever forget this </a:t>
            </a:r>
          </a:p>
          <a:p>
            <a:pPr marL="914400" lvl="1" indent="-457200">
              <a:buFont typeface="Arial" panose="020B0604020202020204" pitchFamily="34" charset="0"/>
              <a:buChar char="•"/>
            </a:pPr>
            <a:r>
              <a:rPr lang="en-US" sz="2800" b="1" dirty="0" smtClean="0">
                <a:solidFill>
                  <a:schemeClr val="bg1"/>
                </a:solidFill>
              </a:rPr>
              <a:t>Burning fire and had to speak</a:t>
            </a:r>
            <a:endParaRPr lang="en-US" sz="2800" b="1" dirty="0" smtClean="0">
              <a:solidFill>
                <a:srgbClr val="FFFF00"/>
              </a:solidFill>
            </a:endParaRPr>
          </a:p>
          <a:p>
            <a:pPr marL="914400" lvl="1" indent="-457200">
              <a:buFont typeface="Arial" panose="020B0604020202020204" pitchFamily="34" charset="0"/>
              <a:buChar char="•"/>
            </a:pPr>
            <a:r>
              <a:rPr lang="en-US" sz="2800" b="1" dirty="0" smtClean="0">
                <a:solidFill>
                  <a:srgbClr val="FFFF00"/>
                </a:solidFill>
              </a:rPr>
              <a:t>If not Jeremiah, then who will speak for Him</a:t>
            </a:r>
            <a:endParaRPr lang="en-US" sz="2800" b="1" dirty="0">
              <a:solidFill>
                <a:schemeClr val="bg1"/>
              </a:solidFill>
            </a:endParaRPr>
          </a:p>
        </p:txBody>
      </p:sp>
    </p:spTree>
    <p:extLst>
      <p:ext uri="{BB962C8B-B14F-4D97-AF65-F5344CB8AC3E}">
        <p14:creationId xmlns:p14="http://schemas.microsoft.com/office/powerpoint/2010/main" val="37591564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4433" y="374316"/>
            <a:ext cx="8475133" cy="804333"/>
          </a:xfrm>
        </p:spPr>
        <p:txBody>
          <a:bodyPr anchor="ctr">
            <a:normAutofit/>
          </a:bodyPr>
          <a:lstStyle/>
          <a:p>
            <a:r>
              <a:rPr lang="en-US" sz="3600" b="1" dirty="0" smtClean="0">
                <a:solidFill>
                  <a:srgbClr val="FFFF00"/>
                </a:solidFill>
                <a:latin typeface="Lucida Calligraphy" panose="03010101010101010101" pitchFamily="66" charset="0"/>
              </a:rPr>
              <a:t>Why Were Others Not Ashamed?</a:t>
            </a:r>
            <a:endParaRPr lang="en-US" sz="3600" b="1" dirty="0">
              <a:solidFill>
                <a:srgbClr val="FFFF00"/>
              </a:solidFill>
              <a:latin typeface="Lucida Calligraphy" panose="03010101010101010101" pitchFamily="66" charset="0"/>
            </a:endParaRPr>
          </a:p>
        </p:txBody>
      </p:sp>
      <p:cxnSp>
        <p:nvCxnSpPr>
          <p:cNvPr id="5" name="Straight Connector 4"/>
          <p:cNvCxnSpPr/>
          <p:nvPr/>
        </p:nvCxnSpPr>
        <p:spPr>
          <a:xfrm>
            <a:off x="414867" y="129094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229602" y="1371520"/>
            <a:ext cx="8729133" cy="1508105"/>
          </a:xfrm>
          <a:prstGeom prst="rect">
            <a:avLst/>
          </a:prstGeom>
          <a:noFill/>
        </p:spPr>
        <p:txBody>
          <a:bodyPr wrap="square" rtlCol="0">
            <a:spAutoFit/>
          </a:bodyPr>
          <a:lstStyle/>
          <a:p>
            <a:pPr marL="457200" indent="-457200">
              <a:buFont typeface="Arial" panose="020B0604020202020204" pitchFamily="34" charset="0"/>
              <a:buChar char="•"/>
            </a:pPr>
            <a:r>
              <a:rPr lang="en-US" sz="3200" b="1" dirty="0" smtClean="0">
                <a:solidFill>
                  <a:schemeClr val="bg1"/>
                </a:solidFill>
              </a:rPr>
              <a:t>Why did Jeremiah speak about the Lord?</a:t>
            </a:r>
          </a:p>
          <a:p>
            <a:pPr marL="457200" indent="-457200">
              <a:buFont typeface="Arial" panose="020B0604020202020204" pitchFamily="34" charset="0"/>
              <a:buChar char="•"/>
            </a:pPr>
            <a:r>
              <a:rPr lang="en-US" sz="3200" b="1" dirty="0" smtClean="0">
                <a:solidFill>
                  <a:srgbClr val="FFFF00"/>
                </a:solidFill>
              </a:rPr>
              <a:t>Why did Ezekiel speak about the Lord?</a:t>
            </a:r>
          </a:p>
          <a:p>
            <a:pPr marL="914400" lvl="1" indent="-457200">
              <a:buFont typeface="Arial" panose="020B0604020202020204" pitchFamily="34" charset="0"/>
              <a:buChar char="•"/>
            </a:pPr>
            <a:r>
              <a:rPr lang="en-US" sz="2800" b="1" dirty="0" smtClean="0">
                <a:solidFill>
                  <a:srgbClr val="FFFF00"/>
                </a:solidFill>
              </a:rPr>
              <a:t>Message was from the Lord</a:t>
            </a:r>
            <a:endParaRPr lang="en-US" sz="2800" b="1" dirty="0">
              <a:solidFill>
                <a:schemeClr val="bg1"/>
              </a:solidFill>
            </a:endParaRPr>
          </a:p>
        </p:txBody>
      </p:sp>
      <p:sp>
        <p:nvSpPr>
          <p:cNvPr id="6" name="TextBox 5"/>
          <p:cNvSpPr txBox="1"/>
          <p:nvPr/>
        </p:nvSpPr>
        <p:spPr>
          <a:xfrm>
            <a:off x="414867" y="3025537"/>
            <a:ext cx="8208272" cy="3416320"/>
          </a:xfrm>
          <a:prstGeom prst="rect">
            <a:avLst/>
          </a:prstGeom>
          <a:noFill/>
        </p:spPr>
        <p:txBody>
          <a:bodyPr wrap="square" rtlCol="0">
            <a:spAutoFit/>
          </a:bodyPr>
          <a:lstStyle/>
          <a:p>
            <a:pPr algn="just"/>
            <a:r>
              <a:rPr lang="en-US" sz="2400" b="1" dirty="0" smtClean="0">
                <a:solidFill>
                  <a:schemeClr val="bg1"/>
                </a:solidFill>
              </a:rPr>
              <a:t>  6  </a:t>
            </a:r>
            <a:r>
              <a:rPr lang="en-US" sz="2400" b="1" dirty="0">
                <a:solidFill>
                  <a:schemeClr val="bg1"/>
                </a:solidFill>
              </a:rPr>
              <a:t>"And you, son of man, do not be afraid of them nor be afraid of their words, though briers and thorns are with you and you dwell among scorpions; do not be afraid of their words or dismayed by their looks, though they are a rebellious house. </a:t>
            </a:r>
          </a:p>
          <a:p>
            <a:pPr algn="just"/>
            <a:r>
              <a:rPr lang="en-US" sz="2400" b="1" dirty="0" smtClean="0">
                <a:solidFill>
                  <a:schemeClr val="bg1"/>
                </a:solidFill>
              </a:rPr>
              <a:t>  7  </a:t>
            </a:r>
            <a:r>
              <a:rPr lang="en-US" sz="2400" b="1" dirty="0">
                <a:solidFill>
                  <a:schemeClr val="bg1"/>
                </a:solidFill>
              </a:rPr>
              <a:t>You shall speak My words to them, whether they hear or whether they refuse, for they are rebellious. </a:t>
            </a:r>
          </a:p>
          <a:p>
            <a:pPr algn="just"/>
            <a:r>
              <a:rPr lang="en-US" sz="2400" b="1" dirty="0" smtClean="0">
                <a:solidFill>
                  <a:schemeClr val="bg1"/>
                </a:solidFill>
              </a:rPr>
              <a:t>  8  </a:t>
            </a:r>
            <a:r>
              <a:rPr lang="en-US" sz="2400" b="1" dirty="0">
                <a:solidFill>
                  <a:schemeClr val="bg1"/>
                </a:solidFill>
              </a:rPr>
              <a:t>But you, son of man, hear what I say to you. Do not be rebellious like that rebellious house; open your mouth and </a:t>
            </a:r>
            <a:r>
              <a:rPr lang="en-US" sz="2400" b="1" dirty="0" smtClean="0">
                <a:solidFill>
                  <a:schemeClr val="bg1"/>
                </a:solidFill>
              </a:rPr>
              <a:t>? ? ? ? ?“					</a:t>
            </a:r>
            <a:r>
              <a:rPr lang="en-US" sz="2400" b="1" dirty="0" err="1" smtClean="0">
                <a:solidFill>
                  <a:schemeClr val="bg1"/>
                </a:solidFill>
              </a:rPr>
              <a:t>Eze</a:t>
            </a:r>
            <a:r>
              <a:rPr lang="en-US" sz="2400" b="1" dirty="0" smtClean="0">
                <a:solidFill>
                  <a:schemeClr val="bg1"/>
                </a:solidFill>
              </a:rPr>
              <a:t>. 2:6-8</a:t>
            </a:r>
            <a:endParaRPr lang="en-US" dirty="0"/>
          </a:p>
        </p:txBody>
      </p:sp>
    </p:spTree>
    <p:extLst>
      <p:ext uri="{BB962C8B-B14F-4D97-AF65-F5344CB8AC3E}">
        <p14:creationId xmlns:p14="http://schemas.microsoft.com/office/powerpoint/2010/main" val="14582016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4433" y="374316"/>
            <a:ext cx="8475133" cy="804333"/>
          </a:xfrm>
        </p:spPr>
        <p:txBody>
          <a:bodyPr anchor="ctr">
            <a:normAutofit/>
          </a:bodyPr>
          <a:lstStyle/>
          <a:p>
            <a:r>
              <a:rPr lang="en-US" sz="3600" b="1" dirty="0" smtClean="0">
                <a:solidFill>
                  <a:srgbClr val="FFFF00"/>
                </a:solidFill>
                <a:latin typeface="Lucida Calligraphy" panose="03010101010101010101" pitchFamily="66" charset="0"/>
              </a:rPr>
              <a:t>Why Were Others Not Ashamed?</a:t>
            </a:r>
            <a:endParaRPr lang="en-US" sz="3600" b="1" dirty="0">
              <a:solidFill>
                <a:srgbClr val="FFFF00"/>
              </a:solidFill>
              <a:latin typeface="Lucida Calligraphy" panose="03010101010101010101" pitchFamily="66" charset="0"/>
            </a:endParaRPr>
          </a:p>
        </p:txBody>
      </p:sp>
      <p:cxnSp>
        <p:nvCxnSpPr>
          <p:cNvPr id="5" name="Straight Connector 4"/>
          <p:cNvCxnSpPr/>
          <p:nvPr/>
        </p:nvCxnSpPr>
        <p:spPr>
          <a:xfrm>
            <a:off x="414867" y="129094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229602" y="1371520"/>
            <a:ext cx="8729133" cy="1938992"/>
          </a:xfrm>
          <a:prstGeom prst="rect">
            <a:avLst/>
          </a:prstGeom>
          <a:noFill/>
        </p:spPr>
        <p:txBody>
          <a:bodyPr wrap="square" rtlCol="0">
            <a:spAutoFit/>
          </a:bodyPr>
          <a:lstStyle/>
          <a:p>
            <a:pPr marL="457200" indent="-457200">
              <a:buFont typeface="Arial" panose="020B0604020202020204" pitchFamily="34" charset="0"/>
              <a:buChar char="•"/>
            </a:pPr>
            <a:r>
              <a:rPr lang="en-US" sz="3200" b="1" dirty="0" smtClean="0">
                <a:solidFill>
                  <a:schemeClr val="bg1"/>
                </a:solidFill>
              </a:rPr>
              <a:t>Why did Jeremiah speak about the Lord?</a:t>
            </a:r>
          </a:p>
          <a:p>
            <a:pPr marL="457200" indent="-457200">
              <a:buFont typeface="Arial" panose="020B0604020202020204" pitchFamily="34" charset="0"/>
              <a:buChar char="•"/>
            </a:pPr>
            <a:r>
              <a:rPr lang="en-US" sz="3200" b="1" dirty="0" smtClean="0">
                <a:solidFill>
                  <a:srgbClr val="FFFF00"/>
                </a:solidFill>
              </a:rPr>
              <a:t>Why did Ezekiel speak about the Lord?</a:t>
            </a:r>
          </a:p>
          <a:p>
            <a:pPr marL="914400" lvl="1" indent="-457200">
              <a:buFont typeface="Arial" panose="020B0604020202020204" pitchFamily="34" charset="0"/>
              <a:buChar char="•"/>
            </a:pPr>
            <a:r>
              <a:rPr lang="en-US" sz="2800" b="1" dirty="0" smtClean="0">
                <a:solidFill>
                  <a:schemeClr val="bg1"/>
                </a:solidFill>
              </a:rPr>
              <a:t>Message was from the Lord</a:t>
            </a:r>
            <a:endParaRPr lang="en-US" sz="2800" b="1" dirty="0" smtClean="0">
              <a:solidFill>
                <a:srgbClr val="FFFF00"/>
              </a:solidFill>
            </a:endParaRPr>
          </a:p>
          <a:p>
            <a:pPr marL="914400" lvl="1" indent="-457200">
              <a:buFont typeface="Arial" panose="020B0604020202020204" pitchFamily="34" charset="0"/>
              <a:buChar char="•"/>
            </a:pPr>
            <a:r>
              <a:rPr lang="en-US" sz="2800" b="1" dirty="0" smtClean="0">
                <a:solidFill>
                  <a:srgbClr val="FFFF00"/>
                </a:solidFill>
              </a:rPr>
              <a:t>God had made him to be a watchman</a:t>
            </a:r>
            <a:endParaRPr lang="en-US" sz="2800" b="1" dirty="0">
              <a:solidFill>
                <a:schemeClr val="bg1"/>
              </a:solidFill>
            </a:endParaRPr>
          </a:p>
        </p:txBody>
      </p:sp>
      <p:sp>
        <p:nvSpPr>
          <p:cNvPr id="6" name="TextBox 5"/>
          <p:cNvSpPr txBox="1"/>
          <p:nvPr/>
        </p:nvSpPr>
        <p:spPr>
          <a:xfrm>
            <a:off x="430909" y="3262154"/>
            <a:ext cx="8208272" cy="3046988"/>
          </a:xfrm>
          <a:prstGeom prst="rect">
            <a:avLst/>
          </a:prstGeom>
          <a:noFill/>
        </p:spPr>
        <p:txBody>
          <a:bodyPr wrap="square" rtlCol="0">
            <a:spAutoFit/>
          </a:bodyPr>
          <a:lstStyle/>
          <a:p>
            <a:pPr algn="just"/>
            <a:r>
              <a:rPr lang="en-US" sz="2400" b="1" dirty="0" smtClean="0">
                <a:solidFill>
                  <a:schemeClr val="bg1"/>
                </a:solidFill>
              </a:rPr>
              <a:t>  17  </a:t>
            </a:r>
            <a:r>
              <a:rPr lang="en-US" sz="2400" b="1" dirty="0">
                <a:solidFill>
                  <a:schemeClr val="bg1"/>
                </a:solidFill>
              </a:rPr>
              <a:t>"Son of man, I have made you a watchman for the house of Israel; therefore hear a word from My mouth, and give them warning from Me: </a:t>
            </a:r>
          </a:p>
          <a:p>
            <a:pPr algn="just"/>
            <a:r>
              <a:rPr lang="en-US" sz="2400" b="1" dirty="0" smtClean="0">
                <a:solidFill>
                  <a:schemeClr val="bg1"/>
                </a:solidFill>
              </a:rPr>
              <a:t>  18  </a:t>
            </a:r>
            <a:r>
              <a:rPr lang="en-US" sz="2400" b="1" dirty="0">
                <a:solidFill>
                  <a:schemeClr val="bg1"/>
                </a:solidFill>
              </a:rPr>
              <a:t>When I say to the wicked, 'You shall surely die,' and you give him no warning, nor speak to warn the wicked from his wicked way, to save his life, that same wicked man shall die in his iniquity; but his blood I will require at your </a:t>
            </a:r>
            <a:r>
              <a:rPr lang="en-US" sz="2400" b="1" dirty="0" smtClean="0">
                <a:solidFill>
                  <a:schemeClr val="bg1"/>
                </a:solidFill>
              </a:rPr>
              <a:t>hand. "</a:t>
            </a:r>
          </a:p>
          <a:p>
            <a:pPr algn="just"/>
            <a:r>
              <a:rPr lang="en-US" sz="2400" b="1" dirty="0">
                <a:solidFill>
                  <a:schemeClr val="bg1"/>
                </a:solidFill>
              </a:rPr>
              <a:t>	</a:t>
            </a:r>
            <a:r>
              <a:rPr lang="en-US" sz="2400" b="1" dirty="0" smtClean="0">
                <a:solidFill>
                  <a:schemeClr val="bg1"/>
                </a:solidFill>
              </a:rPr>
              <a:t>				</a:t>
            </a:r>
            <a:r>
              <a:rPr lang="en-US" sz="2400" b="1" dirty="0" err="1" smtClean="0">
                <a:solidFill>
                  <a:schemeClr val="bg1"/>
                </a:solidFill>
              </a:rPr>
              <a:t>Eze</a:t>
            </a:r>
            <a:r>
              <a:rPr lang="en-US" sz="2400" b="1" dirty="0" smtClean="0">
                <a:solidFill>
                  <a:schemeClr val="bg1"/>
                </a:solidFill>
              </a:rPr>
              <a:t>. 3:17-18</a:t>
            </a:r>
            <a:endParaRPr lang="en-US" dirty="0"/>
          </a:p>
        </p:txBody>
      </p:sp>
    </p:spTree>
    <p:extLst>
      <p:ext uri="{BB962C8B-B14F-4D97-AF65-F5344CB8AC3E}">
        <p14:creationId xmlns:p14="http://schemas.microsoft.com/office/powerpoint/2010/main" val="23356939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1640</TotalTime>
  <Words>1232</Words>
  <Application>Microsoft Office PowerPoint</Application>
  <PresentationFormat>On-screen Show (4:3)</PresentationFormat>
  <Paragraphs>106</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Lucida Calligraphy</vt:lpstr>
      <vt:lpstr>Office Theme</vt:lpstr>
      <vt:lpstr>I Am Not Ashamed  To Talk About Jesus</vt:lpstr>
      <vt:lpstr>PowerPoint Presentation</vt:lpstr>
      <vt:lpstr>Monthly Themes: 2016 I Am Not Ashamed:</vt:lpstr>
      <vt:lpstr> Why Are We Hesitant to Talk? </vt:lpstr>
      <vt:lpstr>Why Were Others Not Ashamed?</vt:lpstr>
      <vt:lpstr>Why Were Others Not Ashamed?</vt:lpstr>
      <vt:lpstr>Why Were Others Not Ashamed?</vt:lpstr>
      <vt:lpstr>Why Were Others Not Ashamed?</vt:lpstr>
      <vt:lpstr>Why Were Others Not Ashamed?</vt:lpstr>
      <vt:lpstr>Why Were Others Not Ashamed?</vt:lpstr>
      <vt:lpstr>PowerPoint Presentation</vt:lpstr>
      <vt:lpstr>Why Were Others Not Ashamed?</vt:lpstr>
      <vt:lpstr>Ways to Talk About Him</vt:lpstr>
      <vt:lpstr>Tell Others About His Plan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Aroma to the Lord</dc:title>
  <dc:creator>Cindy Nelson</dc:creator>
  <cp:lastModifiedBy>Cindy Nelson</cp:lastModifiedBy>
  <cp:revision>99</cp:revision>
  <cp:lastPrinted>2016-07-17T12:40:55Z</cp:lastPrinted>
  <dcterms:created xsi:type="dcterms:W3CDTF">2016-02-01T19:51:25Z</dcterms:created>
  <dcterms:modified xsi:type="dcterms:W3CDTF">2016-07-18T15:05:20Z</dcterms:modified>
</cp:coreProperties>
</file>