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273" r:id="rId3"/>
    <p:sldId id="262" r:id="rId4"/>
    <p:sldId id="282" r:id="rId5"/>
    <p:sldId id="283" r:id="rId6"/>
    <p:sldId id="284" r:id="rId7"/>
    <p:sldId id="285" r:id="rId8"/>
    <p:sldId id="263" r:id="rId9"/>
    <p:sldId id="261" r:id="rId10"/>
    <p:sldId id="286" r:id="rId11"/>
    <p:sldId id="287" r:id="rId12"/>
    <p:sldId id="288" r:id="rId13"/>
    <p:sldId id="257" r:id="rId14"/>
    <p:sldId id="272" r:id="rId15"/>
    <p:sldId id="276" r:id="rId16"/>
    <p:sldId id="266" r:id="rId17"/>
    <p:sldId id="278" r:id="rId18"/>
    <p:sldId id="267" r:id="rId19"/>
    <p:sldId id="289" r:id="rId20"/>
    <p:sldId id="277" r:id="rId21"/>
    <p:sldId id="268" r:id="rId22"/>
    <p:sldId id="279" r:id="rId23"/>
    <p:sldId id="269" r:id="rId24"/>
    <p:sldId id="280" r:id="rId25"/>
    <p:sldId id="270" r:id="rId26"/>
    <p:sldId id="290" r:id="rId27"/>
    <p:sldId id="281" r:id="rId28"/>
    <p:sldId id="265" r:id="rId29"/>
    <p:sldId id="258" r:id="rId3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163" autoAdjust="0"/>
    <p:restoredTop sz="94660"/>
  </p:normalViewPr>
  <p:slideViewPr>
    <p:cSldViewPr snapToGrid="0">
      <p:cViewPr varScale="1">
        <p:scale>
          <a:sx n="108" d="100"/>
          <a:sy n="108" d="100"/>
        </p:scale>
        <p:origin x="1026" y="108"/>
      </p:cViewPr>
      <p:guideLst/>
    </p:cSldViewPr>
  </p:slideViewPr>
  <p:notesTextViewPr>
    <p:cViewPr>
      <p:scale>
        <a:sx n="1" d="1"/>
        <a:sy n="1" d="1"/>
      </p:scale>
      <p:origin x="0" y="0"/>
    </p:cViewPr>
  </p:notesTextViewPr>
  <p:sorterViewPr>
    <p:cViewPr>
      <p:scale>
        <a:sx n="49" d="100"/>
        <a:sy n="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5/29/2016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5B6CEDCE-BE68-42F9-92D3-5238E07C1FCF}" type="datetimeFigureOut">
              <a:rPr lang="en-US" smtClean="0"/>
              <a:t>5/29/2016</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39B1F82F-A50B-46EE-A71C-913CD5321094}" type="slidenum">
              <a:rPr lang="en-US" smtClean="0"/>
              <a:t>‹#›</a:t>
            </a:fld>
            <a:endParaRPr lang="en-US"/>
          </a:p>
        </p:txBody>
      </p:sp>
    </p:spTree>
    <p:extLst>
      <p:ext uri="{BB962C8B-B14F-4D97-AF65-F5344CB8AC3E}">
        <p14:creationId xmlns:p14="http://schemas.microsoft.com/office/powerpoint/2010/main" val="753106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B1F82F-A50B-46EE-A71C-913CD5321094}" type="slidenum">
              <a:rPr lang="en-US" smtClean="0"/>
              <a:t>16</a:t>
            </a:fld>
            <a:endParaRPr lang="en-US"/>
          </a:p>
        </p:txBody>
      </p:sp>
    </p:spTree>
    <p:extLst>
      <p:ext uri="{BB962C8B-B14F-4D97-AF65-F5344CB8AC3E}">
        <p14:creationId xmlns:p14="http://schemas.microsoft.com/office/powerpoint/2010/main" val="2072800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5/29/2016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5/29/2016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5/29/2016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5/29/2016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5/29/2016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5/29/2016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5/29/2016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smtClean="0"/>
              <a:t>It is NOT Optional</a:t>
            </a:r>
            <a:endParaRPr lang="en-US" sz="4800" b="1" dirty="0"/>
          </a:p>
        </p:txBody>
      </p:sp>
      <p:sp>
        <p:nvSpPr>
          <p:cNvPr id="3" name="Subtitle 2"/>
          <p:cNvSpPr>
            <a:spLocks noGrp="1"/>
          </p:cNvSpPr>
          <p:nvPr>
            <p:ph type="subTitle" idx="1"/>
          </p:nvPr>
        </p:nvSpPr>
        <p:spPr/>
        <p:txBody>
          <a:bodyPr/>
          <a:lstStyle/>
          <a:p>
            <a:r>
              <a:rPr lang="en-US" b="1" dirty="0" smtClean="0"/>
              <a:t>Luke 24:44-47</a:t>
            </a:r>
            <a:endParaRPr lang="en-US"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John 3:14</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2369880"/>
          </a:xfrm>
          <a:prstGeom prst="rect">
            <a:avLst/>
          </a:prstGeom>
          <a:noFill/>
        </p:spPr>
        <p:txBody>
          <a:bodyPr wrap="square" rtlCol="0">
            <a:spAutoFit/>
          </a:bodyPr>
          <a:lstStyle/>
          <a:p>
            <a:pPr algn="just"/>
            <a:r>
              <a:rPr lang="en-US" sz="2400" b="1" dirty="0" smtClean="0">
                <a:solidFill>
                  <a:schemeClr val="bg1"/>
                </a:solidFill>
              </a:rPr>
              <a:t>  14  </a:t>
            </a:r>
            <a:r>
              <a:rPr lang="en-US" sz="2400" b="1" dirty="0">
                <a:solidFill>
                  <a:schemeClr val="bg1"/>
                </a:solidFill>
              </a:rPr>
              <a:t>And as Moses lifted up the serpent in the wilderness, even so </a:t>
            </a:r>
            <a:r>
              <a:rPr lang="en-US" sz="2400" b="1" dirty="0">
                <a:solidFill>
                  <a:srgbClr val="FFFF00"/>
                </a:solidFill>
              </a:rPr>
              <a:t>must</a:t>
            </a:r>
            <a:r>
              <a:rPr lang="en-US" sz="2400" b="1" dirty="0">
                <a:solidFill>
                  <a:schemeClr val="bg1"/>
                </a:solidFill>
              </a:rPr>
              <a:t> the Son of Man be lifted up, </a:t>
            </a:r>
          </a:p>
          <a:p>
            <a:pPr algn="just"/>
            <a:r>
              <a:rPr lang="en-US" sz="2400" b="1" dirty="0" smtClean="0">
                <a:solidFill>
                  <a:schemeClr val="bg1"/>
                </a:solidFill>
              </a:rPr>
              <a:t>  15  </a:t>
            </a:r>
            <a:r>
              <a:rPr lang="en-US" sz="2400" b="1" dirty="0">
                <a:solidFill>
                  <a:schemeClr val="bg1"/>
                </a:solidFill>
              </a:rPr>
              <a:t>that whoever believes in Him should not perish but have eternal life</a:t>
            </a:r>
            <a:r>
              <a:rPr lang="en-US" sz="2400" b="1" dirty="0" smtClean="0">
                <a:solidFill>
                  <a:schemeClr val="bg1"/>
                </a:solidFill>
              </a:rPr>
              <a:t>.</a:t>
            </a:r>
          </a:p>
          <a:p>
            <a:pPr algn="just"/>
            <a:endParaRPr lang="en-US" sz="2400" b="1" dirty="0">
              <a:solidFill>
                <a:schemeClr val="bg1"/>
              </a:solidFill>
            </a:endParaRPr>
          </a:p>
          <a:p>
            <a:pPr marL="342900" indent="-342900" algn="just">
              <a:buFont typeface="Arial" panose="020B0604020202020204" pitchFamily="34" charset="0"/>
              <a:buChar char="•"/>
            </a:pPr>
            <a:r>
              <a:rPr lang="en-US" sz="2800" b="1" dirty="0" smtClean="0">
                <a:solidFill>
                  <a:srgbClr val="FFFF00"/>
                </a:solidFill>
              </a:rPr>
              <a:t>Are you good enough to remove one sin?</a:t>
            </a:r>
            <a:endParaRPr lang="en-US" sz="2400" b="1" dirty="0">
              <a:solidFill>
                <a:schemeClr val="bg1"/>
              </a:solidFill>
            </a:endParaRPr>
          </a:p>
        </p:txBody>
      </p:sp>
    </p:spTree>
    <p:extLst>
      <p:ext uri="{BB962C8B-B14F-4D97-AF65-F5344CB8AC3E}">
        <p14:creationId xmlns:p14="http://schemas.microsoft.com/office/powerpoint/2010/main" val="3865946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John 3:14</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2800767"/>
          </a:xfrm>
          <a:prstGeom prst="rect">
            <a:avLst/>
          </a:prstGeom>
          <a:noFill/>
        </p:spPr>
        <p:txBody>
          <a:bodyPr wrap="square" rtlCol="0">
            <a:spAutoFit/>
          </a:bodyPr>
          <a:lstStyle/>
          <a:p>
            <a:pPr algn="just"/>
            <a:r>
              <a:rPr lang="en-US" sz="2400" b="1" dirty="0" smtClean="0">
                <a:solidFill>
                  <a:schemeClr val="bg1"/>
                </a:solidFill>
              </a:rPr>
              <a:t>  14  </a:t>
            </a:r>
            <a:r>
              <a:rPr lang="en-US" sz="2400" b="1" dirty="0">
                <a:solidFill>
                  <a:schemeClr val="bg1"/>
                </a:solidFill>
              </a:rPr>
              <a:t>And as Moses lifted up the serpent in the wilderness, even so </a:t>
            </a:r>
            <a:r>
              <a:rPr lang="en-US" sz="2400" b="1" dirty="0">
                <a:solidFill>
                  <a:srgbClr val="FFFF00"/>
                </a:solidFill>
              </a:rPr>
              <a:t>must</a:t>
            </a:r>
            <a:r>
              <a:rPr lang="en-US" sz="2400" b="1" dirty="0">
                <a:solidFill>
                  <a:schemeClr val="bg1"/>
                </a:solidFill>
              </a:rPr>
              <a:t> the Son of Man be lifted up, </a:t>
            </a:r>
          </a:p>
          <a:p>
            <a:pPr algn="just"/>
            <a:r>
              <a:rPr lang="en-US" sz="2400" b="1" dirty="0" smtClean="0">
                <a:solidFill>
                  <a:schemeClr val="bg1"/>
                </a:solidFill>
              </a:rPr>
              <a:t>  15  </a:t>
            </a:r>
            <a:r>
              <a:rPr lang="en-US" sz="2400" b="1" dirty="0">
                <a:solidFill>
                  <a:schemeClr val="bg1"/>
                </a:solidFill>
              </a:rPr>
              <a:t>that whoever believes in Him should not perish but have eternal life</a:t>
            </a:r>
            <a:r>
              <a:rPr lang="en-US" sz="2400" b="1" dirty="0" smtClean="0">
                <a:solidFill>
                  <a:schemeClr val="bg1"/>
                </a:solidFill>
              </a:rPr>
              <a:t>.</a:t>
            </a:r>
          </a:p>
          <a:p>
            <a:pPr algn="just"/>
            <a:endParaRPr lang="en-US" sz="2400" b="1" dirty="0">
              <a:solidFill>
                <a:schemeClr val="bg1"/>
              </a:solidFill>
            </a:endParaRPr>
          </a:p>
          <a:p>
            <a:pPr marL="342900" indent="-342900" algn="just">
              <a:buFont typeface="Arial" panose="020B0604020202020204" pitchFamily="34" charset="0"/>
              <a:buChar char="•"/>
            </a:pPr>
            <a:r>
              <a:rPr lang="en-US" sz="2800" b="1" dirty="0" smtClean="0">
                <a:solidFill>
                  <a:schemeClr val="bg1"/>
                </a:solidFill>
              </a:rPr>
              <a:t>Are you good enough to remove one sin?</a:t>
            </a:r>
            <a:endParaRPr lang="en-US" sz="2800" b="1" dirty="0" smtClean="0">
              <a:solidFill>
                <a:srgbClr val="FFFF00"/>
              </a:solidFill>
            </a:endParaRPr>
          </a:p>
          <a:p>
            <a:pPr marL="342900" indent="-342900" algn="just">
              <a:buFont typeface="Arial" panose="020B0604020202020204" pitchFamily="34" charset="0"/>
              <a:buChar char="•"/>
            </a:pPr>
            <a:r>
              <a:rPr lang="en-US" sz="2800" b="1" dirty="0" smtClean="0">
                <a:solidFill>
                  <a:srgbClr val="FFFF00"/>
                </a:solidFill>
              </a:rPr>
              <a:t>Are there enough animals to remove one sin?</a:t>
            </a:r>
            <a:endParaRPr lang="en-US" sz="2400" b="1" dirty="0">
              <a:solidFill>
                <a:srgbClr val="FFFF00"/>
              </a:solidFill>
            </a:endParaRPr>
          </a:p>
        </p:txBody>
      </p:sp>
    </p:spTree>
    <p:extLst>
      <p:ext uri="{BB962C8B-B14F-4D97-AF65-F5344CB8AC3E}">
        <p14:creationId xmlns:p14="http://schemas.microsoft.com/office/powerpoint/2010/main" val="3967414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John 3:14</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3231654"/>
          </a:xfrm>
          <a:prstGeom prst="rect">
            <a:avLst/>
          </a:prstGeom>
          <a:noFill/>
        </p:spPr>
        <p:txBody>
          <a:bodyPr wrap="square" rtlCol="0">
            <a:spAutoFit/>
          </a:bodyPr>
          <a:lstStyle/>
          <a:p>
            <a:pPr algn="just"/>
            <a:r>
              <a:rPr lang="en-US" sz="2400" b="1" dirty="0" smtClean="0">
                <a:solidFill>
                  <a:schemeClr val="bg1"/>
                </a:solidFill>
              </a:rPr>
              <a:t>  14  </a:t>
            </a:r>
            <a:r>
              <a:rPr lang="en-US" sz="2400" b="1" dirty="0">
                <a:solidFill>
                  <a:schemeClr val="bg1"/>
                </a:solidFill>
              </a:rPr>
              <a:t>And as Moses lifted up the serpent in the wilderness, even so </a:t>
            </a:r>
            <a:r>
              <a:rPr lang="en-US" sz="2400" b="1" dirty="0">
                <a:solidFill>
                  <a:srgbClr val="FFFF00"/>
                </a:solidFill>
              </a:rPr>
              <a:t>must</a:t>
            </a:r>
            <a:r>
              <a:rPr lang="en-US" sz="2400" b="1" dirty="0">
                <a:solidFill>
                  <a:schemeClr val="bg1"/>
                </a:solidFill>
              </a:rPr>
              <a:t> the Son of Man be lifted up, </a:t>
            </a:r>
          </a:p>
          <a:p>
            <a:pPr algn="just"/>
            <a:r>
              <a:rPr lang="en-US" sz="2400" b="1" dirty="0" smtClean="0">
                <a:solidFill>
                  <a:schemeClr val="bg1"/>
                </a:solidFill>
              </a:rPr>
              <a:t>  15  </a:t>
            </a:r>
            <a:r>
              <a:rPr lang="en-US" sz="2400" b="1" dirty="0">
                <a:solidFill>
                  <a:schemeClr val="bg1"/>
                </a:solidFill>
              </a:rPr>
              <a:t>that whoever believes in Him should not perish but have eternal life</a:t>
            </a:r>
            <a:r>
              <a:rPr lang="en-US" sz="2400" b="1" dirty="0" smtClean="0">
                <a:solidFill>
                  <a:schemeClr val="bg1"/>
                </a:solidFill>
              </a:rPr>
              <a:t>.</a:t>
            </a:r>
          </a:p>
          <a:p>
            <a:pPr algn="just"/>
            <a:endParaRPr lang="en-US" sz="2400" b="1" dirty="0">
              <a:solidFill>
                <a:schemeClr val="bg1"/>
              </a:solidFill>
            </a:endParaRPr>
          </a:p>
          <a:p>
            <a:pPr marL="342900" indent="-342900" algn="just">
              <a:buFont typeface="Arial" panose="020B0604020202020204" pitchFamily="34" charset="0"/>
              <a:buChar char="•"/>
            </a:pPr>
            <a:r>
              <a:rPr lang="en-US" sz="2800" b="1" dirty="0" smtClean="0">
                <a:solidFill>
                  <a:schemeClr val="bg1"/>
                </a:solidFill>
              </a:rPr>
              <a:t>Are you good enough to remove one sin?</a:t>
            </a:r>
          </a:p>
          <a:p>
            <a:pPr marL="342900" indent="-342900" algn="just">
              <a:buFont typeface="Arial" panose="020B0604020202020204" pitchFamily="34" charset="0"/>
              <a:buChar char="•"/>
            </a:pPr>
            <a:r>
              <a:rPr lang="en-US" sz="2800" b="1" dirty="0" smtClean="0">
                <a:solidFill>
                  <a:schemeClr val="bg1"/>
                </a:solidFill>
              </a:rPr>
              <a:t>Are there enough animals to remove one sin?</a:t>
            </a:r>
            <a:endParaRPr lang="en-US" sz="2800" b="1" dirty="0" smtClean="0">
              <a:solidFill>
                <a:srgbClr val="FFFF00"/>
              </a:solidFill>
            </a:endParaRPr>
          </a:p>
          <a:p>
            <a:pPr marL="342900" indent="-342900" algn="just">
              <a:buFont typeface="Arial" panose="020B0604020202020204" pitchFamily="34" charset="0"/>
              <a:buChar char="•"/>
            </a:pPr>
            <a:r>
              <a:rPr lang="en-US" sz="2800" b="1" dirty="0" smtClean="0">
                <a:solidFill>
                  <a:srgbClr val="FFFF00"/>
                </a:solidFill>
              </a:rPr>
              <a:t>What if He had not been lifted up?</a:t>
            </a:r>
            <a:r>
              <a:rPr lang="en-US" sz="2400" b="1" dirty="0" smtClean="0">
                <a:solidFill>
                  <a:srgbClr val="FFFF00"/>
                </a:solidFill>
              </a:rPr>
              <a:t> </a:t>
            </a:r>
            <a:endParaRPr lang="en-US" sz="2400" b="1" dirty="0">
              <a:solidFill>
                <a:srgbClr val="FFFF00"/>
              </a:solidFill>
            </a:endParaRPr>
          </a:p>
        </p:txBody>
      </p:sp>
    </p:spTree>
    <p:extLst>
      <p:ext uri="{BB962C8B-B14F-4D97-AF65-F5344CB8AC3E}">
        <p14:creationId xmlns:p14="http://schemas.microsoft.com/office/powerpoint/2010/main" val="3241699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dirty="0" smtClean="0"/>
              <a:t>Luke 24</a:t>
            </a:r>
            <a:endParaRPr lang="en-US" sz="3600"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4524315"/>
          </a:xfrm>
          <a:prstGeom prst="rect">
            <a:avLst/>
          </a:prstGeom>
          <a:noFill/>
        </p:spPr>
        <p:txBody>
          <a:bodyPr wrap="square" rtlCol="0">
            <a:spAutoFit/>
          </a:bodyPr>
          <a:lstStyle/>
          <a:p>
            <a:pPr algn="just"/>
            <a:r>
              <a:rPr lang="en-US" sz="2400" b="1" dirty="0" smtClean="0">
                <a:solidFill>
                  <a:schemeClr val="bg1"/>
                </a:solidFill>
              </a:rPr>
              <a:t>  44  </a:t>
            </a:r>
            <a:r>
              <a:rPr lang="en-US" sz="2400" b="1" dirty="0">
                <a:solidFill>
                  <a:schemeClr val="bg1"/>
                </a:solidFill>
              </a:rPr>
              <a:t>Then He said to them, "These are the words which I spoke to you while I was still with you</a:t>
            </a:r>
            <a:r>
              <a:rPr lang="en-US" sz="2400" b="1" dirty="0">
                <a:solidFill>
                  <a:srgbClr val="FFFF00"/>
                </a:solidFill>
              </a:rPr>
              <a:t>, that all things must be fulfilled </a:t>
            </a:r>
            <a:r>
              <a:rPr lang="en-US" sz="2400" b="1" dirty="0">
                <a:solidFill>
                  <a:schemeClr val="bg1"/>
                </a:solidFill>
              </a:rPr>
              <a:t>which were written in the Law of Moses and the Prophets and the Psalms concerning Me." </a:t>
            </a:r>
          </a:p>
          <a:p>
            <a:pPr algn="just"/>
            <a:r>
              <a:rPr lang="en-US" sz="2400" b="1" dirty="0" smtClean="0">
                <a:solidFill>
                  <a:schemeClr val="bg1"/>
                </a:solidFill>
              </a:rPr>
              <a:t>  45  </a:t>
            </a:r>
            <a:r>
              <a:rPr lang="en-US" sz="2400" b="1" dirty="0">
                <a:solidFill>
                  <a:schemeClr val="bg1"/>
                </a:solidFill>
              </a:rPr>
              <a:t>And He opened their understanding, that they might comprehend the Scriptures. </a:t>
            </a:r>
          </a:p>
          <a:p>
            <a:pPr algn="just"/>
            <a:r>
              <a:rPr lang="en-US" sz="2400" b="1" dirty="0" smtClean="0">
                <a:solidFill>
                  <a:schemeClr val="bg1"/>
                </a:solidFill>
              </a:rPr>
              <a:t>  46  </a:t>
            </a:r>
            <a:r>
              <a:rPr lang="en-US" sz="2400" b="1" dirty="0">
                <a:solidFill>
                  <a:schemeClr val="bg1"/>
                </a:solidFill>
              </a:rPr>
              <a:t>Then He said to them, "Thus it is written, and </a:t>
            </a:r>
            <a:r>
              <a:rPr lang="en-US" sz="2400" b="1" dirty="0">
                <a:solidFill>
                  <a:srgbClr val="FFFF00"/>
                </a:solidFill>
              </a:rPr>
              <a:t>thus it was necessary</a:t>
            </a:r>
            <a:r>
              <a:rPr lang="en-US" sz="2400" b="1" dirty="0">
                <a:solidFill>
                  <a:schemeClr val="bg1"/>
                </a:solidFill>
              </a:rPr>
              <a:t> for the Christ to </a:t>
            </a:r>
            <a:r>
              <a:rPr lang="en-US" sz="2400" b="1" dirty="0">
                <a:solidFill>
                  <a:srgbClr val="FFFF00"/>
                </a:solidFill>
              </a:rPr>
              <a:t>suffer</a:t>
            </a:r>
            <a:r>
              <a:rPr lang="en-US" sz="2400" b="1" dirty="0">
                <a:solidFill>
                  <a:schemeClr val="bg1"/>
                </a:solidFill>
              </a:rPr>
              <a:t> and to rise from the dead the third day, </a:t>
            </a:r>
          </a:p>
          <a:p>
            <a:pPr algn="just"/>
            <a:r>
              <a:rPr lang="en-US" sz="2400" b="1" dirty="0" smtClean="0">
                <a:solidFill>
                  <a:schemeClr val="bg1"/>
                </a:solidFill>
              </a:rPr>
              <a:t>  47  </a:t>
            </a:r>
            <a:r>
              <a:rPr lang="en-US" sz="2400" b="1" dirty="0">
                <a:solidFill>
                  <a:schemeClr val="bg1"/>
                </a:solidFill>
              </a:rPr>
              <a:t>and that </a:t>
            </a:r>
            <a:r>
              <a:rPr lang="en-US" sz="2400" b="1" dirty="0">
                <a:solidFill>
                  <a:srgbClr val="FFFF00"/>
                </a:solidFill>
              </a:rPr>
              <a:t>repentance</a:t>
            </a:r>
            <a:r>
              <a:rPr lang="en-US" sz="2400" b="1" dirty="0">
                <a:solidFill>
                  <a:schemeClr val="bg1"/>
                </a:solidFill>
              </a:rPr>
              <a:t> and </a:t>
            </a:r>
            <a:r>
              <a:rPr lang="en-US" sz="2400" b="1" dirty="0">
                <a:solidFill>
                  <a:srgbClr val="FFFF00"/>
                </a:solidFill>
              </a:rPr>
              <a:t>remission of sins </a:t>
            </a:r>
            <a:r>
              <a:rPr lang="en-US" sz="2400" b="1" dirty="0">
                <a:solidFill>
                  <a:schemeClr val="bg1"/>
                </a:solidFill>
              </a:rPr>
              <a:t>should be </a:t>
            </a:r>
            <a:r>
              <a:rPr lang="en-US" sz="2400" b="1" dirty="0">
                <a:solidFill>
                  <a:srgbClr val="FFFF00"/>
                </a:solidFill>
              </a:rPr>
              <a:t>preached in His name </a:t>
            </a:r>
            <a:r>
              <a:rPr lang="en-US" sz="2400" b="1" dirty="0">
                <a:solidFill>
                  <a:schemeClr val="bg1"/>
                </a:solidFill>
              </a:rPr>
              <a:t>to </a:t>
            </a:r>
            <a:r>
              <a:rPr lang="en-US" sz="2400" b="1" dirty="0">
                <a:solidFill>
                  <a:srgbClr val="FFFF00"/>
                </a:solidFill>
              </a:rPr>
              <a:t>all nations</a:t>
            </a:r>
            <a:r>
              <a:rPr lang="en-US" sz="2400" b="1" dirty="0">
                <a:solidFill>
                  <a:schemeClr val="bg1"/>
                </a:solidFill>
              </a:rPr>
              <a:t>, </a:t>
            </a:r>
            <a:r>
              <a:rPr lang="en-US" sz="2400" b="1" dirty="0">
                <a:solidFill>
                  <a:srgbClr val="FFFF00"/>
                </a:solidFill>
              </a:rPr>
              <a:t>beginning at Jerusalem</a:t>
            </a:r>
            <a:r>
              <a:rPr lang="en-US" sz="2400" b="1" dirty="0">
                <a:solidFill>
                  <a:schemeClr val="bg1"/>
                </a:solidFill>
              </a:rPr>
              <a:t>. </a:t>
            </a:r>
          </a:p>
          <a:p>
            <a:pPr algn="just"/>
            <a:endParaRPr lang="en-US" sz="2400" b="1" dirty="0">
              <a:solidFill>
                <a:schemeClr val="bg1"/>
              </a:solidFill>
            </a:endParaRPr>
          </a:p>
        </p:txBody>
      </p:sp>
    </p:spTree>
    <p:extLst>
      <p:ext uri="{BB962C8B-B14F-4D97-AF65-F5344CB8AC3E}">
        <p14:creationId xmlns:p14="http://schemas.microsoft.com/office/powerpoint/2010/main" val="4273096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Luke</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3785652"/>
          </a:xfrm>
          <a:prstGeom prst="rect">
            <a:avLst/>
          </a:prstGeom>
          <a:noFill/>
        </p:spPr>
        <p:txBody>
          <a:bodyPr wrap="square" rtlCol="0">
            <a:spAutoFit/>
          </a:bodyPr>
          <a:lstStyle/>
          <a:p>
            <a:pPr algn="just"/>
            <a:r>
              <a:rPr lang="en-US" sz="2400" b="1" dirty="0" smtClean="0">
                <a:solidFill>
                  <a:schemeClr val="bg1"/>
                </a:solidFill>
              </a:rPr>
              <a:t>Luke 22:37  For I say to you that this which is written</a:t>
            </a:r>
            <a:r>
              <a:rPr lang="en-US" sz="2400" b="1" dirty="0" smtClean="0">
                <a:solidFill>
                  <a:srgbClr val="FFFF00"/>
                </a:solidFill>
              </a:rPr>
              <a:t> must still be accomplished in Me</a:t>
            </a:r>
            <a:r>
              <a:rPr lang="en-US" sz="2400" b="1" dirty="0" smtClean="0">
                <a:solidFill>
                  <a:schemeClr val="bg1"/>
                </a:solidFill>
              </a:rPr>
              <a:t>: 'And He was numbered with the transgressors.' For the things concerning Me have an end." </a:t>
            </a:r>
          </a:p>
          <a:p>
            <a:pPr algn="just"/>
            <a:r>
              <a:rPr lang="en-US" sz="2400" b="1" dirty="0" smtClean="0">
                <a:solidFill>
                  <a:schemeClr val="bg1"/>
                </a:solidFill>
              </a:rPr>
              <a:t>Luke 24:7  saying, </a:t>
            </a:r>
            <a:r>
              <a:rPr lang="en-US" sz="2400" b="1" dirty="0" smtClean="0">
                <a:solidFill>
                  <a:srgbClr val="FFFF00"/>
                </a:solidFill>
              </a:rPr>
              <a:t>'The Son of Man must be delivered </a:t>
            </a:r>
            <a:r>
              <a:rPr lang="en-US" sz="2400" b="1" dirty="0" smtClean="0">
                <a:solidFill>
                  <a:schemeClr val="bg1"/>
                </a:solidFill>
              </a:rPr>
              <a:t>into the hands of sinful men, and be crucified, and the third day rise again.' " </a:t>
            </a:r>
          </a:p>
          <a:p>
            <a:pPr algn="just"/>
            <a:r>
              <a:rPr lang="en-US" sz="2400" b="1" dirty="0" smtClean="0">
                <a:solidFill>
                  <a:schemeClr val="bg1"/>
                </a:solidFill>
              </a:rPr>
              <a:t>Luke 24:44  Then He said to them, "These are the words which I spoke to you while I was still with you, that </a:t>
            </a:r>
            <a:r>
              <a:rPr lang="en-US" sz="2400" b="1" dirty="0" smtClean="0">
                <a:solidFill>
                  <a:srgbClr val="FFFF00"/>
                </a:solidFill>
              </a:rPr>
              <a:t>all things must be fulfilled</a:t>
            </a:r>
            <a:r>
              <a:rPr lang="en-US" sz="2400" b="1" dirty="0" smtClean="0">
                <a:solidFill>
                  <a:schemeClr val="bg1"/>
                </a:solidFill>
              </a:rPr>
              <a:t> which were written in the Law of Moses and the Prophets and the Psalms concerning Me."</a:t>
            </a:r>
            <a:endParaRPr lang="en-US" sz="2400" b="1" dirty="0">
              <a:solidFill>
                <a:schemeClr val="bg1"/>
              </a:solidFill>
            </a:endParaRPr>
          </a:p>
        </p:txBody>
      </p:sp>
    </p:spTree>
    <p:extLst>
      <p:ext uri="{BB962C8B-B14F-4D97-AF65-F5344CB8AC3E}">
        <p14:creationId xmlns:p14="http://schemas.microsoft.com/office/powerpoint/2010/main" val="4028724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a:solidFill>
                  <a:srgbClr val="FFFF00"/>
                </a:solidFill>
              </a:rPr>
              <a:t>Biblical “Musts”</a:t>
            </a:r>
            <a:endParaRPr lang="en-US" sz="3600" dirty="0">
              <a:solidFill>
                <a:srgbClr val="FFFF00"/>
              </a:solidFill>
            </a:endParaRPr>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1077218"/>
          </a:xfrm>
          <a:prstGeom prst="rect">
            <a:avLst/>
          </a:prstGeom>
          <a:noFill/>
        </p:spPr>
        <p:txBody>
          <a:bodyPr wrap="square" rtlCol="0">
            <a:spAutoFit/>
          </a:bodyPr>
          <a:lstStyle/>
          <a:p>
            <a:pPr marL="342900" indent="-342900">
              <a:buFont typeface="Arial" panose="020B0604020202020204" pitchFamily="34" charset="0"/>
              <a:buChar char="•"/>
            </a:pPr>
            <a:r>
              <a:rPr lang="en-US" sz="3200" b="1" dirty="0" smtClean="0">
                <a:solidFill>
                  <a:schemeClr val="bg1"/>
                </a:solidFill>
              </a:rPr>
              <a:t>He MUST be be lifted up—John 3:14</a:t>
            </a:r>
            <a:endParaRPr lang="en-US" sz="3200" b="1" dirty="0" smtClean="0">
              <a:solidFill>
                <a:srgbClr val="FFFF00"/>
              </a:solidFill>
            </a:endParaRPr>
          </a:p>
          <a:p>
            <a:pPr marL="342900" indent="-342900">
              <a:buFont typeface="Arial" panose="020B0604020202020204" pitchFamily="34" charset="0"/>
              <a:buChar char="•"/>
            </a:pPr>
            <a:r>
              <a:rPr lang="en-US" sz="3200" b="1" dirty="0" smtClean="0">
                <a:solidFill>
                  <a:srgbClr val="FFFF00"/>
                </a:solidFill>
              </a:rPr>
              <a:t>We MUST believe He is/rewards—Heb. 11:6</a:t>
            </a:r>
            <a:endParaRPr lang="en-US" sz="3200" b="1" dirty="0">
              <a:solidFill>
                <a:schemeClr val="bg1"/>
              </a:solidFill>
            </a:endParaRPr>
          </a:p>
        </p:txBody>
      </p:sp>
    </p:spTree>
    <p:extLst>
      <p:ext uri="{BB962C8B-B14F-4D97-AF65-F5344CB8AC3E}">
        <p14:creationId xmlns:p14="http://schemas.microsoft.com/office/powerpoint/2010/main" val="16147870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Hebrews 11</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1200329"/>
          </a:xfrm>
          <a:prstGeom prst="rect">
            <a:avLst/>
          </a:prstGeom>
          <a:noFill/>
        </p:spPr>
        <p:txBody>
          <a:bodyPr wrap="square" rtlCol="0">
            <a:spAutoFit/>
          </a:bodyPr>
          <a:lstStyle/>
          <a:p>
            <a:pPr algn="just"/>
            <a:r>
              <a:rPr lang="en-US" sz="2400" b="1" dirty="0">
                <a:solidFill>
                  <a:schemeClr val="bg1"/>
                </a:solidFill>
              </a:rPr>
              <a:t> </a:t>
            </a:r>
            <a:r>
              <a:rPr lang="en-US" sz="2400" b="1" dirty="0" smtClean="0">
                <a:solidFill>
                  <a:schemeClr val="bg1"/>
                </a:solidFill>
              </a:rPr>
              <a:t> 6  </a:t>
            </a:r>
            <a:r>
              <a:rPr lang="en-US" sz="2400" b="1" dirty="0">
                <a:solidFill>
                  <a:schemeClr val="bg1"/>
                </a:solidFill>
              </a:rPr>
              <a:t>But without faith it is impossible to please Him, for he who comes to God </a:t>
            </a:r>
            <a:r>
              <a:rPr lang="en-US" sz="2400" b="1" dirty="0">
                <a:solidFill>
                  <a:srgbClr val="FFFF00"/>
                </a:solidFill>
              </a:rPr>
              <a:t>must believe </a:t>
            </a:r>
            <a:r>
              <a:rPr lang="en-US" sz="2400" b="1" dirty="0">
                <a:solidFill>
                  <a:schemeClr val="bg1"/>
                </a:solidFill>
              </a:rPr>
              <a:t>that He is, and that He is a rewarder of those who diligently seek Him. </a:t>
            </a:r>
          </a:p>
        </p:txBody>
      </p:sp>
    </p:spTree>
    <p:extLst>
      <p:ext uri="{BB962C8B-B14F-4D97-AF65-F5344CB8AC3E}">
        <p14:creationId xmlns:p14="http://schemas.microsoft.com/office/powerpoint/2010/main" val="19504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a:solidFill>
                  <a:srgbClr val="FFFF00"/>
                </a:solidFill>
              </a:rPr>
              <a:t>Biblical “Musts”</a:t>
            </a:r>
            <a:endParaRPr lang="en-US" sz="3600" dirty="0">
              <a:solidFill>
                <a:srgbClr val="FFFF00"/>
              </a:solidFill>
            </a:endParaRPr>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1569660"/>
          </a:xfrm>
          <a:prstGeom prst="rect">
            <a:avLst/>
          </a:prstGeom>
          <a:noFill/>
        </p:spPr>
        <p:txBody>
          <a:bodyPr wrap="square" rtlCol="0">
            <a:spAutoFit/>
          </a:bodyPr>
          <a:lstStyle/>
          <a:p>
            <a:pPr marL="342900" indent="-342900">
              <a:buFont typeface="Arial" panose="020B0604020202020204" pitchFamily="34" charset="0"/>
              <a:buChar char="•"/>
            </a:pPr>
            <a:r>
              <a:rPr lang="en-US" sz="3200" b="1" dirty="0" smtClean="0">
                <a:solidFill>
                  <a:schemeClr val="bg1"/>
                </a:solidFill>
              </a:rPr>
              <a:t>He MUST be be lifted up—John 3:14</a:t>
            </a:r>
          </a:p>
          <a:p>
            <a:pPr marL="342900" indent="-342900">
              <a:buFont typeface="Arial" panose="020B0604020202020204" pitchFamily="34" charset="0"/>
              <a:buChar char="•"/>
            </a:pPr>
            <a:r>
              <a:rPr lang="en-US" sz="3200" b="1" dirty="0" smtClean="0">
                <a:solidFill>
                  <a:schemeClr val="bg1"/>
                </a:solidFill>
              </a:rPr>
              <a:t>We MUST believe He is/rewards—Heb. 11:6</a:t>
            </a:r>
            <a:endParaRPr lang="en-US" sz="3200" b="1" dirty="0" smtClean="0">
              <a:solidFill>
                <a:srgbClr val="FFFF00"/>
              </a:solidFill>
            </a:endParaRPr>
          </a:p>
          <a:p>
            <a:pPr marL="342900" indent="-342900">
              <a:buFont typeface="Arial" panose="020B0604020202020204" pitchFamily="34" charset="0"/>
              <a:buChar char="•"/>
            </a:pPr>
            <a:r>
              <a:rPr lang="en-US" sz="3200" b="1" dirty="0" smtClean="0">
                <a:solidFill>
                  <a:srgbClr val="FFFF00"/>
                </a:solidFill>
              </a:rPr>
              <a:t>We MUST repent—Luke 13:3,5; Acts 17:30</a:t>
            </a:r>
            <a:endParaRPr lang="en-US" sz="3200" b="1" dirty="0">
              <a:solidFill>
                <a:schemeClr val="bg1"/>
              </a:solidFill>
            </a:endParaRPr>
          </a:p>
        </p:txBody>
      </p:sp>
    </p:spTree>
    <p:extLst>
      <p:ext uri="{BB962C8B-B14F-4D97-AF65-F5344CB8AC3E}">
        <p14:creationId xmlns:p14="http://schemas.microsoft.com/office/powerpoint/2010/main" val="4140289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Luke 13;  Acts 17</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1938992"/>
          </a:xfrm>
          <a:prstGeom prst="rect">
            <a:avLst/>
          </a:prstGeom>
          <a:noFill/>
        </p:spPr>
        <p:txBody>
          <a:bodyPr wrap="square" rtlCol="0">
            <a:spAutoFit/>
          </a:bodyPr>
          <a:lstStyle/>
          <a:p>
            <a:pPr algn="just"/>
            <a:r>
              <a:rPr lang="en-US" sz="2400" b="1" dirty="0" smtClean="0">
                <a:solidFill>
                  <a:schemeClr val="bg1"/>
                </a:solidFill>
              </a:rPr>
              <a:t>Luke </a:t>
            </a:r>
            <a:r>
              <a:rPr lang="en-US" sz="2400" b="1" dirty="0">
                <a:solidFill>
                  <a:schemeClr val="bg1"/>
                </a:solidFill>
              </a:rPr>
              <a:t>13:3  I tell you, no; but </a:t>
            </a:r>
            <a:r>
              <a:rPr lang="en-US" sz="2400" b="1" dirty="0">
                <a:solidFill>
                  <a:srgbClr val="FFFF00"/>
                </a:solidFill>
              </a:rPr>
              <a:t>unless you repent </a:t>
            </a:r>
            <a:r>
              <a:rPr lang="en-US" sz="2400" b="1" dirty="0">
                <a:solidFill>
                  <a:schemeClr val="bg1"/>
                </a:solidFill>
              </a:rPr>
              <a:t>you will all likewise perish. </a:t>
            </a:r>
            <a:endParaRPr lang="en-US" sz="2400" b="1" dirty="0" smtClean="0">
              <a:solidFill>
                <a:schemeClr val="bg1"/>
              </a:solidFill>
            </a:endParaRPr>
          </a:p>
          <a:p>
            <a:pPr algn="just"/>
            <a:r>
              <a:rPr lang="en-US" sz="2400" b="1" dirty="0">
                <a:solidFill>
                  <a:schemeClr val="bg1"/>
                </a:solidFill>
              </a:rPr>
              <a:t> </a:t>
            </a:r>
            <a:r>
              <a:rPr lang="en-US" sz="2400" b="1" dirty="0" smtClean="0">
                <a:solidFill>
                  <a:schemeClr val="bg1"/>
                </a:solidFill>
              </a:rPr>
              <a:t>. . . </a:t>
            </a:r>
            <a:endParaRPr lang="en-US" sz="2400" b="1" dirty="0">
              <a:solidFill>
                <a:schemeClr val="bg1"/>
              </a:solidFill>
            </a:endParaRPr>
          </a:p>
          <a:p>
            <a:pPr algn="just">
              <a:tabLst>
                <a:tab pos="3489325" algn="l"/>
                <a:tab pos="3551238" algn="l"/>
              </a:tabLst>
            </a:pPr>
            <a:r>
              <a:rPr lang="en-US" sz="2400" b="1" dirty="0" smtClean="0">
                <a:solidFill>
                  <a:schemeClr val="bg1"/>
                </a:solidFill>
              </a:rPr>
              <a:t>Luke 13:5  I </a:t>
            </a:r>
            <a:r>
              <a:rPr lang="en-US" sz="2400" b="1" dirty="0">
                <a:solidFill>
                  <a:schemeClr val="bg1"/>
                </a:solidFill>
              </a:rPr>
              <a:t>tell you, no; but </a:t>
            </a:r>
            <a:r>
              <a:rPr lang="en-US" sz="2400" b="1" dirty="0">
                <a:solidFill>
                  <a:srgbClr val="FFFF00"/>
                </a:solidFill>
              </a:rPr>
              <a:t>unless you repent </a:t>
            </a:r>
            <a:r>
              <a:rPr lang="en-US" sz="2400" b="1" dirty="0">
                <a:solidFill>
                  <a:schemeClr val="bg1"/>
                </a:solidFill>
              </a:rPr>
              <a:t>you will all likewise perish</a:t>
            </a:r>
            <a:r>
              <a:rPr lang="en-US" sz="2400" b="1" dirty="0" smtClean="0">
                <a:solidFill>
                  <a:schemeClr val="bg1"/>
                </a:solidFill>
              </a:rPr>
              <a:t>.“</a:t>
            </a:r>
            <a:endParaRPr lang="en-US" sz="2400" b="1" dirty="0">
              <a:solidFill>
                <a:schemeClr val="bg1"/>
              </a:solidFill>
            </a:endParaRPr>
          </a:p>
        </p:txBody>
      </p:sp>
    </p:spTree>
    <p:extLst>
      <p:ext uri="{BB962C8B-B14F-4D97-AF65-F5344CB8AC3E}">
        <p14:creationId xmlns:p14="http://schemas.microsoft.com/office/powerpoint/2010/main" val="1506895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Luke 13;  Acts 17</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4524315"/>
          </a:xfrm>
          <a:prstGeom prst="rect">
            <a:avLst/>
          </a:prstGeom>
          <a:noFill/>
        </p:spPr>
        <p:txBody>
          <a:bodyPr wrap="square" rtlCol="0">
            <a:spAutoFit/>
          </a:bodyPr>
          <a:lstStyle/>
          <a:p>
            <a:pPr algn="just"/>
            <a:r>
              <a:rPr lang="en-US" sz="2400" b="1" dirty="0" smtClean="0">
                <a:solidFill>
                  <a:schemeClr val="bg1"/>
                </a:solidFill>
              </a:rPr>
              <a:t>Luke </a:t>
            </a:r>
            <a:r>
              <a:rPr lang="en-US" sz="2400" b="1" dirty="0">
                <a:solidFill>
                  <a:schemeClr val="bg1"/>
                </a:solidFill>
              </a:rPr>
              <a:t>13:3  I tell you, no; but </a:t>
            </a:r>
            <a:r>
              <a:rPr lang="en-US" sz="2400" b="1" dirty="0">
                <a:solidFill>
                  <a:srgbClr val="FFFF00"/>
                </a:solidFill>
              </a:rPr>
              <a:t>unless you repent </a:t>
            </a:r>
            <a:r>
              <a:rPr lang="en-US" sz="2400" b="1" dirty="0">
                <a:solidFill>
                  <a:schemeClr val="bg1"/>
                </a:solidFill>
              </a:rPr>
              <a:t>you will all likewise perish. </a:t>
            </a:r>
            <a:endParaRPr lang="en-US" sz="2400" b="1" dirty="0" smtClean="0">
              <a:solidFill>
                <a:schemeClr val="bg1"/>
              </a:solidFill>
            </a:endParaRPr>
          </a:p>
          <a:p>
            <a:pPr algn="just"/>
            <a:r>
              <a:rPr lang="en-US" sz="2400" b="1" dirty="0">
                <a:solidFill>
                  <a:schemeClr val="bg1"/>
                </a:solidFill>
              </a:rPr>
              <a:t> </a:t>
            </a:r>
            <a:r>
              <a:rPr lang="en-US" sz="2400" b="1" dirty="0" smtClean="0">
                <a:solidFill>
                  <a:schemeClr val="bg1"/>
                </a:solidFill>
              </a:rPr>
              <a:t>. . . </a:t>
            </a:r>
            <a:endParaRPr lang="en-US" sz="2400" b="1" dirty="0">
              <a:solidFill>
                <a:schemeClr val="bg1"/>
              </a:solidFill>
            </a:endParaRPr>
          </a:p>
          <a:p>
            <a:pPr algn="just"/>
            <a:r>
              <a:rPr lang="en-US" sz="2400" b="1" dirty="0" smtClean="0">
                <a:solidFill>
                  <a:schemeClr val="bg1"/>
                </a:solidFill>
              </a:rPr>
              <a:t>Luke 13:5  I </a:t>
            </a:r>
            <a:r>
              <a:rPr lang="en-US" sz="2400" b="1" dirty="0">
                <a:solidFill>
                  <a:schemeClr val="bg1"/>
                </a:solidFill>
              </a:rPr>
              <a:t>tell you, no; but </a:t>
            </a:r>
            <a:r>
              <a:rPr lang="en-US" sz="2400" b="1" dirty="0">
                <a:solidFill>
                  <a:srgbClr val="FFFF00"/>
                </a:solidFill>
              </a:rPr>
              <a:t>unless you repent </a:t>
            </a:r>
            <a:r>
              <a:rPr lang="en-US" sz="2400" b="1" dirty="0">
                <a:solidFill>
                  <a:schemeClr val="bg1"/>
                </a:solidFill>
              </a:rPr>
              <a:t>you will all likewise perish</a:t>
            </a:r>
            <a:r>
              <a:rPr lang="en-US" sz="2400" b="1" dirty="0" smtClean="0">
                <a:solidFill>
                  <a:schemeClr val="bg1"/>
                </a:solidFill>
              </a:rPr>
              <a:t>.“</a:t>
            </a:r>
          </a:p>
          <a:p>
            <a:pPr algn="just"/>
            <a:endParaRPr lang="en-US" sz="2400" b="1" dirty="0" smtClean="0">
              <a:solidFill>
                <a:schemeClr val="bg1"/>
              </a:solidFill>
            </a:endParaRPr>
          </a:p>
          <a:p>
            <a:pPr algn="just"/>
            <a:r>
              <a:rPr lang="en-US" sz="2400" b="1" dirty="0" smtClean="0">
                <a:solidFill>
                  <a:schemeClr val="bg1"/>
                </a:solidFill>
              </a:rPr>
              <a:t>Acts 17:30  Truly, these times of ignorance God overlooked, but now </a:t>
            </a:r>
            <a:r>
              <a:rPr lang="en-US" sz="2400" b="1" dirty="0" smtClean="0">
                <a:solidFill>
                  <a:srgbClr val="FFFF00"/>
                </a:solidFill>
              </a:rPr>
              <a:t>commands all men </a:t>
            </a:r>
            <a:r>
              <a:rPr lang="en-US" sz="2400" b="1" dirty="0" smtClean="0">
                <a:solidFill>
                  <a:schemeClr val="bg1"/>
                </a:solidFill>
              </a:rPr>
              <a:t>everywhere to repent, </a:t>
            </a:r>
          </a:p>
          <a:p>
            <a:pPr algn="just"/>
            <a:r>
              <a:rPr lang="en-US" sz="2400" b="1" dirty="0" smtClean="0">
                <a:solidFill>
                  <a:schemeClr val="bg1"/>
                </a:solidFill>
              </a:rPr>
              <a:t>Acts 17:31  </a:t>
            </a:r>
            <a:r>
              <a:rPr lang="en-US" sz="2400" b="1" dirty="0" smtClean="0">
                <a:solidFill>
                  <a:srgbClr val="FFFF00"/>
                </a:solidFill>
              </a:rPr>
              <a:t>because</a:t>
            </a:r>
            <a:r>
              <a:rPr lang="en-US" sz="2400" b="1" dirty="0" smtClean="0">
                <a:solidFill>
                  <a:schemeClr val="bg1"/>
                </a:solidFill>
              </a:rPr>
              <a:t> He has appointed a day on which He will judge the world in righteousness by the Man whom He has ordained. He has given assurance of this to all by raising Him from the dead.“</a:t>
            </a:r>
            <a:endParaRPr lang="en-US" sz="2400" b="1" dirty="0">
              <a:solidFill>
                <a:schemeClr val="bg1"/>
              </a:solidFill>
            </a:endParaRPr>
          </a:p>
        </p:txBody>
      </p:sp>
    </p:spTree>
    <p:extLst>
      <p:ext uri="{BB962C8B-B14F-4D97-AF65-F5344CB8AC3E}">
        <p14:creationId xmlns:p14="http://schemas.microsoft.com/office/powerpoint/2010/main" val="1886090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dirty="0" smtClean="0"/>
              <a:t>Luke 24</a:t>
            </a:r>
            <a:endParaRPr lang="en-US" sz="3600"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4524315"/>
          </a:xfrm>
          <a:prstGeom prst="rect">
            <a:avLst/>
          </a:prstGeom>
          <a:noFill/>
        </p:spPr>
        <p:txBody>
          <a:bodyPr wrap="square" rtlCol="0">
            <a:spAutoFit/>
          </a:bodyPr>
          <a:lstStyle/>
          <a:p>
            <a:pPr algn="just"/>
            <a:r>
              <a:rPr lang="en-US" sz="2400" b="1" dirty="0" smtClean="0">
                <a:solidFill>
                  <a:schemeClr val="bg1"/>
                </a:solidFill>
              </a:rPr>
              <a:t>  44  </a:t>
            </a:r>
            <a:r>
              <a:rPr lang="en-US" sz="2400" b="1" dirty="0">
                <a:solidFill>
                  <a:schemeClr val="bg1"/>
                </a:solidFill>
              </a:rPr>
              <a:t>Then He said to them, "These are the words which I spoke to you while I was still with you</a:t>
            </a:r>
            <a:r>
              <a:rPr lang="en-US" sz="2400" b="1" dirty="0">
                <a:solidFill>
                  <a:srgbClr val="FFFF00"/>
                </a:solidFill>
              </a:rPr>
              <a:t>, that all things must be fulfilled </a:t>
            </a:r>
            <a:r>
              <a:rPr lang="en-US" sz="2400" b="1" dirty="0">
                <a:solidFill>
                  <a:schemeClr val="bg1"/>
                </a:solidFill>
              </a:rPr>
              <a:t>which were written in the Law of Moses and the Prophets and the Psalms concerning Me." </a:t>
            </a:r>
          </a:p>
          <a:p>
            <a:pPr algn="just"/>
            <a:r>
              <a:rPr lang="en-US" sz="2400" b="1" dirty="0" smtClean="0">
                <a:solidFill>
                  <a:schemeClr val="bg1"/>
                </a:solidFill>
              </a:rPr>
              <a:t>  45  </a:t>
            </a:r>
            <a:r>
              <a:rPr lang="en-US" sz="2400" b="1" dirty="0">
                <a:solidFill>
                  <a:schemeClr val="bg1"/>
                </a:solidFill>
              </a:rPr>
              <a:t>And He opened their understanding, that they might comprehend the Scriptures. </a:t>
            </a:r>
          </a:p>
          <a:p>
            <a:pPr algn="just"/>
            <a:r>
              <a:rPr lang="en-US" sz="2400" b="1" dirty="0" smtClean="0">
                <a:solidFill>
                  <a:schemeClr val="bg1"/>
                </a:solidFill>
              </a:rPr>
              <a:t>  46  </a:t>
            </a:r>
            <a:r>
              <a:rPr lang="en-US" sz="2400" b="1" dirty="0">
                <a:solidFill>
                  <a:schemeClr val="bg1"/>
                </a:solidFill>
              </a:rPr>
              <a:t>Then He said to them, "Thus it is written, and </a:t>
            </a:r>
            <a:r>
              <a:rPr lang="en-US" sz="2400" b="1" dirty="0">
                <a:solidFill>
                  <a:srgbClr val="FFFF00"/>
                </a:solidFill>
              </a:rPr>
              <a:t>thus it was necessary</a:t>
            </a:r>
            <a:r>
              <a:rPr lang="en-US" sz="2400" b="1" dirty="0">
                <a:solidFill>
                  <a:schemeClr val="bg1"/>
                </a:solidFill>
              </a:rPr>
              <a:t> for the Christ to </a:t>
            </a:r>
            <a:r>
              <a:rPr lang="en-US" sz="2400" b="1" dirty="0">
                <a:solidFill>
                  <a:srgbClr val="FFFF00"/>
                </a:solidFill>
              </a:rPr>
              <a:t>suffer</a:t>
            </a:r>
            <a:r>
              <a:rPr lang="en-US" sz="2400" b="1" dirty="0">
                <a:solidFill>
                  <a:schemeClr val="bg1"/>
                </a:solidFill>
              </a:rPr>
              <a:t> and to rise from the dead the third day, </a:t>
            </a:r>
          </a:p>
          <a:p>
            <a:pPr algn="just"/>
            <a:r>
              <a:rPr lang="en-US" sz="2400" b="1" dirty="0" smtClean="0">
                <a:solidFill>
                  <a:schemeClr val="bg1"/>
                </a:solidFill>
              </a:rPr>
              <a:t>  47  </a:t>
            </a:r>
            <a:r>
              <a:rPr lang="en-US" sz="2400" b="1" dirty="0">
                <a:solidFill>
                  <a:schemeClr val="bg1"/>
                </a:solidFill>
              </a:rPr>
              <a:t>and that </a:t>
            </a:r>
            <a:r>
              <a:rPr lang="en-US" sz="2400" b="1" dirty="0">
                <a:solidFill>
                  <a:srgbClr val="FFFF00"/>
                </a:solidFill>
              </a:rPr>
              <a:t>repentance</a:t>
            </a:r>
            <a:r>
              <a:rPr lang="en-US" sz="2400" b="1" dirty="0">
                <a:solidFill>
                  <a:schemeClr val="bg1"/>
                </a:solidFill>
              </a:rPr>
              <a:t> and </a:t>
            </a:r>
            <a:r>
              <a:rPr lang="en-US" sz="2400" b="1" dirty="0">
                <a:solidFill>
                  <a:srgbClr val="FFFF00"/>
                </a:solidFill>
              </a:rPr>
              <a:t>remission of sins </a:t>
            </a:r>
            <a:r>
              <a:rPr lang="en-US" sz="2400" b="1" dirty="0">
                <a:solidFill>
                  <a:schemeClr val="bg1"/>
                </a:solidFill>
              </a:rPr>
              <a:t>should be </a:t>
            </a:r>
            <a:r>
              <a:rPr lang="en-US" sz="2400" b="1" dirty="0">
                <a:solidFill>
                  <a:srgbClr val="FFFF00"/>
                </a:solidFill>
              </a:rPr>
              <a:t>preached in His name </a:t>
            </a:r>
            <a:r>
              <a:rPr lang="en-US" sz="2400" b="1" dirty="0">
                <a:solidFill>
                  <a:schemeClr val="bg1"/>
                </a:solidFill>
              </a:rPr>
              <a:t>to </a:t>
            </a:r>
            <a:r>
              <a:rPr lang="en-US" sz="2400" b="1" dirty="0">
                <a:solidFill>
                  <a:srgbClr val="FFFF00"/>
                </a:solidFill>
              </a:rPr>
              <a:t>all nations</a:t>
            </a:r>
            <a:r>
              <a:rPr lang="en-US" sz="2400" b="1" dirty="0">
                <a:solidFill>
                  <a:schemeClr val="bg1"/>
                </a:solidFill>
              </a:rPr>
              <a:t>, </a:t>
            </a:r>
            <a:r>
              <a:rPr lang="en-US" sz="2400" b="1" dirty="0">
                <a:solidFill>
                  <a:srgbClr val="FFFF00"/>
                </a:solidFill>
              </a:rPr>
              <a:t>beginning at Jerusalem</a:t>
            </a:r>
            <a:r>
              <a:rPr lang="en-US" sz="2400" b="1" dirty="0">
                <a:solidFill>
                  <a:schemeClr val="bg1"/>
                </a:solidFill>
              </a:rPr>
              <a:t>. </a:t>
            </a:r>
          </a:p>
          <a:p>
            <a:pPr algn="just"/>
            <a:endParaRPr lang="en-US" sz="2400" b="1" dirty="0">
              <a:solidFill>
                <a:schemeClr val="bg1"/>
              </a:solidFill>
            </a:endParaRPr>
          </a:p>
        </p:txBody>
      </p:sp>
    </p:spTree>
    <p:extLst>
      <p:ext uri="{BB962C8B-B14F-4D97-AF65-F5344CB8AC3E}">
        <p14:creationId xmlns:p14="http://schemas.microsoft.com/office/powerpoint/2010/main" val="4064557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a:solidFill>
                  <a:srgbClr val="FFFF00"/>
                </a:solidFill>
              </a:rPr>
              <a:t>Biblical “Musts”</a:t>
            </a:r>
            <a:endParaRPr lang="en-US" sz="3600" dirty="0">
              <a:solidFill>
                <a:srgbClr val="FFFF00"/>
              </a:solidFill>
            </a:endParaRPr>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2062103"/>
          </a:xfrm>
          <a:prstGeom prst="rect">
            <a:avLst/>
          </a:prstGeom>
          <a:noFill/>
        </p:spPr>
        <p:txBody>
          <a:bodyPr wrap="square" rtlCol="0">
            <a:spAutoFit/>
          </a:bodyPr>
          <a:lstStyle/>
          <a:p>
            <a:pPr marL="342900" indent="-342900">
              <a:buFont typeface="Arial" panose="020B0604020202020204" pitchFamily="34" charset="0"/>
              <a:buChar char="•"/>
            </a:pPr>
            <a:r>
              <a:rPr lang="en-US" sz="3200" b="1" dirty="0" smtClean="0">
                <a:solidFill>
                  <a:schemeClr val="bg1"/>
                </a:solidFill>
              </a:rPr>
              <a:t>He MUST be be lifted up—John 3:14</a:t>
            </a:r>
          </a:p>
          <a:p>
            <a:pPr marL="342900" indent="-342900">
              <a:buFont typeface="Arial" panose="020B0604020202020204" pitchFamily="34" charset="0"/>
              <a:buChar char="•"/>
            </a:pPr>
            <a:r>
              <a:rPr lang="en-US" sz="3200" b="1" dirty="0" smtClean="0">
                <a:solidFill>
                  <a:schemeClr val="bg1"/>
                </a:solidFill>
              </a:rPr>
              <a:t>We MUST believe He is/rewards—Heb. 11:6</a:t>
            </a:r>
          </a:p>
          <a:p>
            <a:pPr marL="342900" indent="-342900">
              <a:buFont typeface="Arial" panose="020B0604020202020204" pitchFamily="34" charset="0"/>
              <a:buChar char="•"/>
            </a:pPr>
            <a:r>
              <a:rPr lang="en-US" sz="3200" b="1" dirty="0" smtClean="0">
                <a:solidFill>
                  <a:schemeClr val="bg1"/>
                </a:solidFill>
              </a:rPr>
              <a:t>We MUST repent—Luke 13:3,5; Acts 17:30</a:t>
            </a:r>
          </a:p>
          <a:p>
            <a:pPr marL="342900" indent="-342900">
              <a:buFont typeface="Arial" panose="020B0604020202020204" pitchFamily="34" charset="0"/>
              <a:buChar char="•"/>
            </a:pPr>
            <a:r>
              <a:rPr lang="en-US" sz="3200" b="1" dirty="0" smtClean="0">
                <a:solidFill>
                  <a:srgbClr val="FFFF00"/>
                </a:solidFill>
              </a:rPr>
              <a:t>We MUST confess with Him—Rom. 10:9</a:t>
            </a:r>
            <a:endParaRPr lang="en-US" sz="3200" b="1" dirty="0">
              <a:solidFill>
                <a:srgbClr val="FFFF00"/>
              </a:solidFill>
            </a:endParaRPr>
          </a:p>
        </p:txBody>
      </p:sp>
    </p:spTree>
    <p:extLst>
      <p:ext uri="{BB962C8B-B14F-4D97-AF65-F5344CB8AC3E}">
        <p14:creationId xmlns:p14="http://schemas.microsoft.com/office/powerpoint/2010/main" val="1110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 Romans 10</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1200329"/>
          </a:xfrm>
          <a:prstGeom prst="rect">
            <a:avLst/>
          </a:prstGeom>
          <a:noFill/>
        </p:spPr>
        <p:txBody>
          <a:bodyPr wrap="square" rtlCol="0">
            <a:spAutoFit/>
          </a:bodyPr>
          <a:lstStyle/>
          <a:p>
            <a:pPr algn="just"/>
            <a:r>
              <a:rPr lang="en-US" sz="2400" b="1" dirty="0">
                <a:solidFill>
                  <a:schemeClr val="bg1"/>
                </a:solidFill>
              </a:rPr>
              <a:t>Rom 10:9  that </a:t>
            </a:r>
            <a:r>
              <a:rPr lang="en-US" sz="2400" b="1" dirty="0">
                <a:solidFill>
                  <a:srgbClr val="FFFF00"/>
                </a:solidFill>
              </a:rPr>
              <a:t>if you confess </a:t>
            </a:r>
            <a:r>
              <a:rPr lang="en-US" sz="2400" b="1" dirty="0">
                <a:solidFill>
                  <a:schemeClr val="bg1"/>
                </a:solidFill>
              </a:rPr>
              <a:t>with your mouth the Lord Jesus and believe in your heart that God has raised Him from the dead, you will be saved</a:t>
            </a:r>
            <a:r>
              <a:rPr lang="en-US" sz="2400" b="1" dirty="0" smtClean="0">
                <a:solidFill>
                  <a:schemeClr val="bg1"/>
                </a:solidFill>
              </a:rPr>
              <a:t>.</a:t>
            </a:r>
            <a:endParaRPr lang="en-US" sz="2400" b="1" dirty="0">
              <a:solidFill>
                <a:schemeClr val="bg1"/>
              </a:solidFill>
            </a:endParaRPr>
          </a:p>
        </p:txBody>
      </p:sp>
    </p:spTree>
    <p:extLst>
      <p:ext uri="{BB962C8B-B14F-4D97-AF65-F5344CB8AC3E}">
        <p14:creationId xmlns:p14="http://schemas.microsoft.com/office/powerpoint/2010/main" val="1987630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a:solidFill>
                  <a:srgbClr val="FFFF00"/>
                </a:solidFill>
              </a:rPr>
              <a:t>Biblical “Musts”</a:t>
            </a:r>
            <a:endParaRPr lang="en-US" sz="3600" dirty="0">
              <a:solidFill>
                <a:srgbClr val="FFFF00"/>
              </a:solidFill>
            </a:endParaRPr>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2554545"/>
          </a:xfrm>
          <a:prstGeom prst="rect">
            <a:avLst/>
          </a:prstGeom>
          <a:noFill/>
        </p:spPr>
        <p:txBody>
          <a:bodyPr wrap="square" rtlCol="0">
            <a:spAutoFit/>
          </a:bodyPr>
          <a:lstStyle/>
          <a:p>
            <a:pPr marL="342900" indent="-342900">
              <a:buFont typeface="Arial" panose="020B0604020202020204" pitchFamily="34" charset="0"/>
              <a:buChar char="•"/>
            </a:pPr>
            <a:r>
              <a:rPr lang="en-US" sz="3200" b="1" dirty="0" smtClean="0">
                <a:solidFill>
                  <a:schemeClr val="bg1"/>
                </a:solidFill>
              </a:rPr>
              <a:t>He MUST be be lifted up—John 3:14</a:t>
            </a:r>
          </a:p>
          <a:p>
            <a:pPr marL="342900" indent="-342900">
              <a:buFont typeface="Arial" panose="020B0604020202020204" pitchFamily="34" charset="0"/>
              <a:buChar char="•"/>
            </a:pPr>
            <a:r>
              <a:rPr lang="en-US" sz="3200" b="1" dirty="0" smtClean="0">
                <a:solidFill>
                  <a:schemeClr val="bg1"/>
                </a:solidFill>
              </a:rPr>
              <a:t>We MUST believe He is/rewards—Heb. 11:6</a:t>
            </a:r>
          </a:p>
          <a:p>
            <a:pPr marL="342900" indent="-342900">
              <a:buFont typeface="Arial" panose="020B0604020202020204" pitchFamily="34" charset="0"/>
              <a:buChar char="•"/>
            </a:pPr>
            <a:r>
              <a:rPr lang="en-US" sz="3200" b="1" dirty="0" smtClean="0">
                <a:solidFill>
                  <a:schemeClr val="bg1"/>
                </a:solidFill>
              </a:rPr>
              <a:t>We MUST repent—Luke 13:3,5; Acts 17:30</a:t>
            </a:r>
          </a:p>
          <a:p>
            <a:pPr marL="342900" indent="-342900">
              <a:buFont typeface="Arial" panose="020B0604020202020204" pitchFamily="34" charset="0"/>
              <a:buChar char="•"/>
            </a:pPr>
            <a:r>
              <a:rPr lang="en-US" sz="3200" b="1" dirty="0" smtClean="0">
                <a:solidFill>
                  <a:schemeClr val="bg1"/>
                </a:solidFill>
              </a:rPr>
              <a:t>We MUST confess with Him—Rom. 10:9</a:t>
            </a:r>
            <a:endParaRPr lang="en-US" sz="3200" b="1" dirty="0" smtClean="0">
              <a:solidFill>
                <a:srgbClr val="FFFF00"/>
              </a:solidFill>
            </a:endParaRPr>
          </a:p>
          <a:p>
            <a:pPr marL="342900" indent="-342900">
              <a:buFont typeface="Arial" panose="020B0604020202020204" pitchFamily="34" charset="0"/>
              <a:buChar char="•"/>
            </a:pPr>
            <a:r>
              <a:rPr lang="en-US" sz="3200" b="1" dirty="0" smtClean="0">
                <a:solidFill>
                  <a:srgbClr val="FFFF00"/>
                </a:solidFill>
              </a:rPr>
              <a:t>We MUST be born of water/Spirit—John 3:5</a:t>
            </a:r>
            <a:endParaRPr lang="en-US" sz="3200" b="1" dirty="0">
              <a:solidFill>
                <a:schemeClr val="bg1"/>
              </a:solidFill>
            </a:endParaRPr>
          </a:p>
        </p:txBody>
      </p:sp>
    </p:spTree>
    <p:extLst>
      <p:ext uri="{BB962C8B-B14F-4D97-AF65-F5344CB8AC3E}">
        <p14:creationId xmlns:p14="http://schemas.microsoft.com/office/powerpoint/2010/main" val="19040963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John 3</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4524315"/>
          </a:xfrm>
          <a:prstGeom prst="rect">
            <a:avLst/>
          </a:prstGeom>
          <a:noFill/>
        </p:spPr>
        <p:txBody>
          <a:bodyPr wrap="square" rtlCol="0">
            <a:spAutoFit/>
          </a:bodyPr>
          <a:lstStyle/>
          <a:p>
            <a:pPr algn="just"/>
            <a:r>
              <a:rPr lang="en-US" sz="2400" b="1" dirty="0" smtClean="0">
                <a:solidFill>
                  <a:schemeClr val="bg1"/>
                </a:solidFill>
              </a:rPr>
              <a:t>  3  </a:t>
            </a:r>
            <a:r>
              <a:rPr lang="en-US" sz="2400" b="1" dirty="0">
                <a:solidFill>
                  <a:schemeClr val="bg1"/>
                </a:solidFill>
              </a:rPr>
              <a:t>Jesus answered and said to him, "Most assuredly, I say to you, </a:t>
            </a:r>
            <a:r>
              <a:rPr lang="en-US" sz="2400" b="1" dirty="0">
                <a:solidFill>
                  <a:srgbClr val="FFFF00"/>
                </a:solidFill>
              </a:rPr>
              <a:t>unless one is born again</a:t>
            </a:r>
            <a:r>
              <a:rPr lang="en-US" sz="2400" b="1" dirty="0">
                <a:solidFill>
                  <a:schemeClr val="bg1"/>
                </a:solidFill>
              </a:rPr>
              <a:t>, he cannot see the kingdom of God." </a:t>
            </a:r>
          </a:p>
          <a:p>
            <a:pPr algn="just"/>
            <a:r>
              <a:rPr lang="en-US" sz="2400" b="1" dirty="0" smtClean="0">
                <a:solidFill>
                  <a:schemeClr val="bg1"/>
                </a:solidFill>
              </a:rPr>
              <a:t>  4  </a:t>
            </a:r>
            <a:r>
              <a:rPr lang="en-US" sz="2400" b="1" dirty="0">
                <a:solidFill>
                  <a:schemeClr val="bg1"/>
                </a:solidFill>
              </a:rPr>
              <a:t>Nicodemus said to Him, "How can a man be born when he is old? Can he enter a second time into his mother's womb and be born?" </a:t>
            </a:r>
          </a:p>
          <a:p>
            <a:pPr algn="just"/>
            <a:r>
              <a:rPr lang="en-US" sz="2400" b="1" dirty="0" smtClean="0">
                <a:solidFill>
                  <a:schemeClr val="bg1"/>
                </a:solidFill>
              </a:rPr>
              <a:t>  5  </a:t>
            </a:r>
            <a:r>
              <a:rPr lang="en-US" sz="2400" b="1" dirty="0">
                <a:solidFill>
                  <a:schemeClr val="bg1"/>
                </a:solidFill>
              </a:rPr>
              <a:t>Jesus answered, "Most assuredly, I say to you, </a:t>
            </a:r>
            <a:r>
              <a:rPr lang="en-US" sz="2400" b="1" dirty="0">
                <a:solidFill>
                  <a:srgbClr val="FFFF00"/>
                </a:solidFill>
              </a:rPr>
              <a:t>unless one is born of water and the Spirit</a:t>
            </a:r>
            <a:r>
              <a:rPr lang="en-US" sz="2400" b="1" dirty="0">
                <a:solidFill>
                  <a:schemeClr val="bg1"/>
                </a:solidFill>
              </a:rPr>
              <a:t>, he cannot enter the kingdom of God. </a:t>
            </a:r>
          </a:p>
          <a:p>
            <a:pPr algn="just"/>
            <a:r>
              <a:rPr lang="en-US" sz="2400" b="1" dirty="0" smtClean="0">
                <a:solidFill>
                  <a:schemeClr val="bg1"/>
                </a:solidFill>
              </a:rPr>
              <a:t>  6  </a:t>
            </a:r>
            <a:r>
              <a:rPr lang="en-US" sz="2400" b="1" dirty="0">
                <a:solidFill>
                  <a:schemeClr val="bg1"/>
                </a:solidFill>
              </a:rPr>
              <a:t>That which is born of the flesh is flesh, and that which is born of the Spirit is spirit. </a:t>
            </a:r>
          </a:p>
          <a:p>
            <a:pPr algn="just"/>
            <a:r>
              <a:rPr lang="en-US" sz="2400" b="1" dirty="0" smtClean="0">
                <a:solidFill>
                  <a:schemeClr val="bg1"/>
                </a:solidFill>
              </a:rPr>
              <a:t>  7  </a:t>
            </a:r>
            <a:r>
              <a:rPr lang="en-US" sz="2400" b="1" dirty="0">
                <a:solidFill>
                  <a:schemeClr val="bg1"/>
                </a:solidFill>
              </a:rPr>
              <a:t>Do not marvel that I said to you, </a:t>
            </a:r>
            <a:r>
              <a:rPr lang="en-US" sz="2400" b="1" dirty="0">
                <a:solidFill>
                  <a:srgbClr val="FFFF00"/>
                </a:solidFill>
              </a:rPr>
              <a:t>'You must be born again.' </a:t>
            </a:r>
          </a:p>
        </p:txBody>
      </p:sp>
    </p:spTree>
    <p:extLst>
      <p:ext uri="{BB962C8B-B14F-4D97-AF65-F5344CB8AC3E}">
        <p14:creationId xmlns:p14="http://schemas.microsoft.com/office/powerpoint/2010/main" val="30111057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a:solidFill>
                  <a:srgbClr val="FFFF00"/>
                </a:solidFill>
              </a:rPr>
              <a:t>Biblical “Musts”</a:t>
            </a:r>
            <a:endParaRPr lang="en-US" sz="3600" dirty="0">
              <a:solidFill>
                <a:srgbClr val="FFFF00"/>
              </a:solidFill>
            </a:endParaRPr>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3046988"/>
          </a:xfrm>
          <a:prstGeom prst="rect">
            <a:avLst/>
          </a:prstGeom>
          <a:noFill/>
        </p:spPr>
        <p:txBody>
          <a:bodyPr wrap="square" rtlCol="0">
            <a:spAutoFit/>
          </a:bodyPr>
          <a:lstStyle/>
          <a:p>
            <a:pPr marL="342900" indent="-342900">
              <a:buFont typeface="Arial" panose="020B0604020202020204" pitchFamily="34" charset="0"/>
              <a:buChar char="•"/>
            </a:pPr>
            <a:r>
              <a:rPr lang="en-US" sz="3200" b="1" dirty="0" smtClean="0">
                <a:solidFill>
                  <a:schemeClr val="bg1"/>
                </a:solidFill>
              </a:rPr>
              <a:t>He MUST be be lifted up—John 3:14</a:t>
            </a:r>
          </a:p>
          <a:p>
            <a:pPr marL="342900" indent="-342900">
              <a:buFont typeface="Arial" panose="020B0604020202020204" pitchFamily="34" charset="0"/>
              <a:buChar char="•"/>
            </a:pPr>
            <a:r>
              <a:rPr lang="en-US" sz="3200" b="1" dirty="0" smtClean="0">
                <a:solidFill>
                  <a:schemeClr val="bg1"/>
                </a:solidFill>
              </a:rPr>
              <a:t>We MUST believe He is/rewards—Heb. 11:6</a:t>
            </a:r>
          </a:p>
          <a:p>
            <a:pPr marL="342900" indent="-342900">
              <a:buFont typeface="Arial" panose="020B0604020202020204" pitchFamily="34" charset="0"/>
              <a:buChar char="•"/>
            </a:pPr>
            <a:r>
              <a:rPr lang="en-US" sz="3200" b="1" dirty="0" smtClean="0">
                <a:solidFill>
                  <a:schemeClr val="bg1"/>
                </a:solidFill>
              </a:rPr>
              <a:t>We MUST repent—Luke 13:3,5; Acts 17:30</a:t>
            </a:r>
          </a:p>
          <a:p>
            <a:pPr marL="342900" indent="-342900">
              <a:buFont typeface="Arial" panose="020B0604020202020204" pitchFamily="34" charset="0"/>
              <a:buChar char="•"/>
            </a:pPr>
            <a:r>
              <a:rPr lang="en-US" sz="3200" b="1" dirty="0" smtClean="0">
                <a:solidFill>
                  <a:schemeClr val="bg1"/>
                </a:solidFill>
              </a:rPr>
              <a:t>We MUST confess with Him—Rom. 10:9</a:t>
            </a:r>
          </a:p>
          <a:p>
            <a:pPr marL="342900" indent="-342900">
              <a:buFont typeface="Arial" panose="020B0604020202020204" pitchFamily="34" charset="0"/>
              <a:buChar char="•"/>
            </a:pPr>
            <a:r>
              <a:rPr lang="en-US" sz="3200" b="1" dirty="0" smtClean="0">
                <a:solidFill>
                  <a:schemeClr val="bg1"/>
                </a:solidFill>
              </a:rPr>
              <a:t>We MUST be born of water/Spirit—John 3:5</a:t>
            </a:r>
            <a:endParaRPr lang="en-US" sz="3200" b="1" dirty="0" smtClean="0">
              <a:solidFill>
                <a:srgbClr val="FFFF00"/>
              </a:solidFill>
            </a:endParaRPr>
          </a:p>
          <a:p>
            <a:pPr marL="342900" indent="-342900">
              <a:buFont typeface="Arial" panose="020B0604020202020204" pitchFamily="34" charset="0"/>
              <a:buChar char="•"/>
            </a:pPr>
            <a:r>
              <a:rPr lang="en-US" sz="3200" b="1" dirty="0" smtClean="0">
                <a:solidFill>
                  <a:srgbClr val="FFFF00"/>
                </a:solidFill>
              </a:rPr>
              <a:t>We MUST worship Him—John 4:24; Mt. 4:10</a:t>
            </a:r>
            <a:endParaRPr lang="en-US" sz="3200" b="1" dirty="0">
              <a:solidFill>
                <a:srgbClr val="FFFF00"/>
              </a:solidFill>
            </a:endParaRPr>
          </a:p>
        </p:txBody>
      </p:sp>
    </p:spTree>
    <p:extLst>
      <p:ext uri="{BB962C8B-B14F-4D97-AF65-F5344CB8AC3E}">
        <p14:creationId xmlns:p14="http://schemas.microsoft.com/office/powerpoint/2010/main" val="34243052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John 4;  Matthew 4</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830997"/>
          </a:xfrm>
          <a:prstGeom prst="rect">
            <a:avLst/>
          </a:prstGeom>
          <a:noFill/>
        </p:spPr>
        <p:txBody>
          <a:bodyPr wrap="square" rtlCol="0">
            <a:spAutoFit/>
          </a:bodyPr>
          <a:lstStyle/>
          <a:p>
            <a:pPr algn="just"/>
            <a:r>
              <a:rPr lang="en-US" sz="2400" b="1" dirty="0" smtClean="0">
                <a:solidFill>
                  <a:schemeClr val="bg1"/>
                </a:solidFill>
              </a:rPr>
              <a:t>  John 4:24  </a:t>
            </a:r>
            <a:r>
              <a:rPr lang="en-US" sz="2400" b="1" dirty="0">
                <a:solidFill>
                  <a:schemeClr val="bg1"/>
                </a:solidFill>
              </a:rPr>
              <a:t>God is Spirit, and those who worship </a:t>
            </a:r>
            <a:r>
              <a:rPr lang="en-US" sz="2400" b="1" dirty="0">
                <a:solidFill>
                  <a:srgbClr val="FFFF00"/>
                </a:solidFill>
              </a:rPr>
              <a:t>Him must worship in spirit and truth</a:t>
            </a:r>
            <a:r>
              <a:rPr lang="en-US" sz="2400" b="1" dirty="0" smtClean="0">
                <a:solidFill>
                  <a:schemeClr val="bg1"/>
                </a:solidFill>
              </a:rPr>
              <a:t>."</a:t>
            </a:r>
            <a:endParaRPr lang="en-US" sz="2400" b="1" dirty="0">
              <a:solidFill>
                <a:schemeClr val="bg1"/>
              </a:solidFill>
            </a:endParaRPr>
          </a:p>
        </p:txBody>
      </p:sp>
    </p:spTree>
    <p:extLst>
      <p:ext uri="{BB962C8B-B14F-4D97-AF65-F5344CB8AC3E}">
        <p14:creationId xmlns:p14="http://schemas.microsoft.com/office/powerpoint/2010/main" val="7881784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John 4;  Matthew 4</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2308324"/>
          </a:xfrm>
          <a:prstGeom prst="rect">
            <a:avLst/>
          </a:prstGeom>
          <a:noFill/>
        </p:spPr>
        <p:txBody>
          <a:bodyPr wrap="square" rtlCol="0">
            <a:spAutoFit/>
          </a:bodyPr>
          <a:lstStyle/>
          <a:p>
            <a:pPr algn="just"/>
            <a:r>
              <a:rPr lang="en-US" sz="2400" b="1" dirty="0" smtClean="0">
                <a:solidFill>
                  <a:schemeClr val="bg1"/>
                </a:solidFill>
              </a:rPr>
              <a:t>  John 4:24  </a:t>
            </a:r>
            <a:r>
              <a:rPr lang="en-US" sz="2400" b="1" dirty="0">
                <a:solidFill>
                  <a:schemeClr val="bg1"/>
                </a:solidFill>
              </a:rPr>
              <a:t>God is Spirit, and those who worship </a:t>
            </a:r>
            <a:r>
              <a:rPr lang="en-US" sz="2400" b="1" dirty="0">
                <a:solidFill>
                  <a:srgbClr val="FFFF00"/>
                </a:solidFill>
              </a:rPr>
              <a:t>Him must worship in spirit and truth</a:t>
            </a:r>
            <a:r>
              <a:rPr lang="en-US" sz="2400" b="1" dirty="0">
                <a:solidFill>
                  <a:schemeClr val="bg1"/>
                </a:solidFill>
              </a:rPr>
              <a:t>." </a:t>
            </a:r>
            <a:endParaRPr lang="en-US" sz="2400" b="1" dirty="0" smtClean="0">
              <a:solidFill>
                <a:schemeClr val="bg1"/>
              </a:solidFill>
            </a:endParaRPr>
          </a:p>
          <a:p>
            <a:pPr algn="just"/>
            <a:endParaRPr lang="en-US" sz="2400" b="1" dirty="0">
              <a:solidFill>
                <a:schemeClr val="bg1"/>
              </a:solidFill>
            </a:endParaRPr>
          </a:p>
          <a:p>
            <a:pPr algn="just"/>
            <a:r>
              <a:rPr lang="en-US" sz="2400" b="1" dirty="0" smtClean="0">
                <a:solidFill>
                  <a:schemeClr val="bg1"/>
                </a:solidFill>
              </a:rPr>
              <a:t>Matt. </a:t>
            </a:r>
            <a:r>
              <a:rPr lang="en-US" sz="2400" b="1" dirty="0">
                <a:solidFill>
                  <a:schemeClr val="bg1"/>
                </a:solidFill>
              </a:rPr>
              <a:t>4:10  Then Jesus said to him, "Away with you, Satan! For it is written, </a:t>
            </a:r>
            <a:r>
              <a:rPr lang="en-US" sz="2400" b="1" dirty="0" smtClean="0">
                <a:solidFill>
                  <a:schemeClr val="bg1"/>
                </a:solidFill>
              </a:rPr>
              <a:t>'You shall </a:t>
            </a:r>
            <a:r>
              <a:rPr lang="en-US" sz="2400" b="1" dirty="0" smtClean="0">
                <a:solidFill>
                  <a:srgbClr val="FFFF00"/>
                </a:solidFill>
              </a:rPr>
              <a:t>worship</a:t>
            </a:r>
            <a:r>
              <a:rPr lang="en-US" sz="2400" b="1" dirty="0" smtClean="0">
                <a:solidFill>
                  <a:schemeClr val="bg1"/>
                </a:solidFill>
              </a:rPr>
              <a:t> the Lord your God, and Him only you shall </a:t>
            </a:r>
            <a:r>
              <a:rPr lang="en-US" sz="2400" b="1" dirty="0" smtClean="0">
                <a:solidFill>
                  <a:srgbClr val="FFFF00"/>
                </a:solidFill>
              </a:rPr>
              <a:t>serve.</a:t>
            </a:r>
            <a:r>
              <a:rPr lang="en-US" sz="2400" b="1" dirty="0" smtClean="0">
                <a:solidFill>
                  <a:schemeClr val="bg1"/>
                </a:solidFill>
              </a:rPr>
              <a:t>' </a:t>
            </a:r>
            <a:r>
              <a:rPr lang="en-US" sz="2400" b="1" dirty="0">
                <a:solidFill>
                  <a:schemeClr val="bg1"/>
                </a:solidFill>
              </a:rPr>
              <a:t>"</a:t>
            </a:r>
          </a:p>
        </p:txBody>
      </p:sp>
    </p:spTree>
    <p:extLst>
      <p:ext uri="{BB962C8B-B14F-4D97-AF65-F5344CB8AC3E}">
        <p14:creationId xmlns:p14="http://schemas.microsoft.com/office/powerpoint/2010/main" val="6571372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a:solidFill>
                  <a:srgbClr val="FFFF00"/>
                </a:solidFill>
              </a:rPr>
              <a:t>Biblical “Musts”</a:t>
            </a:r>
            <a:endParaRPr lang="en-US" sz="3600" dirty="0">
              <a:solidFill>
                <a:srgbClr val="FFFF00"/>
              </a:solidFill>
            </a:endParaRPr>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3539430"/>
          </a:xfrm>
          <a:prstGeom prst="rect">
            <a:avLst/>
          </a:prstGeom>
          <a:noFill/>
        </p:spPr>
        <p:txBody>
          <a:bodyPr wrap="square" rtlCol="0">
            <a:spAutoFit/>
          </a:bodyPr>
          <a:lstStyle/>
          <a:p>
            <a:pPr marL="342900" indent="-342900">
              <a:buFont typeface="Arial" panose="020B0604020202020204" pitchFamily="34" charset="0"/>
              <a:buChar char="•"/>
            </a:pPr>
            <a:r>
              <a:rPr lang="en-US" sz="3200" b="1" dirty="0" smtClean="0">
                <a:solidFill>
                  <a:schemeClr val="bg1"/>
                </a:solidFill>
              </a:rPr>
              <a:t>He MUST be be lifted up—John 3:14</a:t>
            </a:r>
          </a:p>
          <a:p>
            <a:pPr marL="342900" indent="-342900">
              <a:buFont typeface="Arial" panose="020B0604020202020204" pitchFamily="34" charset="0"/>
              <a:buChar char="•"/>
            </a:pPr>
            <a:r>
              <a:rPr lang="en-US" sz="3200" b="1" dirty="0" smtClean="0">
                <a:solidFill>
                  <a:schemeClr val="bg1"/>
                </a:solidFill>
              </a:rPr>
              <a:t>We MUST believe He is/rewards—Heb. 11:6</a:t>
            </a:r>
          </a:p>
          <a:p>
            <a:pPr marL="342900" indent="-342900">
              <a:buFont typeface="Arial" panose="020B0604020202020204" pitchFamily="34" charset="0"/>
              <a:buChar char="•"/>
            </a:pPr>
            <a:r>
              <a:rPr lang="en-US" sz="3200" b="1" dirty="0" smtClean="0">
                <a:solidFill>
                  <a:schemeClr val="bg1"/>
                </a:solidFill>
              </a:rPr>
              <a:t>We MUST repent—Luke 13:3,5; Acts 17:30</a:t>
            </a:r>
          </a:p>
          <a:p>
            <a:pPr marL="342900" indent="-342900">
              <a:buFont typeface="Arial" panose="020B0604020202020204" pitchFamily="34" charset="0"/>
              <a:buChar char="•"/>
            </a:pPr>
            <a:r>
              <a:rPr lang="en-US" sz="3200" b="1" dirty="0" smtClean="0">
                <a:solidFill>
                  <a:schemeClr val="bg1"/>
                </a:solidFill>
              </a:rPr>
              <a:t>We MUST confess with Him—Rom. 10:9</a:t>
            </a:r>
          </a:p>
          <a:p>
            <a:pPr marL="342900" indent="-342900">
              <a:buFont typeface="Arial" panose="020B0604020202020204" pitchFamily="34" charset="0"/>
              <a:buChar char="•"/>
            </a:pPr>
            <a:r>
              <a:rPr lang="en-US" sz="3200" b="1" dirty="0" smtClean="0">
                <a:solidFill>
                  <a:schemeClr val="bg1"/>
                </a:solidFill>
              </a:rPr>
              <a:t>We MUST be born of water/Spirit—John 3:5</a:t>
            </a:r>
          </a:p>
          <a:p>
            <a:pPr marL="342900" indent="-342900">
              <a:buFont typeface="Arial" panose="020B0604020202020204" pitchFamily="34" charset="0"/>
              <a:buChar char="•"/>
            </a:pPr>
            <a:r>
              <a:rPr lang="en-US" sz="3200" b="1" dirty="0" smtClean="0">
                <a:solidFill>
                  <a:schemeClr val="bg1"/>
                </a:solidFill>
              </a:rPr>
              <a:t>We MUST worship Him—John 4:24; Mt. 4:10</a:t>
            </a:r>
            <a:endParaRPr lang="en-US" sz="3200" b="1" dirty="0">
              <a:solidFill>
                <a:srgbClr val="FFFF00"/>
              </a:solidFill>
            </a:endParaRPr>
          </a:p>
          <a:p>
            <a:pPr marL="342900" indent="-342900">
              <a:buFont typeface="Arial" panose="020B0604020202020204" pitchFamily="34" charset="0"/>
              <a:buChar char="•"/>
            </a:pPr>
            <a:r>
              <a:rPr lang="en-US" sz="3200" b="1" dirty="0">
                <a:solidFill>
                  <a:srgbClr val="FFFF00"/>
                </a:solidFill>
              </a:rPr>
              <a:t>We MUST all appear before Him—2 Cor. </a:t>
            </a:r>
            <a:r>
              <a:rPr lang="en-US" sz="3200" b="1" dirty="0" smtClean="0">
                <a:solidFill>
                  <a:srgbClr val="FFFF00"/>
                </a:solidFill>
              </a:rPr>
              <a:t>5:10</a:t>
            </a:r>
            <a:endParaRPr lang="en-US" sz="3200" b="1" dirty="0">
              <a:solidFill>
                <a:srgbClr val="FFFF00"/>
              </a:solidFill>
            </a:endParaRPr>
          </a:p>
        </p:txBody>
      </p:sp>
    </p:spTree>
    <p:extLst>
      <p:ext uri="{BB962C8B-B14F-4D97-AF65-F5344CB8AC3E}">
        <p14:creationId xmlns:p14="http://schemas.microsoft.com/office/powerpoint/2010/main" val="24703927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2 Corinthians 5</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2308324"/>
          </a:xfrm>
          <a:prstGeom prst="rect">
            <a:avLst/>
          </a:prstGeom>
          <a:noFill/>
        </p:spPr>
        <p:txBody>
          <a:bodyPr wrap="square" rtlCol="0">
            <a:spAutoFit/>
          </a:bodyPr>
          <a:lstStyle/>
          <a:p>
            <a:pPr algn="just"/>
            <a:r>
              <a:rPr lang="en-US" sz="2400" b="1" dirty="0" smtClean="0">
                <a:solidFill>
                  <a:schemeClr val="bg1"/>
                </a:solidFill>
              </a:rPr>
              <a:t>  10  </a:t>
            </a:r>
            <a:r>
              <a:rPr lang="en-US" sz="2400" b="1" dirty="0">
                <a:solidFill>
                  <a:schemeClr val="bg1"/>
                </a:solidFill>
              </a:rPr>
              <a:t>For we </a:t>
            </a:r>
            <a:r>
              <a:rPr lang="en-US" sz="2400" b="1" dirty="0">
                <a:solidFill>
                  <a:srgbClr val="FFFF00"/>
                </a:solidFill>
              </a:rPr>
              <a:t>must all appear </a:t>
            </a:r>
            <a:r>
              <a:rPr lang="en-US" sz="2400" b="1" dirty="0">
                <a:solidFill>
                  <a:schemeClr val="bg1"/>
                </a:solidFill>
              </a:rPr>
              <a:t>before the judgment seat of Christ, that each one may receive the things done in the body, according to what he has done, whether good or bad. </a:t>
            </a:r>
          </a:p>
          <a:p>
            <a:pPr algn="just"/>
            <a:r>
              <a:rPr lang="en-US" sz="2400" b="1" dirty="0" smtClean="0">
                <a:solidFill>
                  <a:schemeClr val="bg1"/>
                </a:solidFill>
              </a:rPr>
              <a:t>  11  </a:t>
            </a:r>
            <a:r>
              <a:rPr lang="en-US" sz="2400" b="1" dirty="0">
                <a:solidFill>
                  <a:schemeClr val="bg1"/>
                </a:solidFill>
              </a:rPr>
              <a:t>Knowing, therefore, the terror of the Lord, we persuade men; but we are well known to God, and I also trust are well known in your consciences. </a:t>
            </a:r>
          </a:p>
        </p:txBody>
      </p:sp>
    </p:spTree>
    <p:extLst>
      <p:ext uri="{BB962C8B-B14F-4D97-AF65-F5344CB8AC3E}">
        <p14:creationId xmlns:p14="http://schemas.microsoft.com/office/powerpoint/2010/main" val="13819828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945" y="365126"/>
            <a:ext cx="8515350" cy="881783"/>
          </a:xfrm>
        </p:spPr>
        <p:txBody>
          <a:bodyPr>
            <a:noAutofit/>
          </a:bodyPr>
          <a:lstStyle/>
          <a:p>
            <a:r>
              <a:rPr lang="en-US" sz="3600" b="1" dirty="0" smtClean="0">
                <a:solidFill>
                  <a:srgbClr val="FFFF00"/>
                </a:solidFill>
              </a:rPr>
              <a:t>You MUST Do These, Have You</a:t>
            </a:r>
            <a:endParaRPr lang="en-US" sz="3600" b="1" dirty="0">
              <a:solidFill>
                <a:srgbClr val="FFFF00"/>
              </a:solidFill>
            </a:endParaRPr>
          </a:p>
        </p:txBody>
      </p:sp>
      <p:sp>
        <p:nvSpPr>
          <p:cNvPr id="3" name="Content Placeholder 2"/>
          <p:cNvSpPr>
            <a:spLocks noGrp="1"/>
          </p:cNvSpPr>
          <p:nvPr>
            <p:ph idx="1"/>
          </p:nvPr>
        </p:nvSpPr>
        <p:spPr>
          <a:xfrm>
            <a:off x="380040" y="1471353"/>
            <a:ext cx="8435713" cy="4962699"/>
          </a:xfrm>
        </p:spPr>
        <p:txBody>
          <a:bodyPr/>
          <a:lstStyle/>
          <a:p>
            <a:pPr marL="628650">
              <a:spcAft>
                <a:spcPts val="1500"/>
              </a:spcAft>
            </a:pPr>
            <a:r>
              <a:rPr lang="en-US" sz="3400" b="1" dirty="0" smtClean="0"/>
              <a:t>  Believe				John 3:16</a:t>
            </a:r>
          </a:p>
          <a:p>
            <a:pPr marL="628650">
              <a:spcAft>
                <a:spcPts val="1500"/>
              </a:spcAft>
            </a:pPr>
            <a:r>
              <a:rPr lang="en-US" sz="3400" b="1" dirty="0" smtClean="0"/>
              <a:t>  Repent				Acts 17:30</a:t>
            </a:r>
          </a:p>
          <a:p>
            <a:pPr marL="628650">
              <a:spcAft>
                <a:spcPts val="1500"/>
              </a:spcAft>
            </a:pPr>
            <a:r>
              <a:rPr lang="en-US" sz="3400" b="1" dirty="0" smtClean="0"/>
              <a:t>  Confess Faith			Rom. 10:10</a:t>
            </a:r>
          </a:p>
          <a:p>
            <a:pPr marL="628650">
              <a:spcAft>
                <a:spcPts val="1500"/>
              </a:spcAft>
            </a:pPr>
            <a:r>
              <a:rPr lang="en-US" sz="3400" b="1" dirty="0" smtClean="0"/>
              <a:t>  Be Baptized Into Him	Gal. 3:27</a:t>
            </a:r>
          </a:p>
          <a:p>
            <a:pPr marL="628650" indent="-628650">
              <a:spcAft>
                <a:spcPts val="1500"/>
              </a:spcAft>
              <a:buNone/>
            </a:pPr>
            <a:r>
              <a:rPr lang="en-US" sz="3600" b="1" dirty="0" smtClean="0">
                <a:solidFill>
                  <a:srgbClr val="FFFF00"/>
                </a:solidFill>
              </a:rPr>
              <a:t>Added </a:t>
            </a:r>
            <a:r>
              <a:rPr lang="en-US" sz="3600" b="1" dirty="0">
                <a:solidFill>
                  <a:srgbClr val="FFFF00"/>
                </a:solidFill>
              </a:rPr>
              <a:t>to His church, His body, His kingdom</a:t>
            </a:r>
          </a:p>
          <a:p>
            <a:pPr marL="628650">
              <a:spcAft>
                <a:spcPts val="1500"/>
              </a:spcAft>
            </a:pPr>
            <a:r>
              <a:rPr lang="en-US" sz="3400" b="1" dirty="0" smtClean="0"/>
              <a:t>  Be Faithful until death</a:t>
            </a:r>
            <a:r>
              <a:rPr lang="en-US" sz="3400" b="1" dirty="0"/>
              <a:t>	</a:t>
            </a:r>
            <a:r>
              <a:rPr lang="en-US" sz="3400" b="1" dirty="0" smtClean="0"/>
              <a:t>Rev</a:t>
            </a:r>
            <a:r>
              <a:rPr lang="en-US" sz="3400" b="1" dirty="0"/>
              <a:t>. 2:10</a:t>
            </a:r>
          </a:p>
        </p:txBody>
      </p:sp>
      <p:cxnSp>
        <p:nvCxnSpPr>
          <p:cNvPr id="4" name="Straight Connector 3"/>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9255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4000" b="1" dirty="0" smtClean="0"/>
              <a:t>Introduction</a:t>
            </a:r>
            <a:endParaRPr lang="en-US" sz="40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1650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4000" b="1" dirty="0" smtClean="0"/>
              <a:t>Introduction</a:t>
            </a:r>
            <a:endParaRPr lang="en-US" sz="40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584775"/>
          </a:xfrm>
          <a:prstGeom prst="rect">
            <a:avLst/>
          </a:prstGeom>
          <a:noFill/>
        </p:spPr>
        <p:txBody>
          <a:bodyPr wrap="square" rtlCol="0">
            <a:spAutoFit/>
          </a:bodyPr>
          <a:lstStyle/>
          <a:p>
            <a:pPr marL="342900" indent="-342900">
              <a:buFont typeface="Arial" panose="020B0604020202020204" pitchFamily="34" charset="0"/>
              <a:buChar char="•"/>
            </a:pPr>
            <a:r>
              <a:rPr lang="en-US" sz="3200" b="1" dirty="0">
                <a:solidFill>
                  <a:schemeClr val="bg1"/>
                </a:solidFill>
              </a:rPr>
              <a:t> </a:t>
            </a:r>
            <a:r>
              <a:rPr lang="en-US" sz="3200" b="1" dirty="0" smtClean="0">
                <a:solidFill>
                  <a:schemeClr val="bg1"/>
                </a:solidFill>
              </a:rPr>
              <a:t> There are things you </a:t>
            </a:r>
            <a:r>
              <a:rPr lang="en-US" sz="3200" b="1" dirty="0" smtClean="0">
                <a:solidFill>
                  <a:srgbClr val="FFFF00"/>
                </a:solidFill>
              </a:rPr>
              <a:t>may</a:t>
            </a:r>
            <a:r>
              <a:rPr lang="en-US" sz="3200" b="1" dirty="0" smtClean="0">
                <a:solidFill>
                  <a:schemeClr val="bg1"/>
                </a:solidFill>
              </a:rPr>
              <a:t> do</a:t>
            </a:r>
          </a:p>
        </p:txBody>
      </p:sp>
    </p:spTree>
    <p:extLst>
      <p:ext uri="{BB962C8B-B14F-4D97-AF65-F5344CB8AC3E}">
        <p14:creationId xmlns:p14="http://schemas.microsoft.com/office/powerpoint/2010/main" val="3942354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4000" b="1" dirty="0" smtClean="0"/>
              <a:t>Introduction</a:t>
            </a:r>
            <a:endParaRPr lang="en-US" sz="40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1077218"/>
          </a:xfrm>
          <a:prstGeom prst="rect">
            <a:avLst/>
          </a:prstGeom>
          <a:noFill/>
        </p:spPr>
        <p:txBody>
          <a:bodyPr wrap="square" rtlCol="0">
            <a:spAutoFit/>
          </a:bodyPr>
          <a:lstStyle/>
          <a:p>
            <a:pPr marL="342900" indent="-342900">
              <a:buFont typeface="Arial" panose="020B0604020202020204" pitchFamily="34" charset="0"/>
              <a:buChar char="•"/>
            </a:pPr>
            <a:r>
              <a:rPr lang="en-US" sz="3200" b="1" dirty="0">
                <a:solidFill>
                  <a:schemeClr val="bg1"/>
                </a:solidFill>
              </a:rPr>
              <a:t> </a:t>
            </a:r>
            <a:r>
              <a:rPr lang="en-US" sz="3200" b="1" dirty="0" smtClean="0">
                <a:solidFill>
                  <a:schemeClr val="bg1"/>
                </a:solidFill>
              </a:rPr>
              <a:t> There are things you may do</a:t>
            </a:r>
          </a:p>
          <a:p>
            <a:pPr marL="342900" indent="-342900">
              <a:buFont typeface="Arial" panose="020B0604020202020204" pitchFamily="34" charset="0"/>
              <a:buChar char="•"/>
            </a:pPr>
            <a:r>
              <a:rPr lang="en-US" sz="3200" b="1" dirty="0">
                <a:solidFill>
                  <a:schemeClr val="bg1"/>
                </a:solidFill>
              </a:rPr>
              <a:t> </a:t>
            </a:r>
            <a:r>
              <a:rPr lang="en-US" sz="3200" b="1" dirty="0" smtClean="0">
                <a:solidFill>
                  <a:schemeClr val="bg1"/>
                </a:solidFill>
              </a:rPr>
              <a:t> There are things you </a:t>
            </a:r>
            <a:r>
              <a:rPr lang="en-US" sz="3200" b="1" dirty="0" smtClean="0">
                <a:solidFill>
                  <a:srgbClr val="FFFF00"/>
                </a:solidFill>
              </a:rPr>
              <a:t>can</a:t>
            </a:r>
            <a:r>
              <a:rPr lang="en-US" sz="3200" b="1" dirty="0" smtClean="0">
                <a:solidFill>
                  <a:schemeClr val="bg1"/>
                </a:solidFill>
              </a:rPr>
              <a:t> do</a:t>
            </a:r>
          </a:p>
        </p:txBody>
      </p:sp>
    </p:spTree>
    <p:extLst>
      <p:ext uri="{BB962C8B-B14F-4D97-AF65-F5344CB8AC3E}">
        <p14:creationId xmlns:p14="http://schemas.microsoft.com/office/powerpoint/2010/main" val="8011424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4000" b="1" dirty="0" smtClean="0"/>
              <a:t>Introduction</a:t>
            </a:r>
            <a:endParaRPr lang="en-US" sz="40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1569660"/>
          </a:xfrm>
          <a:prstGeom prst="rect">
            <a:avLst/>
          </a:prstGeom>
          <a:noFill/>
        </p:spPr>
        <p:txBody>
          <a:bodyPr wrap="square" rtlCol="0">
            <a:spAutoFit/>
          </a:bodyPr>
          <a:lstStyle/>
          <a:p>
            <a:pPr marL="342900" indent="-342900">
              <a:buFont typeface="Arial" panose="020B0604020202020204" pitchFamily="34" charset="0"/>
              <a:buChar char="•"/>
            </a:pPr>
            <a:r>
              <a:rPr lang="en-US" sz="3200" b="1" dirty="0">
                <a:solidFill>
                  <a:schemeClr val="bg1"/>
                </a:solidFill>
              </a:rPr>
              <a:t> </a:t>
            </a:r>
            <a:r>
              <a:rPr lang="en-US" sz="3200" b="1" dirty="0" smtClean="0">
                <a:solidFill>
                  <a:schemeClr val="bg1"/>
                </a:solidFill>
              </a:rPr>
              <a:t> There are things you may do</a:t>
            </a:r>
          </a:p>
          <a:p>
            <a:pPr marL="342900" indent="-342900">
              <a:buFont typeface="Arial" panose="020B0604020202020204" pitchFamily="34" charset="0"/>
              <a:buChar char="•"/>
            </a:pPr>
            <a:r>
              <a:rPr lang="en-US" sz="3200" b="1" dirty="0">
                <a:solidFill>
                  <a:schemeClr val="bg1"/>
                </a:solidFill>
              </a:rPr>
              <a:t> </a:t>
            </a:r>
            <a:r>
              <a:rPr lang="en-US" sz="3200" b="1" dirty="0" smtClean="0">
                <a:solidFill>
                  <a:schemeClr val="bg1"/>
                </a:solidFill>
              </a:rPr>
              <a:t> There are things you can do</a:t>
            </a:r>
          </a:p>
          <a:p>
            <a:pPr marL="342900" indent="-342900">
              <a:buFont typeface="Arial" panose="020B0604020202020204" pitchFamily="34" charset="0"/>
              <a:buChar char="•"/>
            </a:pPr>
            <a:r>
              <a:rPr lang="en-US" sz="3200" b="1" dirty="0">
                <a:solidFill>
                  <a:schemeClr val="bg1"/>
                </a:solidFill>
              </a:rPr>
              <a:t> </a:t>
            </a:r>
            <a:r>
              <a:rPr lang="en-US" sz="3200" b="1" dirty="0" smtClean="0">
                <a:solidFill>
                  <a:schemeClr val="bg1"/>
                </a:solidFill>
              </a:rPr>
              <a:t> There are things you </a:t>
            </a:r>
            <a:r>
              <a:rPr lang="en-US" sz="3200" b="1" dirty="0" smtClean="0">
                <a:solidFill>
                  <a:srgbClr val="FFFF00"/>
                </a:solidFill>
              </a:rPr>
              <a:t>must </a:t>
            </a:r>
            <a:r>
              <a:rPr lang="en-US" sz="3200" b="1" dirty="0" smtClean="0">
                <a:solidFill>
                  <a:schemeClr val="bg1"/>
                </a:solidFill>
              </a:rPr>
              <a:t>do</a:t>
            </a:r>
          </a:p>
        </p:txBody>
      </p:sp>
    </p:spTree>
    <p:extLst>
      <p:ext uri="{BB962C8B-B14F-4D97-AF65-F5344CB8AC3E}">
        <p14:creationId xmlns:p14="http://schemas.microsoft.com/office/powerpoint/2010/main" val="2095139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4000" b="1" dirty="0" smtClean="0"/>
              <a:t>Introduction</a:t>
            </a:r>
            <a:endParaRPr lang="en-US" sz="40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2062103"/>
          </a:xfrm>
          <a:prstGeom prst="rect">
            <a:avLst/>
          </a:prstGeom>
          <a:noFill/>
        </p:spPr>
        <p:txBody>
          <a:bodyPr wrap="square" rtlCol="0">
            <a:spAutoFit/>
          </a:bodyPr>
          <a:lstStyle/>
          <a:p>
            <a:pPr marL="342900" indent="-342900">
              <a:buFont typeface="Arial" panose="020B0604020202020204" pitchFamily="34" charset="0"/>
              <a:buChar char="•"/>
            </a:pPr>
            <a:r>
              <a:rPr lang="en-US" sz="3200" b="1" dirty="0">
                <a:solidFill>
                  <a:schemeClr val="bg1"/>
                </a:solidFill>
              </a:rPr>
              <a:t> </a:t>
            </a:r>
            <a:r>
              <a:rPr lang="en-US" sz="3200" b="1" dirty="0" smtClean="0">
                <a:solidFill>
                  <a:schemeClr val="bg1"/>
                </a:solidFill>
              </a:rPr>
              <a:t> There are things you may do</a:t>
            </a:r>
          </a:p>
          <a:p>
            <a:pPr marL="342900" indent="-342900">
              <a:buFont typeface="Arial" panose="020B0604020202020204" pitchFamily="34" charset="0"/>
              <a:buChar char="•"/>
            </a:pPr>
            <a:r>
              <a:rPr lang="en-US" sz="3200" b="1" dirty="0">
                <a:solidFill>
                  <a:schemeClr val="bg1"/>
                </a:solidFill>
              </a:rPr>
              <a:t> </a:t>
            </a:r>
            <a:r>
              <a:rPr lang="en-US" sz="3200" b="1" dirty="0" smtClean="0">
                <a:solidFill>
                  <a:schemeClr val="bg1"/>
                </a:solidFill>
              </a:rPr>
              <a:t> There are things you can do</a:t>
            </a:r>
          </a:p>
          <a:p>
            <a:pPr marL="342900" indent="-342900">
              <a:buFont typeface="Arial" panose="020B0604020202020204" pitchFamily="34" charset="0"/>
              <a:buChar char="•"/>
            </a:pPr>
            <a:r>
              <a:rPr lang="en-US" sz="3200" b="1" dirty="0">
                <a:solidFill>
                  <a:schemeClr val="bg1"/>
                </a:solidFill>
              </a:rPr>
              <a:t> </a:t>
            </a:r>
            <a:r>
              <a:rPr lang="en-US" sz="3200" b="1" dirty="0" smtClean="0">
                <a:solidFill>
                  <a:schemeClr val="bg1"/>
                </a:solidFill>
              </a:rPr>
              <a:t> There are things you must do</a:t>
            </a:r>
            <a:endParaRPr lang="en-US" sz="3200" b="1" dirty="0" smtClean="0">
              <a:solidFill>
                <a:srgbClr val="FFFF00"/>
              </a:solidFill>
            </a:endParaRPr>
          </a:p>
          <a:p>
            <a:pPr marL="342900" indent="-342900">
              <a:buFont typeface="Arial" panose="020B0604020202020204" pitchFamily="34" charset="0"/>
              <a:buChar char="•"/>
            </a:pPr>
            <a:r>
              <a:rPr lang="en-US" sz="3200" b="1" dirty="0">
                <a:solidFill>
                  <a:srgbClr val="FFFF00"/>
                </a:solidFill>
              </a:rPr>
              <a:t> </a:t>
            </a:r>
            <a:r>
              <a:rPr lang="en-US" sz="3200" b="1" dirty="0" smtClean="0">
                <a:solidFill>
                  <a:srgbClr val="FFFF00"/>
                </a:solidFill>
              </a:rPr>
              <a:t> Today’s lesson looks at Bible imperatives</a:t>
            </a:r>
          </a:p>
        </p:txBody>
      </p:sp>
    </p:spTree>
    <p:extLst>
      <p:ext uri="{BB962C8B-B14F-4D97-AF65-F5344CB8AC3E}">
        <p14:creationId xmlns:p14="http://schemas.microsoft.com/office/powerpoint/2010/main" val="3816684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a:solidFill>
                  <a:srgbClr val="FFFF00"/>
                </a:solidFill>
              </a:rPr>
              <a:t>Biblical “Musts”</a:t>
            </a:r>
            <a:endParaRPr lang="en-US" sz="3600" dirty="0">
              <a:solidFill>
                <a:srgbClr val="FFFF00"/>
              </a:solidFill>
            </a:endParaRPr>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584775"/>
          </a:xfrm>
          <a:prstGeom prst="rect">
            <a:avLst/>
          </a:prstGeom>
          <a:noFill/>
        </p:spPr>
        <p:txBody>
          <a:bodyPr wrap="square" rtlCol="0">
            <a:spAutoFit/>
          </a:bodyPr>
          <a:lstStyle/>
          <a:p>
            <a:pPr marL="342900" indent="-342900">
              <a:buFont typeface="Arial" panose="020B0604020202020204" pitchFamily="34" charset="0"/>
              <a:buChar char="•"/>
            </a:pPr>
            <a:r>
              <a:rPr lang="en-US" sz="3200" b="1" dirty="0" smtClean="0">
                <a:solidFill>
                  <a:srgbClr val="FFFF00"/>
                </a:solidFill>
              </a:rPr>
              <a:t>He MUST be be lifted up—John 3:14</a:t>
            </a:r>
            <a:endParaRPr lang="en-US" sz="3200" b="1" dirty="0">
              <a:solidFill>
                <a:schemeClr val="bg1"/>
              </a:solidFill>
            </a:endParaRPr>
          </a:p>
        </p:txBody>
      </p:sp>
    </p:spTree>
    <p:extLst>
      <p:ext uri="{BB962C8B-B14F-4D97-AF65-F5344CB8AC3E}">
        <p14:creationId xmlns:p14="http://schemas.microsoft.com/office/powerpoint/2010/main" val="2582421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761" y="435465"/>
            <a:ext cx="8322732" cy="853996"/>
          </a:xfrm>
        </p:spPr>
        <p:txBody>
          <a:bodyPr>
            <a:normAutofit/>
          </a:bodyPr>
          <a:lstStyle/>
          <a:p>
            <a:r>
              <a:rPr lang="en-US" sz="3600" b="1" dirty="0" smtClean="0"/>
              <a:t>John 3:14</a:t>
            </a:r>
            <a:endParaRPr lang="en-US" sz="3600" b="1" dirty="0"/>
          </a:p>
        </p:txBody>
      </p:sp>
      <p:cxnSp>
        <p:nvCxnSpPr>
          <p:cNvPr id="5" name="Straight Connector 4"/>
          <p:cNvCxnSpPr/>
          <p:nvPr/>
        </p:nvCxnSpPr>
        <p:spPr>
          <a:xfrm>
            <a:off x="397760" y="119567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12687" y="1430217"/>
            <a:ext cx="8207806" cy="1569660"/>
          </a:xfrm>
          <a:prstGeom prst="rect">
            <a:avLst/>
          </a:prstGeom>
          <a:noFill/>
        </p:spPr>
        <p:txBody>
          <a:bodyPr wrap="square" rtlCol="0">
            <a:spAutoFit/>
          </a:bodyPr>
          <a:lstStyle/>
          <a:p>
            <a:pPr algn="just"/>
            <a:r>
              <a:rPr lang="en-US" sz="2400" b="1" dirty="0" smtClean="0">
                <a:solidFill>
                  <a:schemeClr val="bg1"/>
                </a:solidFill>
              </a:rPr>
              <a:t>  14  </a:t>
            </a:r>
            <a:r>
              <a:rPr lang="en-US" sz="2400" b="1" dirty="0">
                <a:solidFill>
                  <a:schemeClr val="bg1"/>
                </a:solidFill>
              </a:rPr>
              <a:t>And as Moses lifted up the serpent in the wilderness, even so </a:t>
            </a:r>
            <a:r>
              <a:rPr lang="en-US" sz="2400" b="1" dirty="0">
                <a:solidFill>
                  <a:srgbClr val="FFFF00"/>
                </a:solidFill>
              </a:rPr>
              <a:t>must</a:t>
            </a:r>
            <a:r>
              <a:rPr lang="en-US" sz="2400" b="1" dirty="0">
                <a:solidFill>
                  <a:schemeClr val="bg1"/>
                </a:solidFill>
              </a:rPr>
              <a:t> the Son of Man be lifted up, </a:t>
            </a:r>
          </a:p>
          <a:p>
            <a:pPr algn="just"/>
            <a:r>
              <a:rPr lang="en-US" sz="2400" b="1" dirty="0" smtClean="0">
                <a:solidFill>
                  <a:schemeClr val="bg1"/>
                </a:solidFill>
              </a:rPr>
              <a:t>  15  </a:t>
            </a:r>
            <a:r>
              <a:rPr lang="en-US" sz="2400" b="1" dirty="0">
                <a:solidFill>
                  <a:schemeClr val="bg1"/>
                </a:solidFill>
              </a:rPr>
              <a:t>that whoever believes in Him should not perish but have eternal life</a:t>
            </a:r>
            <a:r>
              <a:rPr lang="en-US" sz="2400" b="1" dirty="0" smtClean="0">
                <a:solidFill>
                  <a:schemeClr val="bg1"/>
                </a:solidFill>
              </a:rPr>
              <a:t>.</a:t>
            </a:r>
            <a:endParaRPr lang="en-US" sz="2400" b="1" dirty="0">
              <a:solidFill>
                <a:schemeClr val="bg1"/>
              </a:solidFill>
            </a:endParaRPr>
          </a:p>
        </p:txBody>
      </p:sp>
    </p:spTree>
    <p:extLst>
      <p:ext uri="{BB962C8B-B14F-4D97-AF65-F5344CB8AC3E}">
        <p14:creationId xmlns:p14="http://schemas.microsoft.com/office/powerpoint/2010/main" val="8865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TotalTime>
  <Words>1421</Words>
  <Application>Microsoft Office PowerPoint</Application>
  <PresentationFormat>On-screen Show (4:3)</PresentationFormat>
  <Paragraphs>125</Paragraphs>
  <Slides>29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Lucida Calligraphy</vt:lpstr>
      <vt:lpstr>Office Theme</vt:lpstr>
      <vt:lpstr>It is NOT Optional</vt:lpstr>
      <vt:lpstr>Luke 24</vt:lpstr>
      <vt:lpstr>Introduction</vt:lpstr>
      <vt:lpstr>Introduction</vt:lpstr>
      <vt:lpstr>Introduction</vt:lpstr>
      <vt:lpstr>Introduction</vt:lpstr>
      <vt:lpstr>Introduction</vt:lpstr>
      <vt:lpstr>Biblical “Musts”</vt:lpstr>
      <vt:lpstr>John 3:14</vt:lpstr>
      <vt:lpstr>John 3:14</vt:lpstr>
      <vt:lpstr>John 3:14</vt:lpstr>
      <vt:lpstr>John 3:14</vt:lpstr>
      <vt:lpstr>Luke 24</vt:lpstr>
      <vt:lpstr>Luke</vt:lpstr>
      <vt:lpstr>Biblical “Musts”</vt:lpstr>
      <vt:lpstr>Hebrews 11</vt:lpstr>
      <vt:lpstr>Biblical “Musts”</vt:lpstr>
      <vt:lpstr>Luke 13;  Acts 17</vt:lpstr>
      <vt:lpstr>Luke 13;  Acts 17</vt:lpstr>
      <vt:lpstr>Biblical “Musts”</vt:lpstr>
      <vt:lpstr> Romans 10</vt:lpstr>
      <vt:lpstr>Biblical “Musts”</vt:lpstr>
      <vt:lpstr>John 3</vt:lpstr>
      <vt:lpstr>Biblical “Musts”</vt:lpstr>
      <vt:lpstr>John 4;  Matthew 4</vt:lpstr>
      <vt:lpstr>John 4;  Matthew 4</vt:lpstr>
      <vt:lpstr>Biblical “Musts”</vt:lpstr>
      <vt:lpstr>2 Corinthians 5</vt:lpstr>
      <vt:lpstr>You MUST Do These, Have You</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David Sproule</cp:lastModifiedBy>
  <cp:revision>24</cp:revision>
  <cp:lastPrinted>2016-04-11T13:29:01Z</cp:lastPrinted>
  <dcterms:created xsi:type="dcterms:W3CDTF">2016-03-27T21:00:01Z</dcterms:created>
  <dcterms:modified xsi:type="dcterms:W3CDTF">2016-05-29T12:43:49Z</dcterms:modified>
</cp:coreProperties>
</file>